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1" r:id="rId1"/>
    <p:sldMasterId id="2147483680" r:id="rId2"/>
    <p:sldMasterId id="2147483693" r:id="rId3"/>
    <p:sldMasterId id="2147483705" r:id="rId4"/>
    <p:sldMasterId id="2147483718" r:id="rId5"/>
    <p:sldMasterId id="2147483731" r:id="rId6"/>
    <p:sldMasterId id="2147483744" r:id="rId7"/>
    <p:sldMasterId id="2147483757" r:id="rId8"/>
    <p:sldMasterId id="2147483770" r:id="rId9"/>
  </p:sldMasterIdLst>
  <p:notesMasterIdLst>
    <p:notesMasterId r:id="rId63"/>
  </p:notesMasterIdLst>
  <p:sldIdLst>
    <p:sldId id="344" r:id="rId10"/>
    <p:sldId id="345" r:id="rId11"/>
    <p:sldId id="346" r:id="rId12"/>
    <p:sldId id="258" r:id="rId13"/>
    <p:sldId id="263" r:id="rId14"/>
    <p:sldId id="264" r:id="rId15"/>
    <p:sldId id="265" r:id="rId16"/>
    <p:sldId id="317" r:id="rId17"/>
    <p:sldId id="316" r:id="rId18"/>
    <p:sldId id="268" r:id="rId19"/>
    <p:sldId id="259" r:id="rId20"/>
    <p:sldId id="272" r:id="rId21"/>
    <p:sldId id="270" r:id="rId22"/>
    <p:sldId id="311" r:id="rId23"/>
    <p:sldId id="273" r:id="rId24"/>
    <p:sldId id="315" r:id="rId25"/>
    <p:sldId id="275" r:id="rId26"/>
    <p:sldId id="300" r:id="rId27"/>
    <p:sldId id="312" r:id="rId28"/>
    <p:sldId id="307" r:id="rId29"/>
    <p:sldId id="310" r:id="rId30"/>
    <p:sldId id="308" r:id="rId31"/>
    <p:sldId id="309" r:id="rId32"/>
    <p:sldId id="288"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9" r:id="rId60"/>
    <p:sldId id="347" r:id="rId61"/>
    <p:sldId id="34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nkstreet"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AF"/>
    <a:srgbClr val="AA325C"/>
    <a:srgbClr val="648146"/>
    <a:srgbClr val="234889"/>
    <a:srgbClr val="DE4C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5"/>
    <p:restoredTop sz="94674"/>
  </p:normalViewPr>
  <p:slideViewPr>
    <p:cSldViewPr snapToGrid="0" snapToObjects="1">
      <p:cViewPr varScale="1">
        <p:scale>
          <a:sx n="74" d="100"/>
          <a:sy n="74" d="100"/>
        </p:scale>
        <p:origin x="1266"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Workbook2"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0-F35A-4882-BFB3-00BF825BD1F1}"/>
                </c:ext>
                <c:ext xmlns:c15="http://schemas.microsoft.com/office/drawing/2012/chart" uri="{CE6537A1-D6FC-4f65-9D91-7224C49458BB}"/>
              </c:extLst>
            </c:dLbl>
            <c:dLbl>
              <c:idx val="1"/>
              <c:layout>
                <c:manualLayout>
                  <c:x val="4.5806195481159599E-2"/>
                  <c:y val="-0.13335500614693099"/>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35A-4882-BFB3-00BF825BD1F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[Workbook2]Sheet1!$A$1:$B$1</c:f>
              <c:strCache>
                <c:ptCount val="2"/>
                <c:pt idx="0">
                  <c:v>doctor</c:v>
                </c:pt>
                <c:pt idx="1">
                  <c:v>teacher</c:v>
                </c:pt>
              </c:strCache>
            </c:strRef>
          </c:cat>
          <c:val>
            <c:numRef>
              <c:f>[Workbook2]Sheet1!$A$2:$B$2</c:f>
              <c:numCache>
                <c:formatCode>"$"#,##0_);[Red]\("$"#,##0\)</c:formatCode>
                <c:ptCount val="2"/>
                <c:pt idx="0">
                  <c:v>30</c:v>
                </c:pt>
                <c:pt idx="1">
                  <c:v>0</c:v>
                </c:pt>
              </c:numCache>
            </c:numRef>
          </c:val>
          <c:extLst xmlns:c16r2="http://schemas.microsoft.com/office/drawing/2015/06/chart">
            <c:ext xmlns:c16="http://schemas.microsoft.com/office/drawing/2014/chart" uri="{C3380CC4-5D6E-409C-BE32-E72D297353CC}">
              <c16:uniqueId val="{00000002-F35A-4882-BFB3-00BF825BD1F1}"/>
            </c:ext>
          </c:extLst>
        </c:ser>
        <c:dLbls>
          <c:dLblPos val="outEnd"/>
          <c:showLegendKey val="0"/>
          <c:showVal val="1"/>
          <c:showCatName val="0"/>
          <c:showSerName val="0"/>
          <c:showPercent val="0"/>
          <c:showBubbleSize val="0"/>
        </c:dLbls>
        <c:gapWidth val="219"/>
        <c:overlap val="-27"/>
        <c:axId val="197820992"/>
        <c:axId val="362797056"/>
      </c:barChart>
      <c:catAx>
        <c:axId val="1978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Narrow" charset="0"/>
                <a:ea typeface="Arial Narrow" charset="0"/>
                <a:cs typeface="Arial Narrow" charset="0"/>
              </a:defRPr>
            </a:pPr>
            <a:endParaRPr lang="en-US"/>
          </a:p>
        </c:txPr>
        <c:crossAx val="362797056"/>
        <c:crossesAt val="0"/>
        <c:auto val="1"/>
        <c:lblAlgn val="ctr"/>
        <c:lblOffset val="100"/>
        <c:noMultiLvlLbl val="0"/>
      </c:catAx>
      <c:valAx>
        <c:axId val="362797056"/>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820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4"/>
                </a:solidFill>
                <a:latin typeface="+mn-lt"/>
                <a:ea typeface="+mn-ea"/>
                <a:cs typeface="+mn-cs"/>
              </a:defRPr>
            </a:pPr>
            <a:r>
              <a:rPr lang="en-US" b="1" dirty="0">
                <a:solidFill>
                  <a:schemeClr val="tx2">
                    <a:lumMod val="50000"/>
                  </a:schemeClr>
                </a:solidFill>
              </a:rPr>
              <a:t>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4"/>
              </a:solidFill>
              <a:latin typeface="+mn-lt"/>
              <a:ea typeface="+mn-ea"/>
              <a:cs typeface="+mn-cs"/>
            </a:defRPr>
          </a:pPr>
          <a:endParaRPr lang="en-US"/>
        </a:p>
      </c:txPr>
    </c:title>
    <c:autoTitleDeleted val="0"/>
    <c:plotArea>
      <c:layout/>
      <c:pieChart>
        <c:varyColors val="1"/>
        <c:ser>
          <c:idx val="0"/>
          <c:order val="0"/>
          <c:spPr>
            <a:solidFill>
              <a:schemeClr val="bg1">
                <a:alpha val="77000"/>
              </a:schemeClr>
            </a:solidFill>
            <a:ln>
              <a:solidFill>
                <a:schemeClr val="accent4"/>
              </a:solidFill>
            </a:ln>
          </c:spPr>
          <c:dPt>
            <c:idx val="0"/>
            <c:bubble3D val="0"/>
            <c:spPr>
              <a:solidFill>
                <a:schemeClr val="bg1">
                  <a:alpha val="77000"/>
                </a:schemeClr>
              </a:solidFill>
              <a:ln w="19050">
                <a:solidFill>
                  <a:schemeClr val="accent4"/>
                </a:solidFill>
              </a:ln>
              <a:effectLst/>
            </c:spPr>
            <c:extLst xmlns:c16r2="http://schemas.microsoft.com/office/drawing/2015/06/chart">
              <c:ext xmlns:c16="http://schemas.microsoft.com/office/drawing/2014/chart" uri="{C3380CC4-5D6E-409C-BE32-E72D297353CC}">
                <c16:uniqueId val="{00000001-E037-4C3F-827E-4664A8924A81}"/>
              </c:ext>
            </c:extLst>
          </c:dPt>
          <c:dPt>
            <c:idx val="1"/>
            <c:bubble3D val="0"/>
            <c:spPr>
              <a:solidFill>
                <a:schemeClr val="bg1">
                  <a:alpha val="77000"/>
                </a:schemeClr>
              </a:solidFill>
              <a:ln w="19050">
                <a:solidFill>
                  <a:schemeClr val="accent4"/>
                </a:solidFill>
              </a:ln>
              <a:effectLst/>
            </c:spPr>
            <c:extLst xmlns:c16r2="http://schemas.microsoft.com/office/drawing/2015/06/chart">
              <c:ext xmlns:c16="http://schemas.microsoft.com/office/drawing/2014/chart" uri="{C3380CC4-5D6E-409C-BE32-E72D297353CC}">
                <c16:uniqueId val="{00000003-E037-4C3F-827E-4664A8924A81}"/>
              </c:ext>
            </c:extLst>
          </c:dPt>
          <c:val>
            <c:numRef>
              <c:f>[Workbook1]Sheet1!$A$1:$A$2</c:f>
              <c:numCache>
                <c:formatCode>General</c:formatCode>
                <c:ptCount val="2"/>
                <c:pt idx="0">
                  <c:v>100</c:v>
                </c:pt>
                <c:pt idx="1">
                  <c:v>0</c:v>
                </c:pt>
              </c:numCache>
            </c:numRef>
          </c:val>
          <c:extLst xmlns:c16r2="http://schemas.microsoft.com/office/drawing/2015/06/chart">
            <c:ext xmlns:c16="http://schemas.microsoft.com/office/drawing/2014/chart" uri="{C3380CC4-5D6E-409C-BE32-E72D297353CC}">
              <c16:uniqueId val="{00000004-E037-4C3F-827E-4664A8924A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US" b="1" dirty="0">
                <a:solidFill>
                  <a:schemeClr val="tx2">
                    <a:lumMod val="50000"/>
                  </a:schemeClr>
                </a:solidFill>
              </a:rPr>
              <a:t>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pieChart>
        <c:varyColors val="1"/>
        <c:ser>
          <c:idx val="0"/>
          <c:order val="0"/>
          <c:spPr>
            <a:solidFill>
              <a:schemeClr val="bg2"/>
            </a:solidFill>
            <a:ln>
              <a:solidFill>
                <a:schemeClr val="accent3"/>
              </a:solidFill>
            </a:ln>
          </c:spPr>
          <c:dPt>
            <c:idx val="0"/>
            <c:bubble3D val="0"/>
            <c:spPr>
              <a:solidFill>
                <a:schemeClr val="bg1">
                  <a:alpha val="77000"/>
                </a:schemeClr>
              </a:solidFill>
              <a:ln w="19050">
                <a:solidFill>
                  <a:schemeClr val="accent3"/>
                </a:solidFill>
              </a:ln>
              <a:effectLst/>
            </c:spPr>
            <c:extLst xmlns:c16r2="http://schemas.microsoft.com/office/drawing/2015/06/chart">
              <c:ext xmlns:c16="http://schemas.microsoft.com/office/drawing/2014/chart" uri="{C3380CC4-5D6E-409C-BE32-E72D297353CC}">
                <c16:uniqueId val="{00000001-6265-47BD-AD20-8DD1500C7884}"/>
              </c:ext>
            </c:extLst>
          </c:dPt>
          <c:dPt>
            <c:idx val="1"/>
            <c:bubble3D val="0"/>
            <c:spPr>
              <a:solidFill>
                <a:schemeClr val="tx1">
                  <a:alpha val="77000"/>
                </a:schemeClr>
              </a:solidFill>
              <a:ln w="19050">
                <a:solidFill>
                  <a:schemeClr val="accent3"/>
                </a:solidFill>
              </a:ln>
              <a:effectLst/>
            </c:spPr>
            <c:extLst xmlns:c16r2="http://schemas.microsoft.com/office/drawing/2015/06/chart">
              <c:ext xmlns:c16="http://schemas.microsoft.com/office/drawing/2014/chart" uri="{C3380CC4-5D6E-409C-BE32-E72D297353CC}">
                <c16:uniqueId val="{00000003-6265-47BD-AD20-8DD1500C7884}"/>
              </c:ext>
            </c:extLst>
          </c:dPt>
          <c:val>
            <c:numRef>
              <c:f>[Workbook1]Sheet1!$B$1:$B$2</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6265-47BD-AD20-8DD1500C78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US" b="1" dirty="0">
                <a:solidFill>
                  <a:schemeClr val="tx2">
                    <a:lumMod val="50000"/>
                  </a:schemeClr>
                </a:solidFill>
              </a:rPr>
              <a:t>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manualLayout>
          <c:layoutTarget val="inner"/>
          <c:xMode val="edge"/>
          <c:yMode val="edge"/>
          <c:x val="0.24076934308992801"/>
          <c:y val="0.20690878841850299"/>
          <c:w val="0.62172338570857"/>
          <c:h val="0.72762968202587397"/>
        </c:manualLayout>
      </c:layout>
      <c:pieChart>
        <c:varyColors val="1"/>
        <c:ser>
          <c:idx val="0"/>
          <c:order val="0"/>
          <c:spPr>
            <a:ln>
              <a:solidFill>
                <a:schemeClr val="accent2"/>
              </a:solidFill>
            </a:ln>
          </c:spPr>
          <c:dPt>
            <c:idx val="0"/>
            <c:bubble3D val="0"/>
            <c:spPr>
              <a:solidFill>
                <a:schemeClr val="bg1">
                  <a:alpha val="77000"/>
                </a:schemeClr>
              </a:solidFill>
              <a:ln w="19050">
                <a:solidFill>
                  <a:schemeClr val="accent2"/>
                </a:solidFill>
              </a:ln>
              <a:effectLst/>
            </c:spPr>
            <c:extLst xmlns:c16r2="http://schemas.microsoft.com/office/drawing/2015/06/chart">
              <c:ext xmlns:c16="http://schemas.microsoft.com/office/drawing/2014/chart" uri="{C3380CC4-5D6E-409C-BE32-E72D297353CC}">
                <c16:uniqueId val="{00000001-D882-4815-8DC5-B474474FBDF4}"/>
              </c:ext>
            </c:extLst>
          </c:dPt>
          <c:dPt>
            <c:idx val="1"/>
            <c:bubble3D val="0"/>
            <c:spPr>
              <a:solidFill>
                <a:schemeClr val="tx1">
                  <a:alpha val="77000"/>
                </a:schemeClr>
              </a:solidFill>
              <a:ln w="19050">
                <a:solidFill>
                  <a:schemeClr val="accent2"/>
                </a:solidFill>
              </a:ln>
              <a:effectLst/>
            </c:spPr>
            <c:extLst xmlns:c16r2="http://schemas.microsoft.com/office/drawing/2015/06/chart">
              <c:ext xmlns:c16="http://schemas.microsoft.com/office/drawing/2014/chart" uri="{C3380CC4-5D6E-409C-BE32-E72D297353CC}">
                <c16:uniqueId val="{00000003-D882-4815-8DC5-B474474FBDF4}"/>
              </c:ext>
            </c:extLst>
          </c:dPt>
          <c:val>
            <c:numRef>
              <c:f>[Workbook1]Sheet1!$C$1:$C$2</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D882-4815-8DC5-B474474FBD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US" b="1" dirty="0">
                <a:solidFill>
                  <a:schemeClr val="tx2">
                    <a:lumMod val="50000"/>
                  </a:schemeClr>
                </a:solidFill>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pieChart>
        <c:varyColors val="1"/>
        <c:ser>
          <c:idx val="0"/>
          <c:order val="0"/>
          <c:spPr>
            <a:ln>
              <a:solidFill>
                <a:schemeClr val="accent3"/>
              </a:solidFill>
            </a:ln>
          </c:spPr>
          <c:dPt>
            <c:idx val="0"/>
            <c:bubble3D val="0"/>
            <c:spPr>
              <a:solidFill>
                <a:schemeClr val="bg1">
                  <a:alpha val="77000"/>
                </a:schemeClr>
              </a:solidFill>
              <a:ln w="19050">
                <a:solidFill>
                  <a:schemeClr val="accent3"/>
                </a:solidFill>
              </a:ln>
              <a:effectLst/>
            </c:spPr>
            <c:extLst xmlns:c16r2="http://schemas.microsoft.com/office/drawing/2015/06/chart">
              <c:ext xmlns:c16="http://schemas.microsoft.com/office/drawing/2014/chart" uri="{C3380CC4-5D6E-409C-BE32-E72D297353CC}">
                <c16:uniqueId val="{00000001-CE56-4225-BBC9-6F4C68C7274E}"/>
              </c:ext>
            </c:extLst>
          </c:dPt>
          <c:dPt>
            <c:idx val="1"/>
            <c:bubble3D val="0"/>
            <c:spPr>
              <a:solidFill>
                <a:schemeClr val="tx1">
                  <a:alpha val="77000"/>
                </a:schemeClr>
              </a:solidFill>
              <a:ln w="19050">
                <a:solidFill>
                  <a:schemeClr val="accent3"/>
                </a:solidFill>
              </a:ln>
              <a:effectLst/>
            </c:spPr>
            <c:extLst xmlns:c16r2="http://schemas.microsoft.com/office/drawing/2015/06/chart">
              <c:ext xmlns:c16="http://schemas.microsoft.com/office/drawing/2014/chart" uri="{C3380CC4-5D6E-409C-BE32-E72D297353CC}">
                <c16:uniqueId val="{00000003-CE56-4225-BBC9-6F4C68C7274E}"/>
              </c:ext>
            </c:extLst>
          </c:dPt>
          <c:val>
            <c:numRef>
              <c:f>[Workbook1]Sheet1!$D$1:$D$2</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CE56-4225-BBC9-6F4C68C727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3"/>
                </a:solidFill>
                <a:latin typeface="+mn-lt"/>
                <a:ea typeface="+mn-ea"/>
                <a:cs typeface="+mn-cs"/>
              </a:defRPr>
            </a:pPr>
            <a:r>
              <a:rPr lang="en-US" b="1" dirty="0">
                <a:solidFill>
                  <a:schemeClr val="tx2">
                    <a:lumMod val="50000"/>
                  </a:schemeClr>
                </a:solidFill>
              </a:rPr>
              <a:t>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3"/>
              </a:solidFill>
              <a:latin typeface="+mn-lt"/>
              <a:ea typeface="+mn-ea"/>
              <a:cs typeface="+mn-cs"/>
            </a:defRPr>
          </a:pPr>
          <a:endParaRPr lang="en-US"/>
        </a:p>
      </c:txPr>
    </c:title>
    <c:autoTitleDeleted val="0"/>
    <c:plotArea>
      <c:layout/>
      <c:pieChart>
        <c:varyColors val="1"/>
        <c:ser>
          <c:idx val="0"/>
          <c:order val="0"/>
          <c:spPr>
            <a:solidFill>
              <a:schemeClr val="tx1"/>
            </a:solidFill>
          </c:spPr>
          <c:dPt>
            <c:idx val="0"/>
            <c:bubble3D val="0"/>
            <c:spPr>
              <a:solidFill>
                <a:schemeClr val="tx1"/>
              </a:solidFill>
              <a:ln w="19050">
                <a:solidFill>
                  <a:schemeClr val="lt1"/>
                </a:solidFill>
              </a:ln>
              <a:effectLst/>
            </c:spPr>
            <c:extLst xmlns:c16r2="http://schemas.microsoft.com/office/drawing/2015/06/chart">
              <c:ext xmlns:c16="http://schemas.microsoft.com/office/drawing/2014/chart" uri="{C3380CC4-5D6E-409C-BE32-E72D297353CC}">
                <c16:uniqueId val="{00000001-4783-4619-9DAA-BF157E9CE4D0}"/>
              </c:ext>
            </c:extLst>
          </c:dPt>
          <c:dPt>
            <c:idx val="1"/>
            <c:bubble3D val="0"/>
            <c:spPr>
              <a:solidFill>
                <a:schemeClr val="tx1">
                  <a:alpha val="77000"/>
                </a:schemeClr>
              </a:solidFill>
              <a:ln w="19050">
                <a:solidFill>
                  <a:schemeClr val="accent2"/>
                </a:solidFill>
              </a:ln>
              <a:effectLst/>
            </c:spPr>
            <c:extLst xmlns:c16r2="http://schemas.microsoft.com/office/drawing/2015/06/chart">
              <c:ext xmlns:c16="http://schemas.microsoft.com/office/drawing/2014/chart" uri="{C3380CC4-5D6E-409C-BE32-E72D297353CC}">
                <c16:uniqueId val="{00000003-4783-4619-9DAA-BF157E9CE4D0}"/>
              </c:ext>
            </c:extLst>
          </c:dPt>
          <c:val>
            <c:numRef>
              <c:f>[Workbook1]Sheet1!$E$1:$E$2</c:f>
              <c:numCache>
                <c:formatCode>General</c:formatCode>
                <c:ptCount val="2"/>
                <c:pt idx="0">
                  <c:v>0</c:v>
                </c:pt>
                <c:pt idx="1">
                  <c:v>100</c:v>
                </c:pt>
              </c:numCache>
            </c:numRef>
          </c:val>
          <c:extLst xmlns:c16r2="http://schemas.microsoft.com/office/drawing/2015/06/chart">
            <c:ext xmlns:c16="http://schemas.microsoft.com/office/drawing/2014/chart" uri="{C3380CC4-5D6E-409C-BE32-E72D297353CC}">
              <c16:uniqueId val="{00000004-4783-4619-9DAA-BF157E9CE4D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0.6468</cdr:x>
      <cdr:y>0.62991</cdr:y>
    </cdr:from>
    <cdr:to>
      <cdr:x>0.79041</cdr:x>
      <cdr:y>0.87201</cdr:y>
    </cdr:to>
    <cdr:pic>
      <cdr:nvPicPr>
        <cdr:cNvPr id="2" name="Picture 1" descr="C:\Users\bankstreet\Desktop\44224-200 (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303096" y="1626979"/>
          <a:ext cx="511355" cy="625321"/>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xmlns="">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0C8BA-EF7A-A34D-B249-9E5DBE583A37}" type="datetimeFigureOut">
              <a:rPr lang="en-US" smtClean="0"/>
              <a:t>3/24/2017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76483-A2C8-064B-8A9D-12DAB2E925AD}" type="slidenum">
              <a:rPr lang="en-US" smtClean="0"/>
              <a:t>‹#›</a:t>
            </a:fld>
            <a:endParaRPr lang="en-US"/>
          </a:p>
        </p:txBody>
      </p:sp>
    </p:spTree>
    <p:extLst>
      <p:ext uri="{BB962C8B-B14F-4D97-AF65-F5344CB8AC3E}">
        <p14:creationId xmlns:p14="http://schemas.microsoft.com/office/powerpoint/2010/main" val="139976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CDE21-2EFF-4C00-A2E8-1E699BA01DAD}" type="slidenum">
              <a:rPr lang="en-US" smtClean="0"/>
              <a:pPr/>
              <a:t>4</a:t>
            </a:fld>
            <a:endParaRPr lang="en-US"/>
          </a:p>
        </p:txBody>
      </p:sp>
    </p:spTree>
    <p:extLst>
      <p:ext uri="{BB962C8B-B14F-4D97-AF65-F5344CB8AC3E}">
        <p14:creationId xmlns:p14="http://schemas.microsoft.com/office/powerpoint/2010/main" val="263786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14</a:t>
            </a:fld>
            <a:endParaRPr lang="en-US"/>
          </a:p>
        </p:txBody>
      </p:sp>
    </p:spTree>
    <p:extLst>
      <p:ext uri="{BB962C8B-B14F-4D97-AF65-F5344CB8AC3E}">
        <p14:creationId xmlns:p14="http://schemas.microsoft.com/office/powerpoint/2010/main" val="267967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16</a:t>
            </a:fld>
            <a:endParaRPr lang="en-US"/>
          </a:p>
        </p:txBody>
      </p:sp>
    </p:spTree>
    <p:extLst>
      <p:ext uri="{BB962C8B-B14F-4D97-AF65-F5344CB8AC3E}">
        <p14:creationId xmlns:p14="http://schemas.microsoft.com/office/powerpoint/2010/main" val="267967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17</a:t>
            </a:fld>
            <a:endParaRPr lang="en-US"/>
          </a:p>
        </p:txBody>
      </p:sp>
    </p:spTree>
    <p:extLst>
      <p:ext uri="{BB962C8B-B14F-4D97-AF65-F5344CB8AC3E}">
        <p14:creationId xmlns:p14="http://schemas.microsoft.com/office/powerpoint/2010/main" val="185750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a:t>
            </a:r>
            <a:r>
              <a:rPr lang="en-US" baseline="0" dirty="0"/>
              <a:t> documenting the kinds of resources that go in to models</a:t>
            </a:r>
            <a:r>
              <a:rPr lang="en-US" dirty="0"/>
              <a:t> </a:t>
            </a:r>
          </a:p>
          <a:p>
            <a:r>
              <a:rPr lang="en-US" dirty="0"/>
              <a:t>States: RFP</a:t>
            </a:r>
            <a:r>
              <a:rPr lang="en-US" baseline="0" dirty="0"/>
              <a:t> as an example of state level work…</a:t>
            </a:r>
          </a:p>
          <a:p>
            <a:endParaRPr lang="en-US" dirty="0"/>
          </a:p>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18</a:t>
            </a:fld>
            <a:endParaRPr lang="en-US"/>
          </a:p>
        </p:txBody>
      </p:sp>
    </p:spTree>
    <p:extLst>
      <p:ext uri="{BB962C8B-B14F-4D97-AF65-F5344CB8AC3E}">
        <p14:creationId xmlns:p14="http://schemas.microsoft.com/office/powerpoint/2010/main" val="177062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21</a:t>
            </a:fld>
            <a:endParaRPr lang="en-US"/>
          </a:p>
        </p:txBody>
      </p:sp>
    </p:spTree>
    <p:extLst>
      <p:ext uri="{BB962C8B-B14F-4D97-AF65-F5344CB8AC3E}">
        <p14:creationId xmlns:p14="http://schemas.microsoft.com/office/powerpoint/2010/main" val="406867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22</a:t>
            </a:fld>
            <a:endParaRPr lang="en-US"/>
          </a:p>
        </p:txBody>
      </p:sp>
    </p:spTree>
    <p:extLst>
      <p:ext uri="{BB962C8B-B14F-4D97-AF65-F5344CB8AC3E}">
        <p14:creationId xmlns:p14="http://schemas.microsoft.com/office/powerpoint/2010/main" val="3801394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23</a:t>
            </a:fld>
            <a:endParaRPr lang="en-US" dirty="0"/>
          </a:p>
        </p:txBody>
      </p:sp>
    </p:spTree>
    <p:extLst>
      <p:ext uri="{BB962C8B-B14F-4D97-AF65-F5344CB8AC3E}">
        <p14:creationId xmlns:p14="http://schemas.microsoft.com/office/powerpoint/2010/main" val="382883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40" name="Slide Number Placeholder 3"/>
          <p:cNvSpPr>
            <a:spLocks noGrp="1"/>
          </p:cNvSpPr>
          <p:nvPr>
            <p:ph type="sldNum" sz="quarter" idx="5"/>
          </p:nvPr>
        </p:nvSpPr>
        <p:spPr bwMode="auto">
          <a:xfrm>
            <a:off x="3884316" y="8830621"/>
            <a:ext cx="2972115" cy="464180"/>
          </a:xfrm>
          <a:prstGeom prst="rect">
            <a:avLst/>
          </a:prstGeom>
          <a:ln>
            <a:miter lim="800000"/>
            <a:headEnd/>
            <a:tailEnd/>
          </a:ln>
        </p:spPr>
        <p:txBody>
          <a:bodyPr wrap="square" numCol="1" anchorCtr="0" compatLnSpc="1">
            <a:prstTxWarp prst="textNoShape">
              <a:avLst/>
            </a:prstTxWarp>
          </a:bodyPr>
          <a:lstStyle/>
          <a:p>
            <a:pPr>
              <a:defRPr/>
            </a:pPr>
            <a:fld id="{90176565-6705-49D9-A71F-C9A5FA98661F}" type="slidenum">
              <a:rPr lang="en-US" smtClean="0">
                <a:solidFill>
                  <a:prstClr val="black"/>
                </a:solidFill>
              </a:rPr>
              <a:pPr>
                <a:defRPr/>
              </a:pPr>
              <a:t>24</a:t>
            </a:fld>
            <a:endParaRPr lang="en-US" dirty="0" smtClean="0">
              <a:solidFill>
                <a:prstClr val="black"/>
              </a:solidFill>
            </a:endParaRPr>
          </a:p>
        </p:txBody>
      </p:sp>
    </p:spTree>
    <p:extLst>
      <p:ext uri="{BB962C8B-B14F-4D97-AF65-F5344CB8AC3E}">
        <p14:creationId xmlns:p14="http://schemas.microsoft.com/office/powerpoint/2010/main" val="290189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614363" y="738188"/>
            <a:ext cx="1770062" cy="1328737"/>
          </a:xfrm>
          <a:noFill/>
          <a:ln>
            <a:solidFill>
              <a:srgbClr val="000000"/>
            </a:solidFill>
            <a:miter lim="800000"/>
            <a:headEnd/>
            <a:tailEnd/>
          </a:ln>
        </p:spPr>
      </p:sp>
      <p:sp>
        <p:nvSpPr>
          <p:cNvPr id="86019" name="Notes Placeholder 2"/>
          <p:cNvSpPr>
            <a:spLocks noGrp="1"/>
          </p:cNvSpPr>
          <p:nvPr>
            <p:ph type="body" idx="1"/>
          </p:nvPr>
        </p:nvSpPr>
        <p:spPr bwMode="auto">
          <a:xfrm>
            <a:off x="686099" y="2287214"/>
            <a:ext cx="5485805" cy="6311345"/>
          </a:xfrm>
          <a:noFill/>
        </p:spPr>
        <p:txBody>
          <a:bodyPr wrap="square" numCol="1" anchor="t" anchorCtr="0" compatLnSpc="1">
            <a:prstTxWarp prst="textNoShape">
              <a:avLst/>
            </a:prstTxWarp>
          </a:bodyPr>
          <a:lstStyle/>
          <a:p>
            <a:pPr eaLnBrk="1" hangingPunct="1">
              <a:lnSpc>
                <a:spcPct val="200000"/>
              </a:lnSpc>
              <a:spcBef>
                <a:spcPct val="0"/>
              </a:spcBef>
            </a:pPr>
            <a:r>
              <a:rPr lang="en-US" dirty="0" smtClean="0"/>
              <a:t>	Type</a:t>
            </a:r>
            <a:r>
              <a:rPr lang="en-US" baseline="0" dirty="0" smtClean="0"/>
              <a:t> comments here.</a:t>
            </a:r>
            <a:endParaRPr lang="en-US" dirty="0" smtClean="0"/>
          </a:p>
        </p:txBody>
      </p:sp>
      <p:sp>
        <p:nvSpPr>
          <p:cNvPr id="30724" name="Slide Number Placeholder 3"/>
          <p:cNvSpPr>
            <a:spLocks noGrp="1"/>
          </p:cNvSpPr>
          <p:nvPr>
            <p:ph type="sldNum" sz="quarter" idx="5"/>
          </p:nvPr>
        </p:nvSpPr>
        <p:spPr bwMode="auto">
          <a:xfrm>
            <a:off x="3885214" y="8829967"/>
            <a:ext cx="2971227" cy="464820"/>
          </a:xfrm>
          <a:prstGeom prst="rect">
            <a:avLst/>
          </a:prstGeom>
          <a:ln>
            <a:miter lim="800000"/>
            <a:headEnd/>
            <a:tailEnd/>
          </a:ln>
        </p:spPr>
        <p:txBody>
          <a:bodyPr wrap="square" numCol="1" anchorCtr="0" compatLnSpc="1">
            <a:prstTxWarp prst="textNoShape">
              <a:avLst/>
            </a:prstTxWarp>
          </a:bodyPr>
          <a:lstStyle/>
          <a:p>
            <a:pPr>
              <a:defRPr/>
            </a:pPr>
            <a:fld id="{7B995686-4289-45D3-96C9-D097E3BDCBE1}" type="slidenum">
              <a:rPr lang="en-US" smtClean="0">
                <a:solidFill>
                  <a:prstClr val="black"/>
                </a:solidFill>
              </a:rPr>
              <a:pPr>
                <a:defRPr/>
              </a:pPr>
              <a:t>49</a:t>
            </a:fld>
            <a:endParaRPr lang="en-US" dirty="0" smtClean="0">
              <a:solidFill>
                <a:prstClr val="black"/>
              </a:solidFill>
            </a:endParaRPr>
          </a:p>
        </p:txBody>
      </p:sp>
      <p:sp>
        <p:nvSpPr>
          <p:cNvPr id="5" name="Date Placeholder 4"/>
          <p:cNvSpPr>
            <a:spLocks noGrp="1"/>
          </p:cNvSpPr>
          <p:nvPr>
            <p:ph type="dt" sz="quarter" idx="1"/>
          </p:nvPr>
        </p:nvSpPr>
        <p:spPr>
          <a:xfrm>
            <a:off x="3885214" y="0"/>
            <a:ext cx="2971227" cy="464820"/>
          </a:xfrm>
          <a:prstGeom prst="rect">
            <a:avLst/>
          </a:prstGeom>
        </p:spPr>
        <p:txBody>
          <a:bodyPr/>
          <a:lstStyle/>
          <a:p>
            <a:pPr>
              <a:defRPr/>
            </a:pPr>
            <a:r>
              <a:rPr lang="en-US" dirty="0">
                <a:solidFill>
                  <a:prstClr val="black"/>
                </a:solidFill>
              </a:rPr>
              <a:t>1/6/2011</a:t>
            </a:r>
          </a:p>
        </p:txBody>
      </p:sp>
    </p:spTree>
    <p:extLst>
      <p:ext uri="{BB962C8B-B14F-4D97-AF65-F5344CB8AC3E}">
        <p14:creationId xmlns:p14="http://schemas.microsoft.com/office/powerpoint/2010/main" val="55648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5</a:t>
            </a:fld>
            <a:endParaRPr lang="en-US"/>
          </a:p>
        </p:txBody>
      </p:sp>
    </p:spTree>
    <p:extLst>
      <p:ext uri="{BB962C8B-B14F-4D97-AF65-F5344CB8AC3E}">
        <p14:creationId xmlns:p14="http://schemas.microsoft.com/office/powerpoint/2010/main" val="303116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6</a:t>
            </a:fld>
            <a:endParaRPr lang="en-US"/>
          </a:p>
        </p:txBody>
      </p:sp>
    </p:spTree>
    <p:extLst>
      <p:ext uri="{BB962C8B-B14F-4D97-AF65-F5344CB8AC3E}">
        <p14:creationId xmlns:p14="http://schemas.microsoft.com/office/powerpoint/2010/main" val="247510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Attracting strong, diverse candidates into the profession  </a:t>
            </a:r>
          </a:p>
          <a:p>
            <a:pPr lvl="0"/>
            <a:r>
              <a:rPr lang="en-US" sz="1200" kern="1200" dirty="0">
                <a:solidFill>
                  <a:schemeClr val="tx1"/>
                </a:solidFill>
                <a:effectLst/>
                <a:latin typeface="+mn-lt"/>
                <a:ea typeface="+mn-ea"/>
                <a:cs typeface="+mn-cs"/>
              </a:rPr>
              <a:t>Ensuring all teachers have the skills they need to promote student growth and learning </a:t>
            </a:r>
          </a:p>
          <a:p>
            <a:pPr lvl="0"/>
            <a:r>
              <a:rPr lang="en-US" sz="1200" kern="1200" dirty="0">
                <a:solidFill>
                  <a:schemeClr val="tx1"/>
                </a:solidFill>
                <a:effectLst/>
                <a:latin typeface="+mn-lt"/>
                <a:ea typeface="+mn-ea"/>
                <a:cs typeface="+mn-cs"/>
              </a:rPr>
              <a:t>Having a strong pool of qualified candidates for high-needs positions </a:t>
            </a:r>
          </a:p>
          <a:p>
            <a:pPr lvl="0"/>
            <a:r>
              <a:rPr lang="en-US" sz="1200" kern="1200" dirty="0">
                <a:solidFill>
                  <a:schemeClr val="tx1"/>
                </a:solidFill>
                <a:effectLst/>
                <a:latin typeface="+mn-lt"/>
                <a:ea typeface="+mn-ea"/>
                <a:cs typeface="+mn-cs"/>
              </a:rPr>
              <a:t>Retaining teachers, especially in schools serving low-income and diverse families</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with these clear district benefits, tight education budgets might make it challenging to invest in residencies—but they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more an investment than a cost.  They offer district leadership a clear path towards viable system improvements that can prove economical in the long run.  Among the more costly issues residencies could address are these: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High attrition rates, which are associated with quick entry programs, are a significant cost driver in education, estimated at $2.2 billion annually across the United States. </a:t>
            </a:r>
          </a:p>
          <a:p>
            <a:pPr lvl="0"/>
            <a:r>
              <a:rPr lang="en-US" sz="1200" kern="1200" dirty="0">
                <a:solidFill>
                  <a:schemeClr val="tx1"/>
                </a:solidFill>
                <a:effectLst/>
                <a:latin typeface="+mn-lt"/>
                <a:ea typeface="+mn-ea"/>
                <a:cs typeface="+mn-cs"/>
              </a:rPr>
              <a:t>“Finder fees” for quick entry candidates are estimated at more than $1 million for every 200 recruits.  </a:t>
            </a:r>
          </a:p>
          <a:p>
            <a:pPr lvl="0"/>
            <a:r>
              <a:rPr lang="en-US" sz="1200" kern="1200" dirty="0">
                <a:solidFill>
                  <a:schemeClr val="tx1"/>
                </a:solidFill>
                <a:effectLst/>
                <a:latin typeface="+mn-lt"/>
                <a:ea typeface="+mn-ea"/>
                <a:cs typeface="+mn-cs"/>
              </a:rPr>
              <a:t>Other recurring costs associated with rapid teacher turnover, such as personnel processing and certification tracking, would be reduced over time.</a:t>
            </a:r>
          </a:p>
          <a:p>
            <a:pPr lvl="0"/>
            <a:r>
              <a:rPr lang="en-US" sz="1200" kern="1200" dirty="0">
                <a:solidFill>
                  <a:schemeClr val="tx1"/>
                </a:solidFill>
                <a:effectLst/>
                <a:latin typeface="+mn-lt"/>
                <a:ea typeface="+mn-ea"/>
                <a:cs typeface="+mn-cs"/>
              </a:rPr>
              <a:t>Students taught by effective teachers are more likely to stay on grade level, potentially reducing costs associated with summer school, grade retention, tutoring, and other supplemental interventions.     </a:t>
            </a:r>
          </a:p>
          <a:p>
            <a:pPr lvl="0"/>
            <a:r>
              <a:rPr lang="en-US" sz="1200" kern="1200" dirty="0">
                <a:solidFill>
                  <a:schemeClr val="tx1"/>
                </a:solidFill>
                <a:effectLst/>
                <a:latin typeface="+mn-lt"/>
                <a:ea typeface="+mn-ea"/>
                <a:cs typeface="+mn-cs"/>
              </a:rPr>
              <a:t>The better prepared teachers are, the better schools can become.  Strong schools help students develop in ways that ensure their future success.  Quality education is associated with reduced dropouts, better health, less dependence on social services—all of which reduce taxpayer costs in the long run.</a:t>
            </a:r>
          </a:p>
        </p:txBody>
      </p:sp>
      <p:sp>
        <p:nvSpPr>
          <p:cNvPr id="4" name="Slide Number Placeholder 3"/>
          <p:cNvSpPr>
            <a:spLocks noGrp="1"/>
          </p:cNvSpPr>
          <p:nvPr>
            <p:ph type="sldNum" sz="quarter" idx="10"/>
          </p:nvPr>
        </p:nvSpPr>
        <p:spPr/>
        <p:txBody>
          <a:bodyPr/>
          <a:lstStyle/>
          <a:p>
            <a:fld id="{6E8CDE21-2EFF-4C00-A2E8-1E699BA01DAD}" type="slidenum">
              <a:rPr lang="en-US" smtClean="0"/>
              <a:pPr/>
              <a:t>7</a:t>
            </a:fld>
            <a:endParaRPr lang="en-US"/>
          </a:p>
        </p:txBody>
      </p:sp>
    </p:spTree>
    <p:extLst>
      <p:ext uri="{BB962C8B-B14F-4D97-AF65-F5344CB8AC3E}">
        <p14:creationId xmlns:p14="http://schemas.microsoft.com/office/powerpoint/2010/main" val="1989776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8</a:t>
            </a:fld>
            <a:endParaRPr lang="en-US"/>
          </a:p>
        </p:txBody>
      </p:sp>
    </p:spTree>
    <p:extLst>
      <p:ext uri="{BB962C8B-B14F-4D97-AF65-F5344CB8AC3E}">
        <p14:creationId xmlns:p14="http://schemas.microsoft.com/office/powerpoint/2010/main" val="44805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dirty="0">
                <a:solidFill>
                  <a:srgbClr val="3366FF"/>
                </a:solidFill>
                <a:latin typeface="Ariel narrow"/>
                <a:cs typeface="Ariel narrow"/>
              </a:rPr>
              <a:t>To</a:t>
            </a:r>
            <a:r>
              <a:rPr lang="is-IS" b="1" dirty="0">
                <a:solidFill>
                  <a:srgbClr val="0000FF"/>
                </a:solidFill>
                <a:latin typeface="Arial Narrow" panose="020B0606020202030204" pitchFamily="34" charset="0"/>
              </a:rPr>
              <a:t> </a:t>
            </a:r>
            <a:r>
              <a:rPr lang="is-IS" sz="1200" b="1" dirty="0">
                <a:solidFill>
                  <a:srgbClr val="3366FF"/>
                </a:solidFill>
                <a:latin typeface="Ariel narrow"/>
                <a:cs typeface="Ariel narrow"/>
              </a:rPr>
              <a:t>supports districts, states, teacher preparation providers, and others in the education sector to make it possible for more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8CDE21-2EFF-4C00-A2E8-1E699BA01DAD}" type="slidenum">
              <a:rPr lang="en-US" smtClean="0"/>
              <a:pPr/>
              <a:t>9</a:t>
            </a:fld>
            <a:endParaRPr lang="en-US"/>
          </a:p>
        </p:txBody>
      </p:sp>
    </p:spTree>
    <p:extLst>
      <p:ext uri="{BB962C8B-B14F-4D97-AF65-F5344CB8AC3E}">
        <p14:creationId xmlns:p14="http://schemas.microsoft.com/office/powerpoint/2010/main" val="359199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11</a:t>
            </a:fld>
            <a:endParaRPr lang="en-US"/>
          </a:p>
        </p:txBody>
      </p:sp>
    </p:spTree>
    <p:extLst>
      <p:ext uri="{BB962C8B-B14F-4D97-AF65-F5344CB8AC3E}">
        <p14:creationId xmlns:p14="http://schemas.microsoft.com/office/powerpoint/2010/main" val="267967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a:t>
            </a:r>
            <a:r>
              <a:rPr lang="en-US" baseline="0" dirty="0"/>
              <a:t> documenting the kinds of resources that go in to models</a:t>
            </a:r>
            <a:r>
              <a:rPr lang="en-US" dirty="0"/>
              <a:t> </a:t>
            </a:r>
          </a:p>
          <a:p>
            <a:r>
              <a:rPr lang="en-US" dirty="0"/>
              <a:t>States: RFP</a:t>
            </a:r>
            <a:r>
              <a:rPr lang="en-US" baseline="0" dirty="0"/>
              <a:t> as an example of state level work…</a:t>
            </a:r>
          </a:p>
          <a:p>
            <a:endParaRPr lang="en-US" dirty="0"/>
          </a:p>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12</a:t>
            </a:fld>
            <a:endParaRPr lang="en-US"/>
          </a:p>
        </p:txBody>
      </p:sp>
    </p:spTree>
    <p:extLst>
      <p:ext uri="{BB962C8B-B14F-4D97-AF65-F5344CB8AC3E}">
        <p14:creationId xmlns:p14="http://schemas.microsoft.com/office/powerpoint/2010/main" val="177062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DE21-2EFF-4C00-A2E8-1E699BA01DAD}" type="slidenum">
              <a:rPr lang="en-US" smtClean="0"/>
              <a:pPr/>
              <a:t>13</a:t>
            </a:fld>
            <a:endParaRPr lang="en-US"/>
          </a:p>
        </p:txBody>
      </p:sp>
    </p:spTree>
    <p:extLst>
      <p:ext uri="{BB962C8B-B14F-4D97-AF65-F5344CB8AC3E}">
        <p14:creationId xmlns:p14="http://schemas.microsoft.com/office/powerpoint/2010/main" val="2679671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04800" y="1896717"/>
            <a:ext cx="8610600" cy="2057400"/>
          </a:xfrm>
          <a:prstGeom prst="rect">
            <a:avLst/>
          </a:prstGeom>
        </p:spPr>
        <p:txBody>
          <a:bodyPr anchor="ctr" anchorCtr="0">
            <a:normAutofit/>
          </a:bodyPr>
          <a:lstStyle>
            <a:lvl1pPr algn="ctr">
              <a:defRPr sz="3200" b="0" i="0">
                <a:solidFill>
                  <a:srgbClr val="D33529"/>
                </a:solidFill>
                <a:latin typeface="Auto 1 Regular"/>
                <a:cs typeface="Auto 1 Regular"/>
              </a:defRPr>
            </a:lvl1pPr>
          </a:lstStyle>
          <a:p>
            <a:r>
              <a:rPr lang="en-US" dirty="0"/>
              <a:t>Deck Title</a:t>
            </a:r>
          </a:p>
        </p:txBody>
      </p:sp>
      <p:sp>
        <p:nvSpPr>
          <p:cNvPr id="6" name="Text Placeholder 5"/>
          <p:cNvSpPr>
            <a:spLocks noGrp="1"/>
          </p:cNvSpPr>
          <p:nvPr>
            <p:ph type="body" sz="quarter" idx="10" hasCustomPrompt="1"/>
          </p:nvPr>
        </p:nvSpPr>
        <p:spPr>
          <a:xfrm>
            <a:off x="304801" y="4171511"/>
            <a:ext cx="8637181" cy="609600"/>
          </a:xfrm>
        </p:spPr>
        <p:txBody>
          <a:bodyPr/>
          <a:lstStyle>
            <a:lvl1pPr marL="0" indent="0" algn="ctr">
              <a:buNone/>
              <a:defRPr sz="2000" baseline="0">
                <a:solidFill>
                  <a:srgbClr val="D33529"/>
                </a:solidFill>
                <a:latin typeface="Auto 1 Regular"/>
                <a:cs typeface="Auto 1 Regular"/>
              </a:defRPr>
            </a:lvl1pPr>
          </a:lstStyle>
          <a:p>
            <a:pPr lvl="0"/>
            <a:r>
              <a:rPr lang="en-US" dirty="0"/>
              <a:t>subtitle</a:t>
            </a:r>
          </a:p>
        </p:txBody>
      </p:sp>
      <p:sp>
        <p:nvSpPr>
          <p:cNvPr id="3" name="TextBox 2"/>
          <p:cNvSpPr txBox="1"/>
          <p:nvPr userDrawn="1"/>
        </p:nvSpPr>
        <p:spPr>
          <a:xfrm>
            <a:off x="2972560" y="918678"/>
            <a:ext cx="184666" cy="369332"/>
          </a:xfrm>
          <a:prstGeom prst="rect">
            <a:avLst/>
          </a:prstGeom>
          <a:noFill/>
        </p:spPr>
        <p:txBody>
          <a:bodyPr wrap="none" rtlCol="0">
            <a:spAutoFit/>
          </a:bodyPr>
          <a:lstStyle/>
          <a:p>
            <a:endParaRPr lang="en-US" dirty="0"/>
          </a:p>
        </p:txBody>
      </p:sp>
      <p:pic>
        <p:nvPicPr>
          <p:cNvPr id="7" name="Picture 6" descr="Bank Street-SFP-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03506"/>
            <a:ext cx="2012760" cy="454494"/>
          </a:xfrm>
          <a:prstGeom prst="rect">
            <a:avLst/>
          </a:prstGeom>
        </p:spPr>
      </p:pic>
    </p:spTree>
    <p:extLst>
      <p:ext uri="{BB962C8B-B14F-4D97-AF65-F5344CB8AC3E}">
        <p14:creationId xmlns:p14="http://schemas.microsoft.com/office/powerpoint/2010/main" val="152102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28"/>
          <p:cNvSpPr>
            <a:spLocks noGrp="1"/>
          </p:cNvSpPr>
          <p:nvPr>
            <p:ph type="sldNum" sz="quarter" idx="10"/>
          </p:nvPr>
        </p:nvSpPr>
        <p:spPr>
          <a:xfrm>
            <a:off x="8001000" y="228600"/>
            <a:ext cx="838200" cy="381000"/>
          </a:xfrm>
        </p:spPr>
        <p:txBody>
          <a:bodyPr/>
          <a:lstStyle>
            <a:lvl1pPr>
              <a:defRPr>
                <a:solidFill>
                  <a:schemeClr val="tx2"/>
                </a:solidFill>
              </a:defRPr>
            </a:lvl1pPr>
          </a:lstStyle>
          <a:p>
            <a:pPr>
              <a:defRPr/>
            </a:pPr>
            <a:fld id="{8197A088-B07A-463B-A70C-B5C1ECB379FF}" type="slidenum">
              <a:rPr lang="en-US">
                <a:solidFill>
                  <a:srgbClr val="00829B"/>
                </a:solidFill>
              </a:rPr>
              <a:pPr>
                <a:defRPr/>
              </a:pPr>
              <a:t>‹#›</a:t>
            </a:fld>
            <a:endParaRPr lang="en-US" dirty="0">
              <a:solidFill>
                <a:srgbClr val="00829B"/>
              </a:solidFill>
            </a:endParaRPr>
          </a:p>
        </p:txBody>
      </p:sp>
    </p:spTree>
    <p:extLst>
      <p:ext uri="{BB962C8B-B14F-4D97-AF65-F5344CB8AC3E}">
        <p14:creationId xmlns:p14="http://schemas.microsoft.com/office/powerpoint/2010/main" val="31617173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4752975"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457200" y="180306"/>
            <a:ext cx="4114800" cy="1027605"/>
          </a:xfrm>
        </p:spPr>
        <p:txBody>
          <a:bodyPr anchor="b"/>
          <a:lstStyle>
            <a:lvl1pPr algn="l">
              <a:defRPr sz="2100" b="1"/>
            </a:lvl1pPr>
          </a:lstStyle>
          <a:p>
            <a:r>
              <a:rPr lang="en-US" dirty="0" smtClean="0"/>
              <a:t>Click to edit Master title style</a:t>
            </a:r>
            <a:endParaRPr lang="en-US" dirty="0"/>
          </a:p>
        </p:txBody>
      </p:sp>
      <p:sp>
        <p:nvSpPr>
          <p:cNvPr id="3" name="Content Placeholder 2"/>
          <p:cNvSpPr>
            <a:spLocks noGrp="1"/>
          </p:cNvSpPr>
          <p:nvPr>
            <p:ph idx="1"/>
          </p:nvPr>
        </p:nvSpPr>
        <p:spPr>
          <a:xfrm>
            <a:off x="4868215" y="180306"/>
            <a:ext cx="3818585" cy="5853113"/>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411480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226843DC-79C7-40C3-9529-8B71AADB8FC4}" type="datetime1">
              <a:rPr lang="en-US">
                <a:solidFill>
                  <a:srgbClr val="000000"/>
                </a:solidFill>
              </a:rPr>
              <a:pPr>
                <a:defRPr/>
              </a:pPr>
              <a:t>3/24/2017</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6D164F9-3375-4D2F-9E19-1DDB3B5218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98558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15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A79118B-FE84-46CC-9906-EDC1CDDDE1FF}" type="datetime1">
              <a:rPr lang="en-US">
                <a:solidFill>
                  <a:srgbClr val="000000"/>
                </a:solidFill>
              </a:rPr>
              <a:pPr>
                <a:defRPr/>
              </a:pPr>
              <a:t>3/24/2017</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F4742B2C-A736-45F4-BC14-DEE625087E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75101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65E2AF8B-B80F-4FEF-AB42-C79A4D41B43A}"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9FC85357-A1B0-4D6A-9D57-AC1E61749E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2266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62400" y="396240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0"/>
            <a:ext cx="3810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rot="5400000">
            <a:off x="-3890962" y="4864101"/>
            <a:ext cx="8153400" cy="381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Vertical Title 1"/>
          <p:cNvSpPr>
            <a:spLocks noGrp="1"/>
          </p:cNvSpPr>
          <p:nvPr>
            <p:ph type="title" orient="vert"/>
          </p:nvPr>
        </p:nvSpPr>
        <p:spPr>
          <a:xfrm>
            <a:off x="7843234" y="77788"/>
            <a:ext cx="1275102" cy="6037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0850" y="77788"/>
            <a:ext cx="7160564"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085FDB-BB44-409B-A94A-97BCDD890B0D}" type="datetime1">
              <a:rPr lang="en-US">
                <a:solidFill>
                  <a:srgbClr val="000000"/>
                </a:solidFill>
              </a:rPr>
              <a:pPr>
                <a:defRPr/>
              </a:pPr>
              <a:t>3/24/2017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3FAB7223-9878-476E-934A-0722BBB046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81426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7778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628614D7-1B8B-4676-8D89-DCB713C94774}"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C19EA3ED-E702-41B9-A27E-F6246F6CD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301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
        <p:nvSpPr>
          <p:cNvPr id="2" name="Title 1"/>
          <p:cNvSpPr>
            <a:spLocks noGrp="1"/>
          </p:cNvSpPr>
          <p:nvPr>
            <p:ph type="title"/>
          </p:nvPr>
        </p:nvSpPr>
        <p:spPr>
          <a:xfrm>
            <a:off x="612648" y="228600"/>
            <a:ext cx="8153400" cy="990600"/>
          </a:xfrm>
        </p:spPr>
        <p:txBody>
          <a:bodyPr anchor="b"/>
          <a:lstStyle/>
          <a:p>
            <a:r>
              <a:rPr lang="en-US" smtClean="0"/>
              <a:t>Click to edit Master title style</a:t>
            </a:r>
            <a:endParaRPr lang="en-US" dirty="0"/>
          </a:p>
        </p:txBody>
      </p:sp>
      <p:sp>
        <p:nvSpPr>
          <p:cNvPr id="8" name="Content Placeholder 7"/>
          <p:cNvSpPr>
            <a:spLocks noGrp="1"/>
          </p:cNvSpPr>
          <p:nvPr>
            <p:ph sz="quarter" idx="1"/>
          </p:nvPr>
        </p:nvSpPr>
        <p:spPr>
          <a:xfrm>
            <a:off x="612648" y="1600200"/>
            <a:ext cx="8153400" cy="4648200"/>
          </a:xfrm>
        </p:spPr>
        <p:txBody>
          <a:bodyPr/>
          <a:lstStyle>
            <a:lvl1pPr>
              <a:defRPr baseline="0">
                <a:latin typeface="Cambria" pitchFamily="18" charset="0"/>
              </a:defRPr>
            </a:lvl1pPr>
            <a:lvl2pPr>
              <a:defRPr baseline="0">
                <a:latin typeface="Cambria" pitchFamily="18" charset="0"/>
              </a:defRPr>
            </a:lvl2pPr>
            <a:lvl3pPr>
              <a:defRPr baseline="0">
                <a:latin typeface="Cambria" pitchFamily="18" charset="0"/>
              </a:defRPr>
            </a:lvl3pPr>
            <a:lvl4pPr>
              <a:defRPr baseline="0">
                <a:latin typeface="Cambria" pitchFamily="18" charset="0"/>
              </a:defRPr>
            </a:lvl4pPr>
            <a:lvl5pPr>
              <a:defRPr baseline="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0" y="1279525"/>
            <a:ext cx="533400" cy="244475"/>
          </a:xfrm>
        </p:spPr>
        <p:txBody>
          <a:bodyPr/>
          <a:lstStyle>
            <a:lvl1pPr>
              <a:defRPr>
                <a:solidFill>
                  <a:srgbClr val="FFFFFF"/>
                </a:solidFill>
              </a:defRPr>
            </a:lvl1pPr>
          </a:lstStyle>
          <a:p>
            <a:pPr>
              <a:defRPr/>
            </a:pPr>
            <a:fld id="{6D5B431F-B2AD-417F-BB75-1891FC281A28}" type="slidenum">
              <a:rPr lang="en-US"/>
              <a:pPr>
                <a:defRPr/>
              </a:pPr>
              <a:t>‹#›</a:t>
            </a:fld>
            <a:endParaRPr lang="en-US" dirty="0"/>
          </a:p>
        </p:txBody>
      </p:sp>
    </p:spTree>
    <p:extLst>
      <p:ext uri="{BB962C8B-B14F-4D97-AF65-F5344CB8AC3E}">
        <p14:creationId xmlns:p14="http://schemas.microsoft.com/office/powerpoint/2010/main" val="262944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BF77D06-8198-493C-9539-F7C1C851A59B}" type="datetime1">
              <a:rPr lang="en-US" smtClean="0">
                <a:solidFill>
                  <a:srgbClr val="00829B"/>
                </a:solidFill>
              </a:rPr>
              <a:pPr>
                <a:defRPr/>
              </a:pPr>
              <a:t>3/24/2017</a:t>
            </a:fld>
            <a:endParaRPr lang="en-US" dirty="0">
              <a:solidFill>
                <a:srgbClr val="00829B"/>
              </a:solidFill>
            </a:endParaRPr>
          </a:p>
        </p:txBody>
      </p:sp>
      <p:sp>
        <p:nvSpPr>
          <p:cNvPr id="4" name="Footer Placeholder 3"/>
          <p:cNvSpPr>
            <a:spLocks noGrp="1"/>
          </p:cNvSpPr>
          <p:nvPr>
            <p:ph type="ftr" sz="quarter" idx="11"/>
          </p:nvPr>
        </p:nvSpPr>
        <p:spPr/>
        <p:txBody>
          <a:bodyPr/>
          <a:lstStyle/>
          <a:p>
            <a:pPr>
              <a:defRPr/>
            </a:pPr>
            <a:endParaRPr lang="en-US" dirty="0">
              <a:solidFill>
                <a:srgbClr val="00829B"/>
              </a:solidFill>
            </a:endParaRPr>
          </a:p>
        </p:txBody>
      </p:sp>
      <p:sp>
        <p:nvSpPr>
          <p:cNvPr id="5" name="Slide Number Placeholder 4"/>
          <p:cNvSpPr>
            <a:spLocks noGrp="1"/>
          </p:cNvSpPr>
          <p:nvPr>
            <p:ph type="sldNum" sz="quarter" idx="12"/>
          </p:nvPr>
        </p:nvSpPr>
        <p:spPr/>
        <p:txBody>
          <a:bodyPr/>
          <a:lstStyle/>
          <a:p>
            <a:pPr>
              <a:defRPr/>
            </a:pPr>
            <a:fld id="{A9705A2E-FE9E-41F6-8D12-AC30B5A48CF9}" type="slidenum">
              <a:rPr lang="en-US" smtClean="0"/>
              <a:pPr>
                <a:defRPr/>
              </a:pPr>
              <a:t>‹#›</a:t>
            </a:fld>
            <a:endParaRPr lang="en-US" dirty="0"/>
          </a:p>
        </p:txBody>
      </p:sp>
    </p:spTree>
    <p:extLst>
      <p:ext uri="{BB962C8B-B14F-4D97-AF65-F5344CB8AC3E}">
        <p14:creationId xmlns:p14="http://schemas.microsoft.com/office/powerpoint/2010/main" val="1098580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71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0"/>
          </p:nvPr>
        </p:nvSpPr>
        <p:spPr>
          <a:xfrm>
            <a:off x="0" y="1279525"/>
            <a:ext cx="533400" cy="244475"/>
          </a:xfrm>
        </p:spPr>
        <p:txBody>
          <a:bodyPr rtlCol="0"/>
          <a:lstStyle>
            <a:lvl1pPr>
              <a:defRPr/>
            </a:lvl1pPr>
          </a:lstStyle>
          <a:p>
            <a:pPr>
              <a:defRPr/>
            </a:pPr>
            <a:fld id="{BF47AF5B-E1E9-4F44-9339-982F8C3CA475}" type="slidenum">
              <a:rPr lang="en-US"/>
              <a:pPr>
                <a:defRPr/>
              </a:pPr>
              <a:t>‹#›</a:t>
            </a:fld>
            <a:endParaRPr lang="en-US" dirty="0"/>
          </a:p>
        </p:txBody>
      </p:sp>
    </p:spTree>
    <p:extLst>
      <p:ext uri="{BB962C8B-B14F-4D97-AF65-F5344CB8AC3E}">
        <p14:creationId xmlns:p14="http://schemas.microsoft.com/office/powerpoint/2010/main" val="4223440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
        <p:nvSpPr>
          <p:cNvPr id="2" name="Title 1"/>
          <p:cNvSpPr>
            <a:spLocks noGrp="1"/>
          </p:cNvSpPr>
          <p:nvPr>
            <p:ph type="title"/>
          </p:nvPr>
        </p:nvSpPr>
        <p:spPr>
          <a:xfrm>
            <a:off x="533400" y="273050"/>
            <a:ext cx="8153400" cy="869950"/>
          </a:xfrm>
        </p:spPr>
        <p:txBody>
          <a:bodyPr/>
          <a:lstStyle>
            <a:lvl1pPr>
              <a:defRPr>
                <a:latin typeface="Cambria" pitchFamily="18" charset="0"/>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0"/>
          </p:nvPr>
        </p:nvSpPr>
        <p:spPr/>
        <p:txBody>
          <a:bodyPr rtlCol="0"/>
          <a:lstStyle>
            <a:lvl1pPr>
              <a:defRPr/>
            </a:lvl1pPr>
          </a:lstStyle>
          <a:p>
            <a:pPr>
              <a:defRPr/>
            </a:pPr>
            <a:fld id="{71D83F87-42AA-4F1A-B1C1-A642E44C4A43}" type="slidenum">
              <a:rPr lang="en-US"/>
              <a:pPr>
                <a:defRPr/>
              </a:pPr>
              <a:t>‹#›</a:t>
            </a:fld>
            <a:endParaRPr lang="en-US" dirty="0"/>
          </a:p>
        </p:txBody>
      </p:sp>
    </p:spTree>
    <p:extLst>
      <p:ext uri="{BB962C8B-B14F-4D97-AF65-F5344CB8AC3E}">
        <p14:creationId xmlns:p14="http://schemas.microsoft.com/office/powerpoint/2010/main" val="93358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0" y="5181600"/>
            <a:ext cx="365125" cy="1439863"/>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4" name="Slide Number Placeholder 4"/>
          <p:cNvSpPr>
            <a:spLocks noGrp="1"/>
          </p:cNvSpPr>
          <p:nvPr>
            <p:ph type="sldNum" sz="quarter" idx="10"/>
          </p:nvPr>
        </p:nvSpPr>
        <p:spPr>
          <a:xfrm>
            <a:off x="0" y="1279525"/>
            <a:ext cx="533400" cy="244475"/>
          </a:xfrm>
        </p:spPr>
        <p:txBody>
          <a:bodyPr/>
          <a:lstStyle>
            <a:lvl1pPr>
              <a:defRPr>
                <a:solidFill>
                  <a:srgbClr val="FFFFFF"/>
                </a:solidFill>
              </a:defRPr>
            </a:lvl1pPr>
          </a:lstStyle>
          <a:p>
            <a:pPr>
              <a:defRPr/>
            </a:pPr>
            <a:fld id="{770BCB68-057B-4C97-9700-D8B16EF5A477}" type="slidenum">
              <a:rPr lang="en-US"/>
              <a:pPr>
                <a:defRPr/>
              </a:pPr>
              <a:t>‹#›</a:t>
            </a:fld>
            <a:endParaRPr lang="en-US" dirty="0"/>
          </a:p>
        </p:txBody>
      </p:sp>
    </p:spTree>
    <p:extLst>
      <p:ext uri="{BB962C8B-B14F-4D97-AF65-F5344CB8AC3E}">
        <p14:creationId xmlns:p14="http://schemas.microsoft.com/office/powerpoint/2010/main" val="413848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DESE new 2010">
    <p:spTree>
      <p:nvGrpSpPr>
        <p:cNvPr id="1" name=""/>
        <p:cNvGrpSpPr/>
        <p:nvPr/>
      </p:nvGrpSpPr>
      <p:grpSpPr>
        <a:xfrm>
          <a:off x="0" y="0"/>
          <a:ext cx="0" cy="0"/>
          <a:chOff x="0" y="0"/>
          <a:chExt cx="0" cy="0"/>
        </a:xfrm>
      </p:grpSpPr>
      <p:pic>
        <p:nvPicPr>
          <p:cNvPr id="2"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
        <p:nvSpPr>
          <p:cNvPr id="3" name="Slide Number Placeholder 3"/>
          <p:cNvSpPr>
            <a:spLocks noGrp="1"/>
          </p:cNvSpPr>
          <p:nvPr>
            <p:ph type="sldNum" sz="quarter" idx="10"/>
          </p:nvPr>
        </p:nvSpPr>
        <p:spPr>
          <a:xfrm>
            <a:off x="0" y="6248400"/>
            <a:ext cx="533400" cy="381000"/>
          </a:xfrm>
        </p:spPr>
        <p:txBody>
          <a:bodyPr/>
          <a:lstStyle>
            <a:lvl1pPr>
              <a:defRPr>
                <a:solidFill>
                  <a:schemeClr val="tx2"/>
                </a:solidFill>
              </a:defRPr>
            </a:lvl1pPr>
          </a:lstStyle>
          <a:p>
            <a:pPr>
              <a:defRPr/>
            </a:pPr>
            <a:fld id="{606A4FD2-9664-4C84-BDF2-A633FFEDB3D7}" type="slidenum">
              <a:rPr lang="en-US">
                <a:solidFill>
                  <a:srgbClr val="00829B"/>
                </a:solidFill>
              </a:rPr>
              <a:pPr>
                <a:defRPr/>
              </a:pPr>
              <a:t>‹#›</a:t>
            </a:fld>
            <a:endParaRPr lang="en-US" dirty="0">
              <a:solidFill>
                <a:srgbClr val="00829B"/>
              </a:solidFill>
            </a:endParaRPr>
          </a:p>
        </p:txBody>
      </p:sp>
    </p:spTree>
    <p:extLst>
      <p:ext uri="{BB962C8B-B14F-4D97-AF65-F5344CB8AC3E}">
        <p14:creationId xmlns:p14="http://schemas.microsoft.com/office/powerpoint/2010/main" val="4183279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2"/>
          <p:cNvSpPr>
            <a:spLocks noGrp="1"/>
          </p:cNvSpPr>
          <p:nvPr>
            <p:ph type="sldNum" sz="quarter" idx="10"/>
          </p:nvPr>
        </p:nvSpPr>
        <p:spPr/>
        <p:txBody>
          <a:bodyPr/>
          <a:lstStyle>
            <a:lvl1pPr>
              <a:defRPr/>
            </a:lvl1pPr>
          </a:lstStyle>
          <a:p>
            <a:pPr>
              <a:defRPr/>
            </a:pPr>
            <a:fld id="{481FB5F7-984B-4F19-9DB2-375451402F4D}" type="slidenum">
              <a:rPr lang="en-US"/>
              <a:pPr>
                <a:defRPr/>
              </a:pPr>
              <a:t>‹#›</a:t>
            </a:fld>
            <a:endParaRPr lang="en-US" dirty="0"/>
          </a:p>
        </p:txBody>
      </p:sp>
    </p:spTree>
    <p:extLst>
      <p:ext uri="{BB962C8B-B14F-4D97-AF65-F5344CB8AC3E}">
        <p14:creationId xmlns:p14="http://schemas.microsoft.com/office/powerpoint/2010/main" val="219182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5" descr="torch-color.png"/>
          <p:cNvPicPr>
            <a:picLocks noChangeAspect="1"/>
          </p:cNvPicPr>
          <p:nvPr userDrawn="1"/>
        </p:nvPicPr>
        <p:blipFill>
          <a:blip r:embed="rId2" cstate="print"/>
          <a:srcRect/>
          <a:stretch>
            <a:fillRect/>
          </a:stretch>
        </p:blipFill>
        <p:spPr bwMode="auto">
          <a:xfrm>
            <a:off x="609600" y="5638800"/>
            <a:ext cx="252413" cy="996950"/>
          </a:xfrm>
          <a:prstGeom prst="rect">
            <a:avLst/>
          </a:prstGeom>
          <a:noFill/>
          <a:ln w="9525">
            <a:noFill/>
            <a:miter lim="800000"/>
            <a:headEnd/>
            <a:tailEnd/>
          </a:ln>
        </p:spPr>
      </p:pic>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0" name="Slide Number Placeholder 12"/>
          <p:cNvSpPr>
            <a:spLocks noGrp="1"/>
          </p:cNvSpPr>
          <p:nvPr>
            <p:ph type="sldNum" sz="quarter" idx="10"/>
          </p:nvPr>
        </p:nvSpPr>
        <p:spPr>
          <a:xfrm>
            <a:off x="0" y="4667250"/>
            <a:ext cx="1447800" cy="663575"/>
          </a:xfrm>
        </p:spPr>
        <p:txBody>
          <a:bodyPr rtlCol="0"/>
          <a:lstStyle>
            <a:lvl1pPr>
              <a:defRPr sz="2800"/>
            </a:lvl1pPr>
          </a:lstStyle>
          <a:p>
            <a:pPr>
              <a:defRPr/>
            </a:pPr>
            <a:fld id="{88467E7F-1145-4ECF-B7DC-487419FA7B85}" type="slidenum">
              <a:rPr lang="en-US"/>
              <a:pPr>
                <a:defRPr/>
              </a:pPr>
              <a:t>‹#›</a:t>
            </a:fld>
            <a:endParaRPr lang="en-US" dirty="0"/>
          </a:p>
        </p:txBody>
      </p:sp>
    </p:spTree>
    <p:extLst>
      <p:ext uri="{BB962C8B-B14F-4D97-AF65-F5344CB8AC3E}">
        <p14:creationId xmlns:p14="http://schemas.microsoft.com/office/powerpoint/2010/main" val="112389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Sub-Bullet 2 column">
    <p:spTree>
      <p:nvGrpSpPr>
        <p:cNvPr id="1" name=""/>
        <p:cNvGrpSpPr/>
        <p:nvPr/>
      </p:nvGrpSpPr>
      <p:grpSpPr>
        <a:xfrm>
          <a:off x="0" y="0"/>
          <a:ext cx="0" cy="0"/>
          <a:chOff x="0" y="0"/>
          <a:chExt cx="0" cy="0"/>
        </a:xfrm>
      </p:grpSpPr>
      <p:pic>
        <p:nvPicPr>
          <p:cNvPr id="6" name="Picture 5" descr="Bank Street-SFP-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03506"/>
            <a:ext cx="2012760" cy="454494"/>
          </a:xfrm>
          <a:prstGeom prst="rect">
            <a:avLst/>
          </a:prstGeom>
        </p:spPr>
      </p:pic>
      <p:sp>
        <p:nvSpPr>
          <p:cNvPr id="7" name="Title Placeholder 1"/>
          <p:cNvSpPr>
            <a:spLocks noGrp="1"/>
          </p:cNvSpPr>
          <p:nvPr>
            <p:ph type="title"/>
          </p:nvPr>
        </p:nvSpPr>
        <p:spPr>
          <a:xfrm>
            <a:off x="628650" y="365126"/>
            <a:ext cx="7886700" cy="528531"/>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8" name="Text Placeholder 2"/>
          <p:cNvSpPr>
            <a:spLocks noGrp="1"/>
          </p:cNvSpPr>
          <p:nvPr>
            <p:ph idx="11" hasCustomPrompt="1"/>
          </p:nvPr>
        </p:nvSpPr>
        <p:spPr>
          <a:xfrm>
            <a:off x="4676460" y="1597253"/>
            <a:ext cx="3886200" cy="4351338"/>
          </a:xfrm>
          <a:prstGeom prst="rect">
            <a:avLst/>
          </a:prstGeom>
        </p:spPr>
        <p:txBody>
          <a:bodyPr vert="horz" lIns="91440" tIns="45720" rIns="91440" bIns="45720" rtlCol="0">
            <a:noAutofit/>
          </a:bodyPr>
          <a:lstStyle>
            <a:lvl1pPr marL="0" indent="0">
              <a:buNone/>
              <a:defRPr>
                <a:solidFill>
                  <a:schemeClr val="tx1"/>
                </a:solidFill>
              </a:defRPr>
            </a:lvl1pPr>
            <a:lvl2pPr marL="557784" indent="-285750">
              <a:buFont typeface="Arial"/>
              <a:buChar char="•"/>
              <a:defRPr>
                <a:solidFill>
                  <a:srgbClr val="DE8122"/>
                </a:solidFill>
              </a:defRPr>
            </a:lvl2pPr>
            <a:lvl3pPr marL="923544" indent="-285750">
              <a:spcAft>
                <a:spcPts val="0"/>
              </a:spcAft>
              <a:buFont typeface="Arial"/>
              <a:buChar char="•"/>
              <a:defRPr>
                <a:solidFill>
                  <a:srgbClr val="DE8122"/>
                </a:solidFill>
              </a:defRPr>
            </a:lvl3pPr>
            <a:lvl4pPr marL="1289304" indent="-285750">
              <a:buFont typeface="Arial"/>
              <a:buChar char="•"/>
              <a:defRPr>
                <a:solidFill>
                  <a:srgbClr val="DE8122"/>
                </a:solidFill>
              </a:defRPr>
            </a:lvl4pPr>
            <a:lvl5pPr marL="1655064" indent="-285750">
              <a:buFont typeface="Arial"/>
              <a:buChar char="•"/>
              <a:defRPr>
                <a:solidFill>
                  <a:srgbClr val="DE8122"/>
                </a:solidFill>
              </a:defRPr>
            </a:lvl5pPr>
            <a:lvl6pPr marL="0" indent="0">
              <a:buFont typeface="Arial"/>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idx="12" hasCustomPrompt="1"/>
          </p:nvPr>
        </p:nvSpPr>
        <p:spPr>
          <a:xfrm>
            <a:off x="628650" y="1601043"/>
            <a:ext cx="3886200" cy="4351338"/>
          </a:xfrm>
          <a:prstGeom prst="rect">
            <a:avLst/>
          </a:prstGeom>
        </p:spPr>
        <p:txBody>
          <a:bodyPr vert="horz" lIns="91440" tIns="45720" rIns="91440" bIns="45720" rtlCol="0">
            <a:noAutofit/>
          </a:bodyPr>
          <a:lstStyle>
            <a:lvl1pPr marL="0" indent="0">
              <a:buNone/>
              <a:defRPr>
                <a:solidFill>
                  <a:schemeClr val="tx1"/>
                </a:solidFill>
              </a:defRPr>
            </a:lvl1pPr>
            <a:lvl2pPr marL="557784" indent="-285750">
              <a:buFont typeface="Arial"/>
              <a:buChar char="•"/>
              <a:defRPr>
                <a:solidFill>
                  <a:srgbClr val="DE8122"/>
                </a:solidFill>
              </a:defRPr>
            </a:lvl2pPr>
            <a:lvl3pPr marL="923544" indent="-285750">
              <a:spcAft>
                <a:spcPts val="0"/>
              </a:spcAft>
              <a:buFont typeface="Arial"/>
              <a:buChar char="•"/>
              <a:defRPr>
                <a:solidFill>
                  <a:srgbClr val="DE8122"/>
                </a:solidFill>
              </a:defRPr>
            </a:lvl3pPr>
            <a:lvl4pPr marL="1289304" indent="-285750">
              <a:buFont typeface="Arial"/>
              <a:buChar char="•"/>
              <a:defRPr>
                <a:solidFill>
                  <a:srgbClr val="DE8122"/>
                </a:solidFill>
              </a:defRPr>
            </a:lvl4pPr>
            <a:lvl5pPr marL="1655064" indent="-285750">
              <a:buFont typeface="Arial"/>
              <a:buChar char="•"/>
              <a:defRPr>
                <a:solidFill>
                  <a:srgbClr val="DE8122"/>
                </a:solidFill>
              </a:defRPr>
            </a:lvl5pPr>
            <a:lvl6pPr marL="0" indent="0">
              <a:buFont typeface="Arial"/>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bwMode="auto">
          <a:xfrm flipV="1">
            <a:off x="628650" y="893310"/>
            <a:ext cx="7886700" cy="348"/>
          </a:xfrm>
          <a:prstGeom prst="line">
            <a:avLst/>
          </a:prstGeom>
          <a:no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008384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304800" y="5562600"/>
            <a:ext cx="252413" cy="9969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3959F8AB-9C78-4328-A844-FB9B1C64530D}" type="slidenum">
              <a:rPr lang="en-US"/>
              <a:pPr>
                <a:defRPr/>
              </a:pPr>
              <a:t>‹#›</a:t>
            </a:fld>
            <a:endParaRPr lang="en-US" dirty="0"/>
          </a:p>
        </p:txBody>
      </p:sp>
    </p:spTree>
    <p:extLst>
      <p:ext uri="{BB962C8B-B14F-4D97-AF65-F5344CB8AC3E}">
        <p14:creationId xmlns:p14="http://schemas.microsoft.com/office/powerpoint/2010/main" val="1613958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1E859D94-249C-4E60-A165-99B8983502EB}" type="datetime1">
              <a:rPr lang="en-US"/>
              <a:pPr>
                <a:defRPr/>
              </a:pPr>
              <a:t>3/24/2017</a:t>
            </a:fld>
            <a:endParaRPr lang="en-US" dirty="0"/>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D214B82B-124B-4D70-9002-93DF1D53CB85}" type="slidenum">
              <a:rPr lang="en-US">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41323187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CE99DEA-38B1-4676-9D37-AB5B12832B3A}" type="datetime1">
              <a:rPr lang="en-US"/>
              <a:pPr>
                <a:defRPr/>
              </a:pPr>
              <a:t>3/24/2017</a:t>
            </a:fld>
            <a:endParaRPr lang="en-US" dirty="0"/>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AFF7F66D-CF39-444B-83A5-CA2066CAD242}" type="slidenum">
              <a:rPr lang="en-US">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98763281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chor="b"/>
          <a:lstStyle/>
          <a:p>
            <a:r>
              <a:rPr lang="en-US" smtClean="0"/>
              <a:t>Click to edit Master title style</a:t>
            </a:r>
            <a:endParaRPr lang="en-US" dirty="0"/>
          </a:p>
        </p:txBody>
      </p:sp>
      <p:sp>
        <p:nvSpPr>
          <p:cNvPr id="8" name="Content Placeholder 7"/>
          <p:cNvSpPr>
            <a:spLocks noGrp="1"/>
          </p:cNvSpPr>
          <p:nvPr>
            <p:ph sz="quarter" idx="1"/>
          </p:nvPr>
        </p:nvSpPr>
        <p:spPr>
          <a:xfrm>
            <a:off x="612648" y="1600200"/>
            <a:ext cx="8153400" cy="4648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0" y="1279525"/>
            <a:ext cx="533400" cy="244475"/>
          </a:xfrm>
        </p:spPr>
        <p:txBody>
          <a:bodyPr/>
          <a:lstStyle>
            <a:lvl1pPr>
              <a:defRPr>
                <a:solidFill>
                  <a:srgbClr val="FFFFFF"/>
                </a:solidFill>
              </a:defRPr>
            </a:lvl1pPr>
          </a:lstStyle>
          <a:p>
            <a:pPr>
              <a:defRPr/>
            </a:pPr>
            <a:fld id="{62A93B84-147C-46E0-9E88-71D06A51F1DA}" type="slidenum">
              <a:rPr lang="en-US"/>
              <a:pPr>
                <a:defRPr/>
              </a:pPr>
              <a:t>‹#›</a:t>
            </a:fld>
            <a:endParaRPr lang="en-US" dirty="0"/>
          </a:p>
        </p:txBody>
      </p:sp>
      <p:pic>
        <p:nvPicPr>
          <p:cNvPr id="7"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extLst>
      <p:ext uri="{BB962C8B-B14F-4D97-AF65-F5344CB8AC3E}">
        <p14:creationId xmlns:p14="http://schemas.microsoft.com/office/powerpoint/2010/main" val="183358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CCD4FB9-882A-471A-85B9-D8AF75D2CB3D}" type="slidenum">
              <a:rPr lang="en-US"/>
              <a:pPr>
                <a:defRPr/>
              </a:pPr>
              <a:t>‹#›</a:t>
            </a:fld>
            <a:endParaRPr lang="en-US" dirty="0"/>
          </a:p>
        </p:txBody>
      </p:sp>
      <p:pic>
        <p:nvPicPr>
          <p:cNvPr id="10"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extLst>
      <p:ext uri="{BB962C8B-B14F-4D97-AF65-F5344CB8AC3E}">
        <p14:creationId xmlns:p14="http://schemas.microsoft.com/office/powerpoint/2010/main" val="77032029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1"/>
          </p:nvPr>
        </p:nvSpPr>
        <p:spPr>
          <a:xfrm>
            <a:off x="0" y="1279525"/>
            <a:ext cx="533400" cy="244475"/>
          </a:xfrm>
        </p:spPr>
        <p:txBody>
          <a:bodyPr rtlCol="0"/>
          <a:lstStyle>
            <a:lvl1pPr>
              <a:defRPr/>
            </a:lvl1pPr>
          </a:lstStyle>
          <a:p>
            <a:pPr>
              <a:defRPr/>
            </a:pPr>
            <a:fld id="{4A70D081-B734-437D-B075-D0AD319F9713}" type="slidenum">
              <a:rPr lang="en-US"/>
              <a:pPr>
                <a:defRPr/>
              </a:pPr>
              <a:t>‹#›</a:t>
            </a:fld>
            <a:endParaRPr lang="en-US" dirty="0"/>
          </a:p>
        </p:txBody>
      </p:sp>
      <p:pic>
        <p:nvPicPr>
          <p:cNvPr id="8"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extLst>
      <p:ext uri="{BB962C8B-B14F-4D97-AF65-F5344CB8AC3E}">
        <p14:creationId xmlns:p14="http://schemas.microsoft.com/office/powerpoint/2010/main" val="2918381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atin typeface="Cambria" pitchFamily="18" charset="0"/>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1"/>
          </p:nvPr>
        </p:nvSpPr>
        <p:spPr/>
        <p:txBody>
          <a:bodyPr rtlCol="0"/>
          <a:lstStyle>
            <a:lvl1pPr>
              <a:defRPr/>
            </a:lvl1pPr>
          </a:lstStyle>
          <a:p>
            <a:pPr>
              <a:defRPr/>
            </a:pPr>
            <a:fld id="{1B20F916-0734-4044-945B-DEB71D3BBD46}" type="slidenum">
              <a:rPr lang="en-US"/>
              <a:pPr>
                <a:defRPr/>
              </a:pPr>
              <a:t>‹#›</a:t>
            </a:fld>
            <a:endParaRPr lang="en-US" dirty="0"/>
          </a:p>
        </p:txBody>
      </p:sp>
      <p:pic>
        <p:nvPicPr>
          <p:cNvPr id="10"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extLst>
      <p:ext uri="{BB962C8B-B14F-4D97-AF65-F5344CB8AC3E}">
        <p14:creationId xmlns:p14="http://schemas.microsoft.com/office/powerpoint/2010/main" val="4111671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0" y="5181600"/>
            <a:ext cx="365125" cy="1439863"/>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6" name="Slide Number Placeholder 4"/>
          <p:cNvSpPr>
            <a:spLocks noGrp="1"/>
          </p:cNvSpPr>
          <p:nvPr>
            <p:ph type="sldNum" sz="quarter" idx="12"/>
          </p:nvPr>
        </p:nvSpPr>
        <p:spPr>
          <a:xfrm>
            <a:off x="0" y="1279525"/>
            <a:ext cx="533400" cy="244475"/>
          </a:xfrm>
        </p:spPr>
        <p:txBody>
          <a:bodyPr/>
          <a:lstStyle>
            <a:lvl1pPr>
              <a:defRPr>
                <a:solidFill>
                  <a:srgbClr val="FFFFFF"/>
                </a:solidFill>
              </a:defRPr>
            </a:lvl1pPr>
          </a:lstStyle>
          <a:p>
            <a:pPr>
              <a:defRPr/>
            </a:pPr>
            <a:fld id="{843789BD-BDD3-49C4-B2AC-53BA04AF2CC3}" type="slidenum">
              <a:rPr lang="en-US"/>
              <a:pPr>
                <a:defRPr/>
              </a:pPr>
              <a:t>‹#›</a:t>
            </a:fld>
            <a:endParaRPr lang="en-US" dirty="0"/>
          </a:p>
        </p:txBody>
      </p:sp>
    </p:spTree>
    <p:extLst>
      <p:ext uri="{BB962C8B-B14F-4D97-AF65-F5344CB8AC3E}">
        <p14:creationId xmlns:p14="http://schemas.microsoft.com/office/powerpoint/2010/main" val="2664638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F1D6E79F-0BF7-49E1-AB3C-3499EB6941AC}" type="slidenum">
              <a:rPr lang="en-US">
                <a:solidFill>
                  <a:srgbClr val="00829B"/>
                </a:solidFill>
              </a:rPr>
              <a:pPr>
                <a:defRPr/>
              </a:pPr>
              <a:t>‹#›</a:t>
            </a:fld>
            <a:endParaRPr lang="en-US" dirty="0">
              <a:solidFill>
                <a:srgbClr val="00829B"/>
              </a:solidFill>
            </a:endParaRPr>
          </a:p>
        </p:txBody>
      </p:sp>
      <p:pic>
        <p:nvPicPr>
          <p:cNvPr id="5"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extLst>
      <p:ext uri="{BB962C8B-B14F-4D97-AF65-F5344CB8AC3E}">
        <p14:creationId xmlns:p14="http://schemas.microsoft.com/office/powerpoint/2010/main" val="4247550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2B21F167-8671-46D1-9A4C-88958819D665}" type="slidenum">
              <a:rPr lang="en-US"/>
              <a:pPr>
                <a:defRPr/>
              </a:pPr>
              <a:t>‹#›</a:t>
            </a:fld>
            <a:endParaRPr lang="en-US" dirty="0"/>
          </a:p>
        </p:txBody>
      </p:sp>
      <p:pic>
        <p:nvPicPr>
          <p:cNvPr id="8"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extLst>
      <p:ext uri="{BB962C8B-B14F-4D97-AF65-F5344CB8AC3E}">
        <p14:creationId xmlns:p14="http://schemas.microsoft.com/office/powerpoint/2010/main" val="336077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ub-Bullet 3 column">
    <p:spTree>
      <p:nvGrpSpPr>
        <p:cNvPr id="1" name=""/>
        <p:cNvGrpSpPr/>
        <p:nvPr/>
      </p:nvGrpSpPr>
      <p:grpSpPr>
        <a:xfrm>
          <a:off x="0" y="0"/>
          <a:ext cx="0" cy="0"/>
          <a:chOff x="0" y="0"/>
          <a:chExt cx="0" cy="0"/>
        </a:xfrm>
      </p:grpSpPr>
      <p:pic>
        <p:nvPicPr>
          <p:cNvPr id="7" name="Picture 6" descr="Bank Street-SFP-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03506"/>
            <a:ext cx="2012760" cy="454494"/>
          </a:xfrm>
          <a:prstGeom prst="rect">
            <a:avLst/>
          </a:prstGeom>
        </p:spPr>
      </p:pic>
      <p:sp>
        <p:nvSpPr>
          <p:cNvPr id="10" name="Title Placeholder 1"/>
          <p:cNvSpPr>
            <a:spLocks noGrp="1"/>
          </p:cNvSpPr>
          <p:nvPr>
            <p:ph type="title"/>
          </p:nvPr>
        </p:nvSpPr>
        <p:spPr>
          <a:xfrm>
            <a:off x="628650" y="365126"/>
            <a:ext cx="7886700" cy="528531"/>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2" hasCustomPrompt="1"/>
          </p:nvPr>
        </p:nvSpPr>
        <p:spPr>
          <a:xfrm>
            <a:off x="464168" y="1601043"/>
            <a:ext cx="2598644" cy="4351338"/>
          </a:xfrm>
          <a:prstGeom prst="rect">
            <a:avLst/>
          </a:prstGeom>
        </p:spPr>
        <p:txBody>
          <a:bodyPr vert="horz" lIns="91440" tIns="45720" rIns="91440" bIns="45720" rtlCol="0">
            <a:noAutofit/>
          </a:bodyPr>
          <a:lstStyle>
            <a:lvl1pPr marL="0" indent="0">
              <a:buNone/>
              <a:defRPr sz="1400">
                <a:solidFill>
                  <a:schemeClr val="tx1"/>
                </a:solidFill>
              </a:defRPr>
            </a:lvl1pPr>
            <a:lvl2pPr marL="557784" indent="-285750">
              <a:buFont typeface="Arial"/>
              <a:buChar char="•"/>
              <a:defRPr sz="1400">
                <a:solidFill>
                  <a:srgbClr val="DE8122"/>
                </a:solidFill>
              </a:defRPr>
            </a:lvl2pPr>
            <a:lvl3pPr marL="923544" indent="-285750">
              <a:spcAft>
                <a:spcPts val="0"/>
              </a:spcAft>
              <a:buFont typeface="Arial"/>
              <a:buChar char="•"/>
              <a:defRPr sz="1400">
                <a:solidFill>
                  <a:srgbClr val="DE8122"/>
                </a:solidFill>
              </a:defRPr>
            </a:lvl3pPr>
            <a:lvl4pPr marL="1289304" indent="-285750">
              <a:buFont typeface="Arial"/>
              <a:buChar char="•"/>
              <a:defRPr sz="1400">
                <a:solidFill>
                  <a:srgbClr val="DE8122"/>
                </a:solidFill>
              </a:defRPr>
            </a:lvl4pPr>
            <a:lvl5pPr marL="1655064" indent="-285750">
              <a:buFont typeface="Arial"/>
              <a:buChar char="•"/>
              <a:defRPr sz="1400">
                <a:solidFill>
                  <a:srgbClr val="DE8122"/>
                </a:solidFill>
              </a:defRPr>
            </a:lvl5pPr>
            <a:lvl6pPr marL="0" indent="0">
              <a:buFont typeface="Arial"/>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idx="16" hasCustomPrompt="1"/>
          </p:nvPr>
        </p:nvSpPr>
        <p:spPr>
          <a:xfrm>
            <a:off x="3215212" y="1601043"/>
            <a:ext cx="2598644" cy="4351338"/>
          </a:xfrm>
          <a:prstGeom prst="rect">
            <a:avLst/>
          </a:prstGeom>
        </p:spPr>
        <p:txBody>
          <a:bodyPr vert="horz" lIns="91440" tIns="45720" rIns="91440" bIns="45720" rtlCol="0">
            <a:noAutofit/>
          </a:bodyPr>
          <a:lstStyle>
            <a:lvl1pPr marL="0" indent="0">
              <a:buNone/>
              <a:defRPr sz="1400">
                <a:solidFill>
                  <a:schemeClr val="tx1"/>
                </a:solidFill>
              </a:defRPr>
            </a:lvl1pPr>
            <a:lvl2pPr marL="557784" indent="-285750">
              <a:buFont typeface="Arial"/>
              <a:buChar char="•"/>
              <a:defRPr sz="1400">
                <a:solidFill>
                  <a:srgbClr val="DE8122"/>
                </a:solidFill>
              </a:defRPr>
            </a:lvl2pPr>
            <a:lvl3pPr marL="923544" indent="-285750">
              <a:spcAft>
                <a:spcPts val="0"/>
              </a:spcAft>
              <a:buFont typeface="Arial"/>
              <a:buChar char="•"/>
              <a:defRPr sz="1400">
                <a:solidFill>
                  <a:srgbClr val="DE8122"/>
                </a:solidFill>
              </a:defRPr>
            </a:lvl3pPr>
            <a:lvl4pPr marL="1289304" indent="-285750">
              <a:buFont typeface="Arial"/>
              <a:buChar char="•"/>
              <a:defRPr sz="1400">
                <a:solidFill>
                  <a:srgbClr val="DE8122"/>
                </a:solidFill>
              </a:defRPr>
            </a:lvl4pPr>
            <a:lvl5pPr marL="1655064" indent="-285750">
              <a:buFont typeface="Arial"/>
              <a:buChar char="•"/>
              <a:defRPr sz="1400">
                <a:solidFill>
                  <a:srgbClr val="DE8122"/>
                </a:solidFill>
              </a:defRPr>
            </a:lvl5pPr>
            <a:lvl6pPr marL="0" indent="0">
              <a:buFont typeface="Arial"/>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idx="17" hasCustomPrompt="1"/>
          </p:nvPr>
        </p:nvSpPr>
        <p:spPr>
          <a:xfrm>
            <a:off x="5966256" y="1601043"/>
            <a:ext cx="2598644" cy="4351338"/>
          </a:xfrm>
          <a:prstGeom prst="rect">
            <a:avLst/>
          </a:prstGeom>
        </p:spPr>
        <p:txBody>
          <a:bodyPr vert="horz" lIns="91440" tIns="45720" rIns="91440" bIns="45720" rtlCol="0">
            <a:noAutofit/>
          </a:bodyPr>
          <a:lstStyle>
            <a:lvl1pPr marL="0" indent="0">
              <a:buNone/>
              <a:defRPr sz="1400">
                <a:solidFill>
                  <a:schemeClr val="tx1"/>
                </a:solidFill>
              </a:defRPr>
            </a:lvl1pPr>
            <a:lvl2pPr marL="557784" indent="-285750">
              <a:buFont typeface="Arial"/>
              <a:buChar char="•"/>
              <a:defRPr sz="1400">
                <a:solidFill>
                  <a:srgbClr val="DE8122"/>
                </a:solidFill>
              </a:defRPr>
            </a:lvl2pPr>
            <a:lvl3pPr marL="923544" indent="-285750">
              <a:spcAft>
                <a:spcPts val="0"/>
              </a:spcAft>
              <a:buFont typeface="Arial"/>
              <a:buChar char="•"/>
              <a:defRPr sz="1400">
                <a:solidFill>
                  <a:srgbClr val="DE8122"/>
                </a:solidFill>
              </a:defRPr>
            </a:lvl3pPr>
            <a:lvl4pPr marL="1289304" indent="-285750">
              <a:buFont typeface="Arial"/>
              <a:buChar char="•"/>
              <a:defRPr sz="1400">
                <a:solidFill>
                  <a:srgbClr val="DE8122"/>
                </a:solidFill>
              </a:defRPr>
            </a:lvl4pPr>
            <a:lvl5pPr marL="1655064" indent="-285750">
              <a:buFont typeface="Arial"/>
              <a:buChar char="•"/>
              <a:defRPr sz="1400">
                <a:solidFill>
                  <a:srgbClr val="DE8122"/>
                </a:solidFill>
              </a:defRPr>
            </a:lvl5pPr>
            <a:lvl6pPr marL="0" indent="0">
              <a:buFont typeface="Arial"/>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p:cNvCxnSpPr/>
          <p:nvPr userDrawn="1"/>
        </p:nvCxnSpPr>
        <p:spPr bwMode="auto">
          <a:xfrm flipV="1">
            <a:off x="628650" y="893310"/>
            <a:ext cx="7886700" cy="348"/>
          </a:xfrm>
          <a:prstGeom prst="line">
            <a:avLst/>
          </a:prstGeom>
          <a:no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959725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62C298D-D6E0-4EB3-A8F0-364DEEBB5431}" type="slidenum">
              <a:rPr lang="en-US"/>
              <a:pPr>
                <a:defRPr/>
              </a:pPr>
              <a:t>‹#›</a:t>
            </a:fld>
            <a:endParaRPr lang="en-US" dirty="0"/>
          </a:p>
        </p:txBody>
      </p:sp>
      <p:pic>
        <p:nvPicPr>
          <p:cNvPr id="12" name="Picture 5" descr="torch-color.png"/>
          <p:cNvPicPr>
            <a:picLocks noChangeAspect="1"/>
          </p:cNvPicPr>
          <p:nvPr userDrawn="1"/>
        </p:nvPicPr>
        <p:blipFill>
          <a:blip r:embed="rId2" cstate="print"/>
          <a:srcRect/>
          <a:stretch>
            <a:fillRect/>
          </a:stretch>
        </p:blipFill>
        <p:spPr bwMode="auto">
          <a:xfrm>
            <a:off x="609600" y="5638800"/>
            <a:ext cx="252413" cy="996950"/>
          </a:xfrm>
          <a:prstGeom prst="rect">
            <a:avLst/>
          </a:prstGeom>
          <a:noFill/>
          <a:ln w="9525">
            <a:noFill/>
            <a:miter lim="800000"/>
            <a:headEnd/>
            <a:tailEnd/>
          </a:ln>
        </p:spPr>
      </p:pic>
    </p:spTree>
    <p:extLst>
      <p:ext uri="{BB962C8B-B14F-4D97-AF65-F5344CB8AC3E}">
        <p14:creationId xmlns:p14="http://schemas.microsoft.com/office/powerpoint/2010/main" val="19586683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2"/>
          </p:nvPr>
        </p:nvSpPr>
        <p:spPr/>
        <p:txBody>
          <a:bodyPr/>
          <a:lstStyle>
            <a:lvl1pPr>
              <a:defRPr/>
            </a:lvl1pPr>
          </a:lstStyle>
          <a:p>
            <a:pPr>
              <a:defRPr/>
            </a:pPr>
            <a:fld id="{925343DE-C0AD-469D-80D5-4D462E1A2FF1}" type="slidenum">
              <a:rPr lang="en-US"/>
              <a:pPr>
                <a:defRPr/>
              </a:pPr>
              <a:t>‹#›</a:t>
            </a:fld>
            <a:endParaRPr lang="en-US" dirty="0"/>
          </a:p>
        </p:txBody>
      </p:sp>
      <p:pic>
        <p:nvPicPr>
          <p:cNvPr id="7" name="Picture 5" descr="torch-color.png"/>
          <p:cNvPicPr>
            <a:picLocks noChangeAspect="1"/>
          </p:cNvPicPr>
          <p:nvPr userDrawn="1"/>
        </p:nvPicPr>
        <p:blipFill>
          <a:blip r:embed="rId2" cstate="print"/>
          <a:srcRect/>
          <a:stretch>
            <a:fillRect/>
          </a:stretch>
        </p:blipFill>
        <p:spPr bwMode="auto">
          <a:xfrm>
            <a:off x="304800" y="5562600"/>
            <a:ext cx="252413" cy="996950"/>
          </a:xfrm>
          <a:prstGeom prst="rect">
            <a:avLst/>
          </a:prstGeom>
          <a:noFill/>
          <a:ln w="9525">
            <a:noFill/>
            <a:miter lim="800000"/>
            <a:headEnd/>
            <a:tailEnd/>
          </a:ln>
        </p:spPr>
      </p:pic>
    </p:spTree>
    <p:extLst>
      <p:ext uri="{BB962C8B-B14F-4D97-AF65-F5344CB8AC3E}">
        <p14:creationId xmlns:p14="http://schemas.microsoft.com/office/powerpoint/2010/main" val="1145344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a:xfrm rot="5400000">
            <a:off x="6011863" y="144462"/>
            <a:ext cx="533400" cy="244475"/>
          </a:xfrm>
        </p:spPr>
        <p:txBody>
          <a:bodyPr/>
          <a:lstStyle>
            <a:lvl1pPr>
              <a:defRPr/>
            </a:lvl1pPr>
          </a:lstStyle>
          <a:p>
            <a:pPr>
              <a:defRPr/>
            </a:pPr>
            <a:fld id="{B08C6598-4225-4F20-BB88-04F1F7308638}" type="slidenum">
              <a:rPr lang="en-US"/>
              <a:pPr>
                <a:defRPr/>
              </a:pPr>
              <a:t>‹#›</a:t>
            </a:fld>
            <a:endParaRPr lang="en-US" dirty="0"/>
          </a:p>
        </p:txBody>
      </p:sp>
      <p:pic>
        <p:nvPicPr>
          <p:cNvPr id="10" name="Picture 5" descr="torch-color.png"/>
          <p:cNvPicPr>
            <a:picLocks noChangeAspect="1"/>
          </p:cNvPicPr>
          <p:nvPr userDrawn="1"/>
        </p:nvPicPr>
        <p:blipFill>
          <a:blip r:embed="rId2" cstate="print"/>
          <a:srcRect/>
          <a:stretch>
            <a:fillRect/>
          </a:stretch>
        </p:blipFill>
        <p:spPr bwMode="auto">
          <a:xfrm>
            <a:off x="228600" y="5638800"/>
            <a:ext cx="252413" cy="996950"/>
          </a:xfrm>
          <a:prstGeom prst="rect">
            <a:avLst/>
          </a:prstGeom>
          <a:noFill/>
          <a:ln w="9525">
            <a:noFill/>
            <a:miter lim="800000"/>
            <a:headEnd/>
            <a:tailEnd/>
          </a:ln>
        </p:spPr>
      </p:pic>
    </p:spTree>
    <p:extLst>
      <p:ext uri="{BB962C8B-B14F-4D97-AF65-F5344CB8AC3E}">
        <p14:creationId xmlns:p14="http://schemas.microsoft.com/office/powerpoint/2010/main" val="98575083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9144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0" name="Rectangle 4"/>
          <p:cNvSpPr>
            <a:spLocks noGrp="1" noChangeArrowheads="1"/>
          </p:cNvSpPr>
          <p:nvPr>
            <p:ph type="subTitle" idx="1"/>
          </p:nvPr>
        </p:nvSpPr>
        <p:spPr>
          <a:xfrm>
            <a:off x="1371600" y="3135313"/>
            <a:ext cx="64008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06504" name="Rectangle 8"/>
          <p:cNvSpPr>
            <a:spLocks noGrp="1" noChangeArrowheads="1"/>
          </p:cNvSpPr>
          <p:nvPr>
            <p:ph type="ctrTitle"/>
          </p:nvPr>
        </p:nvSpPr>
        <p:spPr>
          <a:xfrm>
            <a:off x="685800" y="1220790"/>
            <a:ext cx="77724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D12939FB-7301-48F4-AAB6-F2FDA75DD293}" type="datetime1">
              <a:rPr lang="en-US">
                <a:solidFill>
                  <a:srgbClr val="000000"/>
                </a:solidFill>
              </a:rPr>
              <a:pPr>
                <a:defRPr/>
              </a:pPr>
              <a:t>3/24/2017</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97949198-B1E6-4BEA-9097-DB217FB2E7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955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CCF3FB9C-0270-49D2-BB8F-E6B8CAAA4B07}"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D8231F8-640B-4AC5-83F8-98A6F7C449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2545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21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29551D6-4A7F-4ECD-A955-666A40ED5B1B}"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540E8F8-F459-4B21-945A-CA54B86222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4895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3B3770F1-7D7D-4180-ACB2-D0C158BD5169}"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C949971-CD88-4B79-B301-ADA180BA7E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867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321" y="8145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E94A4F45-FAA0-4A13-AA77-2394881E93F0}" type="datetime1">
              <a:rPr lang="en-US">
                <a:solidFill>
                  <a:srgbClr val="000000"/>
                </a:solidFill>
              </a:rPr>
              <a:pPr>
                <a:defRPr/>
              </a:pPr>
              <a:t>3/24/2017</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15D56557-C1F1-4E5F-9868-04EDE8F7B7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5281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2200E6E-7B05-42BC-A782-CA81887F53D9}" type="datetime1">
              <a:rPr lang="en-US">
                <a:solidFill>
                  <a:srgbClr val="000000"/>
                </a:solidFill>
              </a:rPr>
              <a:pPr>
                <a:defRPr/>
              </a:pPr>
              <a:t>3/24/2017</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FD06D153-E26F-4EA4-8760-8EE59402C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6716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8E6BE78-4189-430C-9797-E8BBB6F6D5B2}" type="datetime1">
              <a:rPr lang="en-US">
                <a:solidFill>
                  <a:srgbClr val="000000"/>
                </a:solidFill>
              </a:rPr>
              <a:pPr>
                <a:defRPr/>
              </a:pPr>
              <a:t>3/24/2017</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04450566-F0D8-443C-8883-5B407C0550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600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pic>
        <p:nvPicPr>
          <p:cNvPr id="4" name="Picture 3" descr="Bank Street-SFP-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03506"/>
            <a:ext cx="2012760" cy="454494"/>
          </a:xfrm>
          <a:prstGeom prst="rect">
            <a:avLst/>
          </a:prstGeom>
        </p:spPr>
      </p:pic>
      <p:sp>
        <p:nvSpPr>
          <p:cNvPr id="5" name="Title Placeholder 1"/>
          <p:cNvSpPr>
            <a:spLocks noGrp="1"/>
          </p:cNvSpPr>
          <p:nvPr>
            <p:ph type="title"/>
          </p:nvPr>
        </p:nvSpPr>
        <p:spPr>
          <a:xfrm>
            <a:off x="628650" y="365126"/>
            <a:ext cx="7886700" cy="528531"/>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cxnSp>
        <p:nvCxnSpPr>
          <p:cNvPr id="8" name="Straight Connector 7"/>
          <p:cNvCxnSpPr/>
          <p:nvPr userDrawn="1"/>
        </p:nvCxnSpPr>
        <p:spPr bwMode="auto">
          <a:xfrm flipV="1">
            <a:off x="628650" y="893310"/>
            <a:ext cx="7886700" cy="348"/>
          </a:xfrm>
          <a:prstGeom prst="line">
            <a:avLst/>
          </a:prstGeom>
          <a:no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67469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4752975"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457200" y="180306"/>
            <a:ext cx="4114800" cy="1027605"/>
          </a:xfrm>
        </p:spPr>
        <p:txBody>
          <a:bodyPr anchor="b"/>
          <a:lstStyle>
            <a:lvl1pPr algn="l">
              <a:defRPr sz="2100" b="1"/>
            </a:lvl1pPr>
          </a:lstStyle>
          <a:p>
            <a:r>
              <a:rPr lang="en-US" dirty="0" smtClean="0"/>
              <a:t>Click to edit Master title style</a:t>
            </a:r>
            <a:endParaRPr lang="en-US" dirty="0"/>
          </a:p>
        </p:txBody>
      </p:sp>
      <p:sp>
        <p:nvSpPr>
          <p:cNvPr id="3" name="Content Placeholder 2"/>
          <p:cNvSpPr>
            <a:spLocks noGrp="1"/>
          </p:cNvSpPr>
          <p:nvPr>
            <p:ph idx="1"/>
          </p:nvPr>
        </p:nvSpPr>
        <p:spPr>
          <a:xfrm>
            <a:off x="4868215" y="180306"/>
            <a:ext cx="3818585" cy="5853113"/>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411480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226843DC-79C7-40C3-9529-8B71AADB8FC4}" type="datetime1">
              <a:rPr lang="en-US">
                <a:solidFill>
                  <a:srgbClr val="000000"/>
                </a:solidFill>
              </a:rPr>
              <a:pPr>
                <a:defRPr/>
              </a:pPr>
              <a:t>3/24/2017</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6D164F9-3375-4D2F-9E19-1DDB3B5218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5885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15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A79118B-FE84-46CC-9906-EDC1CDDDE1FF}" type="datetime1">
              <a:rPr lang="en-US">
                <a:solidFill>
                  <a:srgbClr val="000000"/>
                </a:solidFill>
              </a:rPr>
              <a:pPr>
                <a:defRPr/>
              </a:pPr>
              <a:t>3/24/2017</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F4742B2C-A736-45F4-BC14-DEE625087E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3073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65E2AF8B-B80F-4FEF-AB42-C79A4D41B43A}"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9FC85357-A1B0-4D6A-9D57-AC1E61749E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736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62400" y="396240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0"/>
            <a:ext cx="3810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rot="5400000">
            <a:off x="-3890962" y="4864101"/>
            <a:ext cx="8153400" cy="381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Vertical Title 1"/>
          <p:cNvSpPr>
            <a:spLocks noGrp="1"/>
          </p:cNvSpPr>
          <p:nvPr>
            <p:ph type="title" orient="vert"/>
          </p:nvPr>
        </p:nvSpPr>
        <p:spPr>
          <a:xfrm>
            <a:off x="7843234" y="77788"/>
            <a:ext cx="1275102" cy="6037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0850" y="77788"/>
            <a:ext cx="7160564"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085FDB-BB44-409B-A94A-97BCDD890B0D}" type="datetime1">
              <a:rPr lang="en-US">
                <a:solidFill>
                  <a:srgbClr val="000000"/>
                </a:solidFill>
              </a:rPr>
              <a:pPr>
                <a:defRPr/>
              </a:pPr>
              <a:t>3/24/2017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3FAB7223-9878-476E-934A-0722BBB046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3652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7778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628614D7-1B8B-4676-8D89-DCB713C94774}"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C19EA3ED-E702-41B9-A27E-F6246F6CD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043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9144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0" name="Rectangle 4"/>
          <p:cNvSpPr>
            <a:spLocks noGrp="1" noChangeArrowheads="1"/>
          </p:cNvSpPr>
          <p:nvPr>
            <p:ph type="subTitle" idx="1"/>
          </p:nvPr>
        </p:nvSpPr>
        <p:spPr>
          <a:xfrm>
            <a:off x="1371600" y="3135313"/>
            <a:ext cx="64008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06504" name="Rectangle 8"/>
          <p:cNvSpPr>
            <a:spLocks noGrp="1" noChangeArrowheads="1"/>
          </p:cNvSpPr>
          <p:nvPr>
            <p:ph type="ctrTitle"/>
          </p:nvPr>
        </p:nvSpPr>
        <p:spPr>
          <a:xfrm>
            <a:off x="685800" y="1220790"/>
            <a:ext cx="77724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D12939FB-7301-48F4-AAB6-F2FDA75DD293}" type="datetime1">
              <a:rPr lang="en-US">
                <a:solidFill>
                  <a:srgbClr val="000000"/>
                </a:solidFill>
              </a:rPr>
              <a:pPr>
                <a:defRPr/>
              </a:pPr>
              <a:t>3/24/2017</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97949198-B1E6-4BEA-9097-DB217FB2E7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7599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CCF3FB9C-0270-49D2-BB8F-E6B8CAAA4B07}"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D8231F8-640B-4AC5-83F8-98A6F7C449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7604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21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29551D6-4A7F-4ECD-A955-666A40ED5B1B}"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540E8F8-F459-4B21-945A-CA54B86222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943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3B3770F1-7D7D-4180-ACB2-D0C158BD5169}"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C949971-CD88-4B79-B301-ADA180BA7E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168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321" y="8145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E94A4F45-FAA0-4A13-AA77-2394881E93F0}" type="datetime1">
              <a:rPr lang="en-US">
                <a:solidFill>
                  <a:srgbClr val="000000"/>
                </a:solidFill>
              </a:rPr>
              <a:pPr>
                <a:defRPr/>
              </a:pPr>
              <a:t>3/24/2017</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15D56557-C1F1-4E5F-9868-04EDE8F7B7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333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D22C20"/>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2400" y="-76200"/>
            <a:ext cx="9372600" cy="7086600"/>
          </a:xfrm>
          <a:prstGeom prst="rect">
            <a:avLst/>
          </a:prstGeom>
          <a:solidFill>
            <a:srgbClr val="D22C20"/>
          </a:solidFill>
          <a:ln w="19050" algn="ctr">
            <a:solidFill>
              <a:schemeClr val="accent1"/>
            </a:solidFill>
            <a:round/>
            <a:headEnd/>
            <a:tailEnd type="triangle" w="med" len="med"/>
          </a:ln>
        </p:spPr>
        <p:txBody>
          <a:bodyPr wrap="none" rtlCol="0" anchor="ctr"/>
          <a:lstStyle/>
          <a:p>
            <a:pPr algn="ctr"/>
            <a:endParaRPr lang="en-US" dirty="0">
              <a:latin typeface="Book Antiqua" pitchFamily="18" charset="0"/>
            </a:endParaRPr>
          </a:p>
        </p:txBody>
      </p:sp>
      <p:pic>
        <p:nvPicPr>
          <p:cNvPr id="13" name="Picture 12" descr="bankstreet_logo_final_B_(751788).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76200"/>
            <a:ext cx="4165005" cy="7010400"/>
          </a:xfrm>
          <a:prstGeom prst="rect">
            <a:avLst/>
          </a:prstGeom>
        </p:spPr>
      </p:pic>
      <p:sp>
        <p:nvSpPr>
          <p:cNvPr id="4098" name="Rectangle 2"/>
          <p:cNvSpPr>
            <a:spLocks noGrp="1" noChangeArrowheads="1"/>
          </p:cNvSpPr>
          <p:nvPr>
            <p:ph type="ctrTitle"/>
          </p:nvPr>
        </p:nvSpPr>
        <p:spPr>
          <a:xfrm>
            <a:off x="304800" y="2514600"/>
            <a:ext cx="8610600" cy="2057400"/>
          </a:xfrm>
          <a:prstGeom prst="rect">
            <a:avLst/>
          </a:prstGeom>
        </p:spPr>
        <p:txBody>
          <a:bodyPr anchor="b" anchorCtr="0"/>
          <a:lstStyle>
            <a:lvl1pPr>
              <a:defRPr sz="3600" b="0">
                <a:solidFill>
                  <a:srgbClr val="FFFFFE"/>
                </a:solidFill>
                <a:latin typeface="Verdana"/>
                <a:cs typeface="Verdana"/>
              </a:defRPr>
            </a:lvl1pPr>
          </a:lstStyle>
          <a:p>
            <a:r>
              <a:rPr lang="en-US" dirty="0"/>
              <a:t>Click to edit Master title style</a:t>
            </a:r>
          </a:p>
        </p:txBody>
      </p:sp>
      <p:sp>
        <p:nvSpPr>
          <p:cNvPr id="4099" name="Rectangle 3"/>
          <p:cNvSpPr>
            <a:spLocks noGrp="1" noChangeArrowheads="1"/>
          </p:cNvSpPr>
          <p:nvPr>
            <p:ph type="subTitle" idx="1"/>
          </p:nvPr>
        </p:nvSpPr>
        <p:spPr>
          <a:xfrm>
            <a:off x="304800" y="4572000"/>
            <a:ext cx="8610600" cy="914400"/>
          </a:xfrm>
        </p:spPr>
        <p:txBody>
          <a:bodyPr/>
          <a:lstStyle>
            <a:lvl1pPr marL="0" indent="0">
              <a:buFontTx/>
              <a:buNone/>
              <a:defRPr sz="2400">
                <a:solidFill>
                  <a:srgbClr val="FFFFFE"/>
                </a:solidFill>
                <a:latin typeface="Verdana"/>
                <a:cs typeface="Verdana"/>
              </a:defRPr>
            </a:lvl1pPr>
          </a:lstStyle>
          <a:p>
            <a:r>
              <a:rPr lang="en-US" dirty="0"/>
              <a:t>Click to edit Master subtitle style</a:t>
            </a:r>
          </a:p>
        </p:txBody>
      </p:sp>
      <p:sp>
        <p:nvSpPr>
          <p:cNvPr id="6" name="Text Placeholder 5"/>
          <p:cNvSpPr>
            <a:spLocks noGrp="1"/>
          </p:cNvSpPr>
          <p:nvPr>
            <p:ph type="body" sz="quarter" idx="10" hasCustomPrompt="1"/>
          </p:nvPr>
        </p:nvSpPr>
        <p:spPr>
          <a:xfrm>
            <a:off x="304800" y="5791200"/>
            <a:ext cx="8637181" cy="609600"/>
          </a:xfrm>
        </p:spPr>
        <p:txBody>
          <a:bodyPr/>
          <a:lstStyle>
            <a:lvl1pPr marL="0" indent="0">
              <a:buNone/>
              <a:defRPr sz="1600" baseline="0">
                <a:solidFill>
                  <a:srgbClr val="FFFFFE"/>
                </a:solidFill>
                <a:latin typeface="Verdana"/>
                <a:cs typeface="Verdana"/>
              </a:defRPr>
            </a:lvl1pPr>
          </a:lstStyle>
          <a:p>
            <a:pPr lvl="0"/>
            <a:r>
              <a:rPr lang="en-US" dirty="0"/>
              <a:t>Click to insert group, date, client, etc.</a:t>
            </a:r>
          </a:p>
        </p:txBody>
      </p:sp>
      <p:sp>
        <p:nvSpPr>
          <p:cNvPr id="5" name="Rectangle 4"/>
          <p:cNvSpPr/>
          <p:nvPr userDrawn="1"/>
        </p:nvSpPr>
        <p:spPr>
          <a:xfrm>
            <a:off x="-152400" y="-76200"/>
            <a:ext cx="9372600" cy="708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dirty="0">
              <a:solidFill>
                <a:schemeClr val="lt1">
                  <a:alpha val="22000"/>
                </a:schemeClr>
              </a:solidFill>
              <a:latin typeface="Auto 1 Lt LF" panose="020B0303040000020003" pitchFamily="34" charset="0"/>
            </a:endParaRPr>
          </a:p>
        </p:txBody>
      </p:sp>
    </p:spTree>
    <p:extLst>
      <p:ext uri="{BB962C8B-B14F-4D97-AF65-F5344CB8AC3E}">
        <p14:creationId xmlns:p14="http://schemas.microsoft.com/office/powerpoint/2010/main" val="3080518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2200E6E-7B05-42BC-A782-CA81887F53D9}" type="datetime1">
              <a:rPr lang="en-US">
                <a:solidFill>
                  <a:srgbClr val="000000"/>
                </a:solidFill>
              </a:rPr>
              <a:pPr>
                <a:defRPr/>
              </a:pPr>
              <a:t>3/24/2017</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FD06D153-E26F-4EA4-8760-8EE59402C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5605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8E6BE78-4189-430C-9797-E8BBB6F6D5B2}" type="datetime1">
              <a:rPr lang="en-US">
                <a:solidFill>
                  <a:srgbClr val="000000"/>
                </a:solidFill>
              </a:rPr>
              <a:pPr>
                <a:defRPr/>
              </a:pPr>
              <a:t>3/24/2017</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04450566-F0D8-443C-8883-5B407C0550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0046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4752975"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457200" y="180306"/>
            <a:ext cx="4114800" cy="1027605"/>
          </a:xfrm>
        </p:spPr>
        <p:txBody>
          <a:bodyPr anchor="b"/>
          <a:lstStyle>
            <a:lvl1pPr algn="l">
              <a:defRPr sz="2100" b="1"/>
            </a:lvl1pPr>
          </a:lstStyle>
          <a:p>
            <a:r>
              <a:rPr lang="en-US" dirty="0" smtClean="0"/>
              <a:t>Click to edit Master title style</a:t>
            </a:r>
            <a:endParaRPr lang="en-US" dirty="0"/>
          </a:p>
        </p:txBody>
      </p:sp>
      <p:sp>
        <p:nvSpPr>
          <p:cNvPr id="3" name="Content Placeholder 2"/>
          <p:cNvSpPr>
            <a:spLocks noGrp="1"/>
          </p:cNvSpPr>
          <p:nvPr>
            <p:ph idx="1"/>
          </p:nvPr>
        </p:nvSpPr>
        <p:spPr>
          <a:xfrm>
            <a:off x="4868215" y="180306"/>
            <a:ext cx="3818585" cy="5853113"/>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411480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226843DC-79C7-40C3-9529-8B71AADB8FC4}" type="datetime1">
              <a:rPr lang="en-US">
                <a:solidFill>
                  <a:srgbClr val="000000"/>
                </a:solidFill>
              </a:rPr>
              <a:pPr>
                <a:defRPr/>
              </a:pPr>
              <a:t>3/24/2017</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6D164F9-3375-4D2F-9E19-1DDB3B5218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147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15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A79118B-FE84-46CC-9906-EDC1CDDDE1FF}" type="datetime1">
              <a:rPr lang="en-US">
                <a:solidFill>
                  <a:srgbClr val="000000"/>
                </a:solidFill>
              </a:rPr>
              <a:pPr>
                <a:defRPr/>
              </a:pPr>
              <a:t>3/24/2017</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F4742B2C-A736-45F4-BC14-DEE625087E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4828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65E2AF8B-B80F-4FEF-AB42-C79A4D41B43A}"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9FC85357-A1B0-4D6A-9D57-AC1E61749E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6174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62400" y="396240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0"/>
            <a:ext cx="3810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rot="5400000">
            <a:off x="-3890962" y="4864101"/>
            <a:ext cx="8153400" cy="381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Vertical Title 1"/>
          <p:cNvSpPr>
            <a:spLocks noGrp="1"/>
          </p:cNvSpPr>
          <p:nvPr>
            <p:ph type="title" orient="vert"/>
          </p:nvPr>
        </p:nvSpPr>
        <p:spPr>
          <a:xfrm>
            <a:off x="7843234" y="77788"/>
            <a:ext cx="1275102" cy="6037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0850" y="77788"/>
            <a:ext cx="7160564"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085FDB-BB44-409B-A94A-97BCDD890B0D}" type="datetime1">
              <a:rPr lang="en-US">
                <a:solidFill>
                  <a:srgbClr val="000000"/>
                </a:solidFill>
              </a:rPr>
              <a:pPr>
                <a:defRPr/>
              </a:pPr>
              <a:t>3/24/2017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3FAB7223-9878-476E-934A-0722BBB046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294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7778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628614D7-1B8B-4676-8D89-DCB713C94774}"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C19EA3ED-E702-41B9-A27E-F6246F6CD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265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9144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0" name="Rectangle 4"/>
          <p:cNvSpPr>
            <a:spLocks noGrp="1" noChangeArrowheads="1"/>
          </p:cNvSpPr>
          <p:nvPr>
            <p:ph type="subTitle" idx="1"/>
          </p:nvPr>
        </p:nvSpPr>
        <p:spPr>
          <a:xfrm>
            <a:off x="1371600" y="3135313"/>
            <a:ext cx="64008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06504" name="Rectangle 8"/>
          <p:cNvSpPr>
            <a:spLocks noGrp="1" noChangeArrowheads="1"/>
          </p:cNvSpPr>
          <p:nvPr>
            <p:ph type="ctrTitle"/>
          </p:nvPr>
        </p:nvSpPr>
        <p:spPr>
          <a:xfrm>
            <a:off x="685800" y="1220790"/>
            <a:ext cx="77724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D12939FB-7301-48F4-AAB6-F2FDA75DD293}" type="datetime1">
              <a:rPr lang="en-US">
                <a:solidFill>
                  <a:srgbClr val="000000"/>
                </a:solidFill>
              </a:rPr>
              <a:pPr>
                <a:defRPr/>
              </a:pPr>
              <a:t>3/24/2017</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97949198-B1E6-4BEA-9097-DB217FB2E7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9396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CCF3FB9C-0270-49D2-BB8F-E6B8CAAA4B07}"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D8231F8-640B-4AC5-83F8-98A6F7C449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4073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21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29551D6-4A7F-4ECD-A955-666A40ED5B1B}"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540E8F8-F459-4B21-945A-CA54B86222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776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2853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00064-BCC0-471F-963C-6E1ACEEDD439}" type="slidenum">
              <a:rPr lang="en-US" smtClean="0"/>
              <a:pPr/>
              <a:t>‹#›</a:t>
            </a:fld>
            <a:endParaRPr lang="en-US"/>
          </a:p>
        </p:txBody>
      </p:sp>
      <p:cxnSp>
        <p:nvCxnSpPr>
          <p:cNvPr id="8" name="Straight Connector 7"/>
          <p:cNvCxnSpPr/>
          <p:nvPr userDrawn="1"/>
        </p:nvCxnSpPr>
        <p:spPr bwMode="auto">
          <a:xfrm flipV="1">
            <a:off x="628650" y="893310"/>
            <a:ext cx="7886700" cy="348"/>
          </a:xfrm>
          <a:prstGeom prst="line">
            <a:avLst/>
          </a:prstGeom>
          <a:no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7212576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3B3770F1-7D7D-4180-ACB2-D0C158BD5169}"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C949971-CD88-4B79-B301-ADA180BA7E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31324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321" y="8145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E94A4F45-FAA0-4A13-AA77-2394881E93F0}" type="datetime1">
              <a:rPr lang="en-US">
                <a:solidFill>
                  <a:srgbClr val="000000"/>
                </a:solidFill>
              </a:rPr>
              <a:pPr>
                <a:defRPr/>
              </a:pPr>
              <a:t>3/24/2017</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15D56557-C1F1-4E5F-9868-04EDE8F7B7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2020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2200E6E-7B05-42BC-A782-CA81887F53D9}" type="datetime1">
              <a:rPr lang="en-US">
                <a:solidFill>
                  <a:srgbClr val="000000"/>
                </a:solidFill>
              </a:rPr>
              <a:pPr>
                <a:defRPr/>
              </a:pPr>
              <a:t>3/24/2017</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FD06D153-E26F-4EA4-8760-8EE59402C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2270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8E6BE78-4189-430C-9797-E8BBB6F6D5B2}" type="datetime1">
              <a:rPr lang="en-US">
                <a:solidFill>
                  <a:srgbClr val="000000"/>
                </a:solidFill>
              </a:rPr>
              <a:pPr>
                <a:defRPr/>
              </a:pPr>
              <a:t>3/24/2017</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04450566-F0D8-443C-8883-5B407C0550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13069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4752975"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457200" y="180306"/>
            <a:ext cx="4114800" cy="1027605"/>
          </a:xfrm>
        </p:spPr>
        <p:txBody>
          <a:bodyPr anchor="b"/>
          <a:lstStyle>
            <a:lvl1pPr algn="l">
              <a:defRPr sz="2100" b="1"/>
            </a:lvl1pPr>
          </a:lstStyle>
          <a:p>
            <a:r>
              <a:rPr lang="en-US" dirty="0" smtClean="0"/>
              <a:t>Click to edit Master title style</a:t>
            </a:r>
            <a:endParaRPr lang="en-US" dirty="0"/>
          </a:p>
        </p:txBody>
      </p:sp>
      <p:sp>
        <p:nvSpPr>
          <p:cNvPr id="3" name="Content Placeholder 2"/>
          <p:cNvSpPr>
            <a:spLocks noGrp="1"/>
          </p:cNvSpPr>
          <p:nvPr>
            <p:ph idx="1"/>
          </p:nvPr>
        </p:nvSpPr>
        <p:spPr>
          <a:xfrm>
            <a:off x="4868215" y="180306"/>
            <a:ext cx="3818585" cy="5853113"/>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411480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226843DC-79C7-40C3-9529-8B71AADB8FC4}" type="datetime1">
              <a:rPr lang="en-US">
                <a:solidFill>
                  <a:srgbClr val="000000"/>
                </a:solidFill>
              </a:rPr>
              <a:pPr>
                <a:defRPr/>
              </a:pPr>
              <a:t>3/24/2017</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6D164F9-3375-4D2F-9E19-1DDB3B5218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02496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15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A79118B-FE84-46CC-9906-EDC1CDDDE1FF}" type="datetime1">
              <a:rPr lang="en-US">
                <a:solidFill>
                  <a:srgbClr val="000000"/>
                </a:solidFill>
              </a:rPr>
              <a:pPr>
                <a:defRPr/>
              </a:pPr>
              <a:t>3/24/2017</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F4742B2C-A736-45F4-BC14-DEE625087E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192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65E2AF8B-B80F-4FEF-AB42-C79A4D41B43A}"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9FC85357-A1B0-4D6A-9D57-AC1E61749E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0033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62400" y="396240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0"/>
            <a:ext cx="3810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rot="5400000">
            <a:off x="-3890962" y="4864101"/>
            <a:ext cx="8153400" cy="381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Vertical Title 1"/>
          <p:cNvSpPr>
            <a:spLocks noGrp="1"/>
          </p:cNvSpPr>
          <p:nvPr>
            <p:ph type="title" orient="vert"/>
          </p:nvPr>
        </p:nvSpPr>
        <p:spPr>
          <a:xfrm>
            <a:off x="7843234" y="77788"/>
            <a:ext cx="1275102" cy="6037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0850" y="77788"/>
            <a:ext cx="7160564"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085FDB-BB44-409B-A94A-97BCDD890B0D}" type="datetime1">
              <a:rPr lang="en-US">
                <a:solidFill>
                  <a:srgbClr val="000000"/>
                </a:solidFill>
              </a:rPr>
              <a:pPr>
                <a:defRPr/>
              </a:pPr>
              <a:t>3/24/2017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3FAB7223-9878-476E-934A-0722BBB046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1958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7778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628614D7-1B8B-4676-8D89-DCB713C94774}"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C19EA3ED-E702-41B9-A27E-F6246F6CD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387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9144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0" name="Rectangle 4"/>
          <p:cNvSpPr>
            <a:spLocks noGrp="1" noChangeArrowheads="1"/>
          </p:cNvSpPr>
          <p:nvPr>
            <p:ph type="subTitle" idx="1"/>
          </p:nvPr>
        </p:nvSpPr>
        <p:spPr>
          <a:xfrm>
            <a:off x="1371600" y="3135313"/>
            <a:ext cx="64008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06504" name="Rectangle 8"/>
          <p:cNvSpPr>
            <a:spLocks noGrp="1" noChangeArrowheads="1"/>
          </p:cNvSpPr>
          <p:nvPr>
            <p:ph type="ctrTitle"/>
          </p:nvPr>
        </p:nvSpPr>
        <p:spPr>
          <a:xfrm>
            <a:off x="685800" y="1220790"/>
            <a:ext cx="77724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D12939FB-7301-48F4-AAB6-F2FDA75DD293}" type="datetime1">
              <a:rPr lang="en-US">
                <a:solidFill>
                  <a:srgbClr val="000000"/>
                </a:solidFill>
              </a:rPr>
              <a:pPr>
                <a:defRPr/>
              </a:pPr>
              <a:t>3/24/2017</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97949198-B1E6-4BEA-9097-DB217FB2E7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071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00064-BCC0-471F-963C-6E1ACEEDD439}" type="slidenum">
              <a:rPr lang="en-US" smtClean="0"/>
              <a:pPr/>
              <a:t>‹#›</a:t>
            </a:fld>
            <a:endParaRPr lang="en-US"/>
          </a:p>
        </p:txBody>
      </p:sp>
      <p:sp>
        <p:nvSpPr>
          <p:cNvPr id="5" name="Title 1"/>
          <p:cNvSpPr>
            <a:spLocks noGrp="1"/>
          </p:cNvSpPr>
          <p:nvPr>
            <p:ph type="title"/>
          </p:nvPr>
        </p:nvSpPr>
        <p:spPr>
          <a:xfrm>
            <a:off x="628650" y="365126"/>
            <a:ext cx="7886700" cy="528531"/>
          </a:xfrm>
          <a:prstGeom prst="rect">
            <a:avLst/>
          </a:prstGeom>
        </p:spPr>
        <p:txBody>
          <a:bodyPr/>
          <a:lstStyle/>
          <a:p>
            <a:r>
              <a:rPr lang="en-US"/>
              <a:t>Click to edit Master title style</a:t>
            </a:r>
          </a:p>
        </p:txBody>
      </p:sp>
      <p:cxnSp>
        <p:nvCxnSpPr>
          <p:cNvPr id="6" name="Straight Connector 5"/>
          <p:cNvCxnSpPr/>
          <p:nvPr userDrawn="1"/>
        </p:nvCxnSpPr>
        <p:spPr bwMode="auto">
          <a:xfrm flipV="1">
            <a:off x="628650" y="893310"/>
            <a:ext cx="7886700" cy="348"/>
          </a:xfrm>
          <a:prstGeom prst="line">
            <a:avLst/>
          </a:prstGeom>
          <a:no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913354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CCF3FB9C-0270-49D2-BB8F-E6B8CAAA4B07}"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D8231F8-640B-4AC5-83F8-98A6F7C449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59704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21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29551D6-4A7F-4ECD-A955-666A40ED5B1B}"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540E8F8-F459-4B21-945A-CA54B86222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24830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3B3770F1-7D7D-4180-ACB2-D0C158BD5169}"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C949971-CD88-4B79-B301-ADA180BA7E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6744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321" y="8145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E94A4F45-FAA0-4A13-AA77-2394881E93F0}" type="datetime1">
              <a:rPr lang="en-US">
                <a:solidFill>
                  <a:srgbClr val="000000"/>
                </a:solidFill>
              </a:rPr>
              <a:pPr>
                <a:defRPr/>
              </a:pPr>
              <a:t>3/24/2017</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15D56557-C1F1-4E5F-9868-04EDE8F7B7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1223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2200E6E-7B05-42BC-A782-CA81887F53D9}" type="datetime1">
              <a:rPr lang="en-US">
                <a:solidFill>
                  <a:srgbClr val="000000"/>
                </a:solidFill>
              </a:rPr>
              <a:pPr>
                <a:defRPr/>
              </a:pPr>
              <a:t>3/24/2017</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FD06D153-E26F-4EA4-8760-8EE59402C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55359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8E6BE78-4189-430C-9797-E8BBB6F6D5B2}" type="datetime1">
              <a:rPr lang="en-US">
                <a:solidFill>
                  <a:srgbClr val="000000"/>
                </a:solidFill>
              </a:rPr>
              <a:pPr>
                <a:defRPr/>
              </a:pPr>
              <a:t>3/24/2017</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04450566-F0D8-443C-8883-5B407C0550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48485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4752975"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457200" y="180306"/>
            <a:ext cx="4114800" cy="1027605"/>
          </a:xfrm>
        </p:spPr>
        <p:txBody>
          <a:bodyPr anchor="b"/>
          <a:lstStyle>
            <a:lvl1pPr algn="l">
              <a:defRPr sz="2100" b="1"/>
            </a:lvl1pPr>
          </a:lstStyle>
          <a:p>
            <a:r>
              <a:rPr lang="en-US" dirty="0" smtClean="0"/>
              <a:t>Click to edit Master title style</a:t>
            </a:r>
            <a:endParaRPr lang="en-US" dirty="0"/>
          </a:p>
        </p:txBody>
      </p:sp>
      <p:sp>
        <p:nvSpPr>
          <p:cNvPr id="3" name="Content Placeholder 2"/>
          <p:cNvSpPr>
            <a:spLocks noGrp="1"/>
          </p:cNvSpPr>
          <p:nvPr>
            <p:ph idx="1"/>
          </p:nvPr>
        </p:nvSpPr>
        <p:spPr>
          <a:xfrm>
            <a:off x="4868215" y="180306"/>
            <a:ext cx="3818585" cy="5853113"/>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411480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226843DC-79C7-40C3-9529-8B71AADB8FC4}" type="datetime1">
              <a:rPr lang="en-US">
                <a:solidFill>
                  <a:srgbClr val="000000"/>
                </a:solidFill>
              </a:rPr>
              <a:pPr>
                <a:defRPr/>
              </a:pPr>
              <a:t>3/24/2017</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6D164F9-3375-4D2F-9E19-1DDB3B5218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451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15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A79118B-FE84-46CC-9906-EDC1CDDDE1FF}" type="datetime1">
              <a:rPr lang="en-US">
                <a:solidFill>
                  <a:srgbClr val="000000"/>
                </a:solidFill>
              </a:rPr>
              <a:pPr>
                <a:defRPr/>
              </a:pPr>
              <a:t>3/24/2017</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F4742B2C-A736-45F4-BC14-DEE625087E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7741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65E2AF8B-B80F-4FEF-AB42-C79A4D41B43A}"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9FC85357-A1B0-4D6A-9D57-AC1E61749E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70785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62400" y="396240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0"/>
            <a:ext cx="3810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rot="5400000">
            <a:off x="-3890962" y="4864101"/>
            <a:ext cx="8153400" cy="381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Vertical Title 1"/>
          <p:cNvSpPr>
            <a:spLocks noGrp="1"/>
          </p:cNvSpPr>
          <p:nvPr>
            <p:ph type="title" orient="vert"/>
          </p:nvPr>
        </p:nvSpPr>
        <p:spPr>
          <a:xfrm>
            <a:off x="7843234" y="77788"/>
            <a:ext cx="1275102" cy="6037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0850" y="77788"/>
            <a:ext cx="7160564"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085FDB-BB44-409B-A94A-97BCDD890B0D}" type="datetime1">
              <a:rPr lang="en-US">
                <a:solidFill>
                  <a:srgbClr val="000000"/>
                </a:solidFill>
              </a:rPr>
              <a:pPr>
                <a:defRPr/>
              </a:pPr>
              <a:t>3/24/2017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3FAB7223-9878-476E-934A-0722BBB046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948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F0D7-29B5-45B0-9279-10A191899206}" type="slidenum">
              <a:rPr lang="en-US" smtClean="0"/>
              <a:t>‹#›</a:t>
            </a:fld>
            <a:endParaRPr lang="en-US"/>
          </a:p>
        </p:txBody>
      </p:sp>
    </p:spTree>
    <p:extLst>
      <p:ext uri="{BB962C8B-B14F-4D97-AF65-F5344CB8AC3E}">
        <p14:creationId xmlns:p14="http://schemas.microsoft.com/office/powerpoint/2010/main" val="2788205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7778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628614D7-1B8B-4676-8D89-DCB713C94774}"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C19EA3ED-E702-41B9-A27E-F6246F6CD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2656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9144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0" name="Rectangle 4"/>
          <p:cNvSpPr>
            <a:spLocks noGrp="1" noChangeArrowheads="1"/>
          </p:cNvSpPr>
          <p:nvPr>
            <p:ph type="subTitle" idx="1"/>
          </p:nvPr>
        </p:nvSpPr>
        <p:spPr>
          <a:xfrm>
            <a:off x="1371600" y="3135313"/>
            <a:ext cx="64008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06504" name="Rectangle 8"/>
          <p:cNvSpPr>
            <a:spLocks noGrp="1" noChangeArrowheads="1"/>
          </p:cNvSpPr>
          <p:nvPr>
            <p:ph type="ctrTitle"/>
          </p:nvPr>
        </p:nvSpPr>
        <p:spPr>
          <a:xfrm>
            <a:off x="685800" y="1220790"/>
            <a:ext cx="77724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D12939FB-7301-48F4-AAB6-F2FDA75DD293}" type="datetime1">
              <a:rPr lang="en-US">
                <a:solidFill>
                  <a:srgbClr val="000000"/>
                </a:solidFill>
              </a:rPr>
              <a:pPr>
                <a:defRPr/>
              </a:pPr>
              <a:t>3/24/2017</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97949198-B1E6-4BEA-9097-DB217FB2E7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8735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CCF3FB9C-0270-49D2-BB8F-E6B8CAAA4B07}"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D8231F8-640B-4AC5-83F8-98A6F7C449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28588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21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29551D6-4A7F-4ECD-A955-666A40ED5B1B}"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540E8F8-F459-4B21-945A-CA54B86222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96855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3B3770F1-7D7D-4180-ACB2-D0C158BD5169}"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C949971-CD88-4B79-B301-ADA180BA7E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5352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321" y="8145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E94A4F45-FAA0-4A13-AA77-2394881E93F0}" type="datetime1">
              <a:rPr lang="en-US">
                <a:solidFill>
                  <a:srgbClr val="000000"/>
                </a:solidFill>
              </a:rPr>
              <a:pPr>
                <a:defRPr/>
              </a:pPr>
              <a:t>3/24/2017</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15D56557-C1F1-4E5F-9868-04EDE8F7B7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37054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2200E6E-7B05-42BC-A782-CA81887F53D9}" type="datetime1">
              <a:rPr lang="en-US">
                <a:solidFill>
                  <a:srgbClr val="000000"/>
                </a:solidFill>
              </a:rPr>
              <a:pPr>
                <a:defRPr/>
              </a:pPr>
              <a:t>3/24/2017</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FD06D153-E26F-4EA4-8760-8EE59402C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8090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8E6BE78-4189-430C-9797-E8BBB6F6D5B2}" type="datetime1">
              <a:rPr lang="en-US">
                <a:solidFill>
                  <a:srgbClr val="000000"/>
                </a:solidFill>
              </a:rPr>
              <a:pPr>
                <a:defRPr/>
              </a:pPr>
              <a:t>3/24/2017</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04450566-F0D8-443C-8883-5B407C0550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39502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4752975"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457200" y="180306"/>
            <a:ext cx="4114800" cy="1027605"/>
          </a:xfrm>
        </p:spPr>
        <p:txBody>
          <a:bodyPr anchor="b"/>
          <a:lstStyle>
            <a:lvl1pPr algn="l">
              <a:defRPr sz="2100" b="1"/>
            </a:lvl1pPr>
          </a:lstStyle>
          <a:p>
            <a:r>
              <a:rPr lang="en-US" dirty="0" smtClean="0"/>
              <a:t>Click to edit Master title style</a:t>
            </a:r>
            <a:endParaRPr lang="en-US" dirty="0"/>
          </a:p>
        </p:txBody>
      </p:sp>
      <p:sp>
        <p:nvSpPr>
          <p:cNvPr id="3" name="Content Placeholder 2"/>
          <p:cNvSpPr>
            <a:spLocks noGrp="1"/>
          </p:cNvSpPr>
          <p:nvPr>
            <p:ph idx="1"/>
          </p:nvPr>
        </p:nvSpPr>
        <p:spPr>
          <a:xfrm>
            <a:off x="4868215" y="180306"/>
            <a:ext cx="3818585" cy="5853113"/>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411480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226843DC-79C7-40C3-9529-8B71AADB8FC4}" type="datetime1">
              <a:rPr lang="en-US">
                <a:solidFill>
                  <a:srgbClr val="000000"/>
                </a:solidFill>
              </a:rPr>
              <a:pPr>
                <a:defRPr/>
              </a:pPr>
              <a:t>3/24/2017</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6D164F9-3375-4D2F-9E19-1DDB3B5218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9975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15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A79118B-FE84-46CC-9906-EDC1CDDDE1FF}" type="datetime1">
              <a:rPr lang="en-US">
                <a:solidFill>
                  <a:srgbClr val="000000"/>
                </a:solidFill>
              </a:rPr>
              <a:pPr>
                <a:defRPr/>
              </a:pPr>
              <a:t>3/24/2017</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F4742B2C-A736-45F4-BC14-DEE625087E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259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 Sub-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43237"/>
            <a:ext cx="7886700" cy="4351338"/>
          </a:xfrm>
        </p:spPr>
        <p:txBody>
          <a:bodyPr/>
          <a:lstStyle>
            <a:lvl1pPr marL="228600" indent="-228600">
              <a:buClr>
                <a:srgbClr val="DE4C36"/>
              </a:buClr>
              <a:buFont typeface="Wingdings" charset="2"/>
              <a:buChar char="§"/>
              <a:defRPr b="0" i="0">
                <a:latin typeface="Helvetica Neue" charset="0"/>
                <a:ea typeface="Helvetica Neue" charset="0"/>
                <a:cs typeface="Helvetica Neue" charset="0"/>
              </a:defRPr>
            </a:lvl1pPr>
            <a:lvl2pPr marL="685800" indent="-228600">
              <a:buClr>
                <a:srgbClr val="DE4C36"/>
              </a:buClr>
              <a:buFont typeface="Wingdings" charset="2"/>
              <a:buChar char="§"/>
              <a:defRPr b="0" i="0">
                <a:latin typeface="Helvetica Neue" charset="0"/>
                <a:ea typeface="Helvetica Neue" charset="0"/>
                <a:cs typeface="Helvetica Neue" charset="0"/>
              </a:defRPr>
            </a:lvl2pPr>
            <a:lvl3pPr marL="1143000" indent="-228600">
              <a:buClr>
                <a:srgbClr val="DE4C36"/>
              </a:buClr>
              <a:buFont typeface=".AppleSystemUIFont" charset="-120"/>
              <a:buChar char="-"/>
              <a:defRPr b="0" i="0">
                <a:latin typeface="Helvetica Neue" charset="0"/>
                <a:ea typeface="Helvetica Neue" charset="0"/>
                <a:cs typeface="Helvetica Neue" charset="0"/>
              </a:defRPr>
            </a:lvl3pPr>
            <a:lvl4pPr marL="1600200" indent="-228600">
              <a:buClr>
                <a:srgbClr val="DE4C36"/>
              </a:buClr>
              <a:buFont typeface="Arial" charset="0"/>
              <a:buChar char="•"/>
              <a:defRPr b="0" i="0">
                <a:latin typeface="Helvetica Neue" charset="0"/>
                <a:ea typeface="Helvetica Neue" charset="0"/>
                <a:cs typeface="Helvetica Neue" charset="0"/>
              </a:defRPr>
            </a:lvl4pPr>
            <a:lvl5pPr marL="2057400" indent="-228600">
              <a:buClr>
                <a:srgbClr val="DE4C36"/>
              </a:buClr>
              <a:buFont typeface=".AppleSystemUIFont" charset="-120"/>
              <a:buChar char="-"/>
              <a:defRPr b="0" i="0">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28650" y="365126"/>
            <a:ext cx="7886700" cy="510363"/>
          </a:xfrm>
        </p:spPr>
        <p:txBody>
          <a:bodyPr>
            <a:noAutofit/>
          </a:bodyPr>
          <a:lstStyle>
            <a:lvl1pPr>
              <a:defRPr>
                <a:solidFill>
                  <a:srgbClr val="DE4C36"/>
                </a:solidFill>
              </a:defRPr>
            </a:lvl1pPr>
          </a:lstStyle>
          <a:p>
            <a:r>
              <a:rPr lang="en-US" sz="3200" dirty="0">
                <a:solidFill>
                  <a:srgbClr val="DE4C36"/>
                </a:solidFill>
                <a:latin typeface="Helvetica Neue" charset="0"/>
                <a:ea typeface="Helvetica Neue" charset="0"/>
                <a:cs typeface="Helvetica Neue" charset="0"/>
              </a:rPr>
              <a:t>Title</a:t>
            </a:r>
          </a:p>
        </p:txBody>
      </p:sp>
      <p:cxnSp>
        <p:nvCxnSpPr>
          <p:cNvPr id="8" name="Straight Connector 7"/>
          <p:cNvCxnSpPr/>
          <p:nvPr userDrawn="1"/>
        </p:nvCxnSpPr>
        <p:spPr>
          <a:xfrm>
            <a:off x="628650" y="893657"/>
            <a:ext cx="793401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34729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65E2AF8B-B80F-4FEF-AB42-C79A4D41B43A}"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9FC85357-A1B0-4D6A-9D57-AC1E61749E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68373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62400" y="396240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 y="0"/>
            <a:ext cx="38100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rot="5400000">
            <a:off x="-3890962" y="4864101"/>
            <a:ext cx="8153400" cy="381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 name="Vertical Title 1"/>
          <p:cNvSpPr>
            <a:spLocks noGrp="1"/>
          </p:cNvSpPr>
          <p:nvPr>
            <p:ph type="title" orient="vert"/>
          </p:nvPr>
        </p:nvSpPr>
        <p:spPr>
          <a:xfrm>
            <a:off x="7843234" y="77788"/>
            <a:ext cx="1275102" cy="6037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0850" y="77788"/>
            <a:ext cx="7160564"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085FDB-BB44-409B-A94A-97BCDD890B0D}" type="datetime1">
              <a:rPr lang="en-US">
                <a:solidFill>
                  <a:srgbClr val="000000"/>
                </a:solidFill>
              </a:rPr>
              <a:pPr>
                <a:defRPr/>
              </a:pPr>
              <a:t>3/24/2017</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3FAB7223-9878-476E-934A-0722BBB046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95487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7778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0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628614D7-1B8B-4676-8D89-DCB713C94774}"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C19EA3ED-E702-41B9-A27E-F6246F6CD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6752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9144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0" name="Rectangle 4"/>
          <p:cNvSpPr>
            <a:spLocks noGrp="1" noChangeArrowheads="1"/>
          </p:cNvSpPr>
          <p:nvPr>
            <p:ph type="subTitle" idx="1"/>
          </p:nvPr>
        </p:nvSpPr>
        <p:spPr>
          <a:xfrm>
            <a:off x="1371600" y="3135313"/>
            <a:ext cx="64008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06504" name="Rectangle 8"/>
          <p:cNvSpPr>
            <a:spLocks noGrp="1" noChangeArrowheads="1"/>
          </p:cNvSpPr>
          <p:nvPr>
            <p:ph type="ctrTitle"/>
          </p:nvPr>
        </p:nvSpPr>
        <p:spPr>
          <a:xfrm>
            <a:off x="685800" y="1220790"/>
            <a:ext cx="77724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D12939FB-7301-48F4-AAB6-F2FDA75DD293}" type="datetime1">
              <a:rPr lang="en-US">
                <a:solidFill>
                  <a:srgbClr val="000000"/>
                </a:solidFill>
              </a:rPr>
              <a:pPr>
                <a:defRPr/>
              </a:pPr>
              <a:t>3/24/2017</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97949198-B1E6-4BEA-9097-DB217FB2E7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88658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CCF3FB9C-0270-49D2-BB8F-E6B8CAAA4B07}"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D8231F8-640B-4AC5-83F8-98A6F7C449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121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21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29551D6-4A7F-4ECD-A955-666A40ED5B1B}" type="datetime1">
              <a:rPr lang="en-US">
                <a:solidFill>
                  <a:srgbClr val="000000"/>
                </a:solidFill>
              </a:rPr>
              <a:pPr>
                <a:defRPr/>
              </a:pPr>
              <a:t>3/24/2017</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540E8F8-F459-4B21-945A-CA54B86222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2117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5890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3B3770F1-7D7D-4180-ACB2-D0C158BD5169}" type="datetime1">
              <a:rPr lang="en-US">
                <a:solidFill>
                  <a:srgbClr val="000000"/>
                </a:solidFill>
              </a:rPr>
              <a:pPr>
                <a:defRPr/>
              </a:pPr>
              <a:t>3/24/2017</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1C949971-CD88-4B79-B301-ADA180BA7E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37334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4321" y="8145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E94A4F45-FAA0-4A13-AA77-2394881E93F0}" type="datetime1">
              <a:rPr lang="en-US">
                <a:solidFill>
                  <a:srgbClr val="000000"/>
                </a:solidFill>
              </a:rPr>
              <a:pPr>
                <a:defRPr/>
              </a:pPr>
              <a:t>3/24/2017</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15D56557-C1F1-4E5F-9868-04EDE8F7B7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0434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2200E6E-7B05-42BC-A782-CA81887F53D9}" type="datetime1">
              <a:rPr lang="en-US">
                <a:solidFill>
                  <a:srgbClr val="000000"/>
                </a:solidFill>
              </a:rPr>
              <a:pPr>
                <a:defRPr/>
              </a:pPr>
              <a:t>3/24/2017</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FD06D153-E26F-4EA4-8760-8EE59402C4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6174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8E6BE78-4189-430C-9797-E8BBB6F6D5B2}" type="datetime1">
              <a:rPr lang="en-US">
                <a:solidFill>
                  <a:srgbClr val="000000"/>
                </a:solidFill>
              </a:rPr>
              <a:pPr>
                <a:defRPr/>
              </a:pPr>
              <a:t>3/24/2017</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04450566-F0D8-443C-8883-5B407C0550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331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97253"/>
            <a:ext cx="7886700" cy="457971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FD004-3B5C-EE49-A469-E45E77B77A24}" type="slidenum">
              <a:rPr lang="en-US" smtClean="0"/>
              <a:t>‹#›</a:t>
            </a:fld>
            <a:endParaRPr lang="en-US"/>
          </a:p>
        </p:txBody>
      </p:sp>
      <p:sp>
        <p:nvSpPr>
          <p:cNvPr id="10" name="Title Placeholder 1"/>
          <p:cNvSpPr>
            <a:spLocks noGrp="1"/>
          </p:cNvSpPr>
          <p:nvPr>
            <p:ph type="title"/>
          </p:nvPr>
        </p:nvSpPr>
        <p:spPr>
          <a:xfrm>
            <a:off x="628650" y="365126"/>
            <a:ext cx="7886700" cy="52853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25577264"/>
      </p:ext>
    </p:extLst>
  </p:cSld>
  <p:clrMap bg1="lt1" tx1="dk1" bg2="lt2" tx2="dk2" accent1="accent1" accent2="accent2" accent3="accent3" accent4="accent4" accent5="accent5" accent6="accent6" hlink="hlink" folHlink="folHlink"/>
  <p:sldLayoutIdLst>
    <p:sldLayoutId id="2147483673" r:id="rId1"/>
    <p:sldLayoutId id="2147483665" r:id="rId2"/>
    <p:sldLayoutId id="2147483674" r:id="rId3"/>
    <p:sldLayoutId id="2147483667"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lnSpc>
          <a:spcPct val="90000"/>
        </a:lnSpc>
        <a:spcBef>
          <a:spcPct val="0"/>
        </a:spcBef>
        <a:buNone/>
        <a:defRPr sz="2400" kern="1200">
          <a:solidFill>
            <a:srgbClr val="D33529"/>
          </a:solidFill>
          <a:latin typeface="Auto 1 Regular"/>
          <a:ea typeface="+mj-ea"/>
          <a:cs typeface="Auto 1 Regular"/>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uto 1 Regular"/>
          <a:ea typeface="+mn-ea"/>
          <a:cs typeface="Auto 1 Regular"/>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uto 1 Regular"/>
          <a:ea typeface="+mn-ea"/>
          <a:cs typeface="Auto 1 Regular"/>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uto 1 Regular"/>
          <a:ea typeface="+mn-ea"/>
          <a:cs typeface="Auto 1 Regular"/>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uto 1 Regular"/>
          <a:ea typeface="+mn-ea"/>
          <a:cs typeface="Auto 1 Regular"/>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uto 1 Regular"/>
          <a:ea typeface="+mn-ea"/>
          <a:cs typeface="Auto 1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7BF77D06-8198-493C-9539-F7C1C851A59B}" type="datetime1">
              <a:rPr lang="en-US">
                <a:solidFill>
                  <a:srgbClr val="00829B"/>
                </a:solidFill>
              </a:rPr>
              <a:pPr>
                <a:defRPr/>
              </a:pPr>
              <a:t>3/24/2017</a:t>
            </a:fld>
            <a:endParaRPr lang="en-US" dirty="0">
              <a:solidFill>
                <a:srgbClr val="00829B"/>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dirty="0">
              <a:solidFill>
                <a:srgbClr val="00829B"/>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0" y="106680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A9705A2E-FE9E-41F6-8D12-AC30B5A48CF9}" type="slidenum">
              <a:rPr lang="en-US"/>
              <a:pPr>
                <a:defRPr/>
              </a:pPr>
              <a:t>‹#›</a:t>
            </a:fld>
            <a:endParaRPr lang="en-US" dirty="0"/>
          </a:p>
        </p:txBody>
      </p:sp>
    </p:spTree>
    <p:extLst>
      <p:ext uri="{BB962C8B-B14F-4D97-AF65-F5344CB8AC3E}">
        <p14:creationId xmlns:p14="http://schemas.microsoft.com/office/powerpoint/2010/main" val="2704792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87B94901-40CE-426D-AB86-A48AE61D1276}" type="datetime1">
              <a:rPr lang="en-US">
                <a:solidFill>
                  <a:srgbClr val="00829B"/>
                </a:solidFill>
              </a:rPr>
              <a:pPr>
                <a:defRPr/>
              </a:pPr>
              <a:t>3/24/2017</a:t>
            </a:fld>
            <a:endParaRPr lang="en-US" dirty="0">
              <a:solidFill>
                <a:srgbClr val="00829B"/>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dirty="0">
              <a:solidFill>
                <a:srgbClr val="00829B"/>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0" y="106680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0BAD49D6-E43B-49FD-AADA-67F41D49F0DA}" type="slidenum">
              <a:rPr lang="en-US"/>
              <a:pPr>
                <a:defRPr/>
              </a:pPr>
              <a:t>‹#›</a:t>
            </a:fld>
            <a:endParaRPr lang="en-US" dirty="0"/>
          </a:p>
        </p:txBody>
      </p:sp>
    </p:spTree>
    <p:extLst>
      <p:ext uri="{BB962C8B-B14F-4D97-AF65-F5344CB8AC3E}">
        <p14:creationId xmlns:p14="http://schemas.microsoft.com/office/powerpoint/2010/main" val="1026121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2051"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14"/>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053" name="Rectangle 5"/>
          <p:cNvSpPr>
            <a:spLocks noGrp="1" noChangeArrowheads="1"/>
          </p:cNvSpPr>
          <p:nvPr>
            <p:ph type="body" idx="1"/>
          </p:nvPr>
        </p:nvSpPr>
        <p:spPr bwMode="auto">
          <a:xfrm>
            <a:off x="450850" y="158908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478"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Arial" charset="0"/>
                <a:ea typeface="ＭＳ Ｐゴシック" pitchFamily="18" charset="-128"/>
              </a:defRPr>
            </a:lvl1pPr>
          </a:lstStyle>
          <a:p>
            <a:pPr fontAlgn="base">
              <a:spcBef>
                <a:spcPct val="0"/>
              </a:spcBef>
              <a:spcAft>
                <a:spcPct val="0"/>
              </a:spcAft>
              <a:defRPr/>
            </a:pPr>
            <a:fld id="{F83BF297-DC52-40F8-925C-28267557D53D}" type="datetime1">
              <a:rPr lang="en-US">
                <a:solidFill>
                  <a:srgbClr val="000000"/>
                </a:solidFill>
              </a:rPr>
              <a:pPr fontAlgn="base">
                <a:spcBef>
                  <a:spcPct val="0"/>
                </a:spcBef>
                <a:spcAft>
                  <a:spcPct val="0"/>
                </a:spcAft>
                <a:defRPr/>
              </a:pPr>
              <a:t>3/24/2017</a:t>
            </a:fld>
            <a:endParaRPr lang="en-US">
              <a:solidFill>
                <a:srgbClr val="000000"/>
              </a:solidFill>
            </a:endParaRPr>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Arial" charset="0"/>
                <a:ea typeface="+mn-ea"/>
              </a:defRPr>
            </a:lvl1pPr>
          </a:lstStyle>
          <a:p>
            <a:pPr fontAlgn="base">
              <a:spcBef>
                <a:spcPct val="0"/>
              </a:spcBef>
              <a:spcAft>
                <a:spcPct val="0"/>
              </a:spcAft>
              <a:defRPr/>
            </a:pPr>
            <a:endParaRPr lang="en-US">
              <a:solidFill>
                <a:srgbClr val="000000"/>
              </a:solidFill>
            </a:endParaRPr>
          </a:p>
        </p:txBody>
      </p:sp>
      <p:sp>
        <p:nvSpPr>
          <p:cNvPr id="105480"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lvl1pPr>
          </a:lstStyle>
          <a:p>
            <a:pPr fontAlgn="base">
              <a:spcBef>
                <a:spcPct val="0"/>
              </a:spcBef>
              <a:spcAft>
                <a:spcPct val="0"/>
              </a:spcAft>
            </a:pPr>
            <a:fld id="{D5953EDC-9BCA-498D-BC75-3D554A8D0FB2}"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2057" name="Rectangle 9"/>
          <p:cNvSpPr>
            <a:spLocks noGrp="1" noChangeArrowheads="1"/>
          </p:cNvSpPr>
          <p:nvPr>
            <p:ph type="title"/>
          </p:nvPr>
        </p:nvSpPr>
        <p:spPr bwMode="auto">
          <a:xfrm>
            <a:off x="450850" y="7778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2221952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rtl="0" eaLnBrk="0" fontAlgn="base" hangingPunct="0">
        <a:spcBef>
          <a:spcPct val="0"/>
        </a:spcBef>
        <a:spcAft>
          <a:spcPct val="0"/>
        </a:spcAft>
        <a:defRPr sz="21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5pPr>
      <a:lvl6pPr marL="342900" algn="l" rtl="0" fontAlgn="base">
        <a:spcBef>
          <a:spcPct val="0"/>
        </a:spcBef>
        <a:spcAft>
          <a:spcPct val="0"/>
        </a:spcAft>
        <a:defRPr sz="2100">
          <a:solidFill>
            <a:srgbClr val="FFFFFF"/>
          </a:solidFill>
          <a:latin typeface="Arial Black" pitchFamily="34" charset="0"/>
          <a:cs typeface="Arial" charset="0"/>
        </a:defRPr>
      </a:lvl6pPr>
      <a:lvl7pPr marL="685800" algn="l" rtl="0" fontAlgn="base">
        <a:spcBef>
          <a:spcPct val="0"/>
        </a:spcBef>
        <a:spcAft>
          <a:spcPct val="0"/>
        </a:spcAft>
        <a:defRPr sz="2100">
          <a:solidFill>
            <a:srgbClr val="FFFFFF"/>
          </a:solidFill>
          <a:latin typeface="Arial Black" pitchFamily="34" charset="0"/>
          <a:cs typeface="Arial" charset="0"/>
        </a:defRPr>
      </a:lvl7pPr>
      <a:lvl8pPr marL="1028700" algn="l" rtl="0" fontAlgn="base">
        <a:spcBef>
          <a:spcPct val="0"/>
        </a:spcBef>
        <a:spcAft>
          <a:spcPct val="0"/>
        </a:spcAft>
        <a:defRPr sz="2100">
          <a:solidFill>
            <a:srgbClr val="FFFFFF"/>
          </a:solidFill>
          <a:latin typeface="Arial Black" pitchFamily="34" charset="0"/>
          <a:cs typeface="Arial" charset="0"/>
        </a:defRPr>
      </a:lvl8pPr>
      <a:lvl9pPr marL="1371600" algn="l" rtl="0" fontAlgn="base">
        <a:spcBef>
          <a:spcPct val="0"/>
        </a:spcBef>
        <a:spcAft>
          <a:spcPct val="0"/>
        </a:spcAft>
        <a:defRPr sz="2100">
          <a:solidFill>
            <a:srgbClr val="FFFFFF"/>
          </a:solidFill>
          <a:latin typeface="Arial Black" pitchFamily="34" charset="0"/>
          <a:cs typeface="Arial"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z"/>
        <a:defRPr sz="1800">
          <a:solidFill>
            <a:schemeClr val="tx1"/>
          </a:solidFill>
          <a:latin typeface="+mn-lt"/>
          <a:ea typeface="ＭＳ Ｐゴシック" pitchFamily="18" charset="-128"/>
          <a:cs typeface="+mn-cs"/>
        </a:defRPr>
      </a:lvl1pPr>
      <a:lvl2pPr marL="557213" indent="-214313"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mn-lt"/>
          <a:ea typeface="ＭＳ Ｐゴシック" pitchFamily="18" charset="-128"/>
          <a:cs typeface="+mn-cs"/>
        </a:defRPr>
      </a:lvl2pPr>
      <a:lvl3pPr marL="857250" indent="-17145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2001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4pPr>
      <a:lvl5pPr marL="15430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5pPr>
      <a:lvl6pPr marL="1885950" indent="-171450" algn="l" rtl="0" fontAlgn="base">
        <a:spcBef>
          <a:spcPct val="20000"/>
        </a:spcBef>
        <a:spcAft>
          <a:spcPct val="0"/>
        </a:spcAft>
        <a:buClr>
          <a:schemeClr val="accent2"/>
        </a:buClr>
        <a:buChar char="»"/>
        <a:defRPr sz="1200">
          <a:solidFill>
            <a:schemeClr val="tx1"/>
          </a:solidFill>
          <a:latin typeface="+mn-lt"/>
          <a:cs typeface="+mn-cs"/>
        </a:defRPr>
      </a:lvl6pPr>
      <a:lvl7pPr marL="2228850" indent="-171450" algn="l" rtl="0" fontAlgn="base">
        <a:spcBef>
          <a:spcPct val="20000"/>
        </a:spcBef>
        <a:spcAft>
          <a:spcPct val="0"/>
        </a:spcAft>
        <a:buClr>
          <a:schemeClr val="accent2"/>
        </a:buClr>
        <a:buChar char="»"/>
        <a:defRPr sz="1200">
          <a:solidFill>
            <a:schemeClr val="tx1"/>
          </a:solidFill>
          <a:latin typeface="+mn-lt"/>
          <a:cs typeface="+mn-cs"/>
        </a:defRPr>
      </a:lvl7pPr>
      <a:lvl8pPr marL="2571750" indent="-171450" algn="l" rtl="0" fontAlgn="base">
        <a:spcBef>
          <a:spcPct val="20000"/>
        </a:spcBef>
        <a:spcAft>
          <a:spcPct val="0"/>
        </a:spcAft>
        <a:buClr>
          <a:schemeClr val="accent2"/>
        </a:buClr>
        <a:buChar char="»"/>
        <a:defRPr sz="1200">
          <a:solidFill>
            <a:schemeClr val="tx1"/>
          </a:solidFill>
          <a:latin typeface="+mn-lt"/>
          <a:cs typeface="+mn-cs"/>
        </a:defRPr>
      </a:lvl8pPr>
      <a:lvl9pPr marL="2914650" indent="-171450" algn="l" rtl="0" fontAlgn="base">
        <a:spcBef>
          <a:spcPct val="20000"/>
        </a:spcBef>
        <a:spcAft>
          <a:spcPct val="0"/>
        </a:spcAft>
        <a:buClr>
          <a:schemeClr val="accent2"/>
        </a:buClr>
        <a:buChar char="»"/>
        <a:defRPr sz="12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2051"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14"/>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053" name="Rectangle 5"/>
          <p:cNvSpPr>
            <a:spLocks noGrp="1" noChangeArrowheads="1"/>
          </p:cNvSpPr>
          <p:nvPr>
            <p:ph type="body" idx="1"/>
          </p:nvPr>
        </p:nvSpPr>
        <p:spPr bwMode="auto">
          <a:xfrm>
            <a:off x="450850" y="158908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478"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Arial" charset="0"/>
                <a:ea typeface="ＭＳ Ｐゴシック" pitchFamily="18" charset="-128"/>
              </a:defRPr>
            </a:lvl1pPr>
          </a:lstStyle>
          <a:p>
            <a:pPr fontAlgn="base">
              <a:spcBef>
                <a:spcPct val="0"/>
              </a:spcBef>
              <a:spcAft>
                <a:spcPct val="0"/>
              </a:spcAft>
              <a:defRPr/>
            </a:pPr>
            <a:fld id="{F83BF297-DC52-40F8-925C-28267557D53D}" type="datetime1">
              <a:rPr lang="en-US">
                <a:solidFill>
                  <a:srgbClr val="000000"/>
                </a:solidFill>
              </a:rPr>
              <a:pPr fontAlgn="base">
                <a:spcBef>
                  <a:spcPct val="0"/>
                </a:spcBef>
                <a:spcAft>
                  <a:spcPct val="0"/>
                </a:spcAft>
                <a:defRPr/>
              </a:pPr>
              <a:t>3/24/2017</a:t>
            </a:fld>
            <a:endParaRPr lang="en-US">
              <a:solidFill>
                <a:srgbClr val="000000"/>
              </a:solidFill>
            </a:endParaRPr>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Arial" charset="0"/>
                <a:ea typeface="+mn-ea"/>
              </a:defRPr>
            </a:lvl1pPr>
          </a:lstStyle>
          <a:p>
            <a:pPr fontAlgn="base">
              <a:spcBef>
                <a:spcPct val="0"/>
              </a:spcBef>
              <a:spcAft>
                <a:spcPct val="0"/>
              </a:spcAft>
              <a:defRPr/>
            </a:pPr>
            <a:endParaRPr lang="en-US">
              <a:solidFill>
                <a:srgbClr val="000000"/>
              </a:solidFill>
            </a:endParaRPr>
          </a:p>
        </p:txBody>
      </p:sp>
      <p:sp>
        <p:nvSpPr>
          <p:cNvPr id="105480"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lvl1pPr>
          </a:lstStyle>
          <a:p>
            <a:pPr fontAlgn="base">
              <a:spcBef>
                <a:spcPct val="0"/>
              </a:spcBef>
              <a:spcAft>
                <a:spcPct val="0"/>
              </a:spcAft>
            </a:pPr>
            <a:fld id="{D5953EDC-9BCA-498D-BC75-3D554A8D0FB2}"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2057" name="Rectangle 9"/>
          <p:cNvSpPr>
            <a:spLocks noGrp="1" noChangeArrowheads="1"/>
          </p:cNvSpPr>
          <p:nvPr>
            <p:ph type="title"/>
          </p:nvPr>
        </p:nvSpPr>
        <p:spPr bwMode="auto">
          <a:xfrm>
            <a:off x="450850" y="7778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77897445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rtl="0" eaLnBrk="0" fontAlgn="base" hangingPunct="0">
        <a:spcBef>
          <a:spcPct val="0"/>
        </a:spcBef>
        <a:spcAft>
          <a:spcPct val="0"/>
        </a:spcAft>
        <a:defRPr sz="21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5pPr>
      <a:lvl6pPr marL="342900" algn="l" rtl="0" fontAlgn="base">
        <a:spcBef>
          <a:spcPct val="0"/>
        </a:spcBef>
        <a:spcAft>
          <a:spcPct val="0"/>
        </a:spcAft>
        <a:defRPr sz="2100">
          <a:solidFill>
            <a:srgbClr val="FFFFFF"/>
          </a:solidFill>
          <a:latin typeface="Arial Black" pitchFamily="34" charset="0"/>
          <a:cs typeface="Arial" charset="0"/>
        </a:defRPr>
      </a:lvl6pPr>
      <a:lvl7pPr marL="685800" algn="l" rtl="0" fontAlgn="base">
        <a:spcBef>
          <a:spcPct val="0"/>
        </a:spcBef>
        <a:spcAft>
          <a:spcPct val="0"/>
        </a:spcAft>
        <a:defRPr sz="2100">
          <a:solidFill>
            <a:srgbClr val="FFFFFF"/>
          </a:solidFill>
          <a:latin typeface="Arial Black" pitchFamily="34" charset="0"/>
          <a:cs typeface="Arial" charset="0"/>
        </a:defRPr>
      </a:lvl7pPr>
      <a:lvl8pPr marL="1028700" algn="l" rtl="0" fontAlgn="base">
        <a:spcBef>
          <a:spcPct val="0"/>
        </a:spcBef>
        <a:spcAft>
          <a:spcPct val="0"/>
        </a:spcAft>
        <a:defRPr sz="2100">
          <a:solidFill>
            <a:srgbClr val="FFFFFF"/>
          </a:solidFill>
          <a:latin typeface="Arial Black" pitchFamily="34" charset="0"/>
          <a:cs typeface="Arial" charset="0"/>
        </a:defRPr>
      </a:lvl8pPr>
      <a:lvl9pPr marL="1371600" algn="l" rtl="0" fontAlgn="base">
        <a:spcBef>
          <a:spcPct val="0"/>
        </a:spcBef>
        <a:spcAft>
          <a:spcPct val="0"/>
        </a:spcAft>
        <a:defRPr sz="2100">
          <a:solidFill>
            <a:srgbClr val="FFFFFF"/>
          </a:solidFill>
          <a:latin typeface="Arial Black" pitchFamily="34" charset="0"/>
          <a:cs typeface="Arial"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z"/>
        <a:defRPr sz="1800">
          <a:solidFill>
            <a:schemeClr val="tx1"/>
          </a:solidFill>
          <a:latin typeface="+mn-lt"/>
          <a:ea typeface="ＭＳ Ｐゴシック" pitchFamily="18" charset="-128"/>
          <a:cs typeface="+mn-cs"/>
        </a:defRPr>
      </a:lvl1pPr>
      <a:lvl2pPr marL="557213" indent="-214313"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mn-lt"/>
          <a:ea typeface="ＭＳ Ｐゴシック" pitchFamily="18" charset="-128"/>
          <a:cs typeface="+mn-cs"/>
        </a:defRPr>
      </a:lvl2pPr>
      <a:lvl3pPr marL="857250" indent="-17145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2001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4pPr>
      <a:lvl5pPr marL="15430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5pPr>
      <a:lvl6pPr marL="1885950" indent="-171450" algn="l" rtl="0" fontAlgn="base">
        <a:spcBef>
          <a:spcPct val="20000"/>
        </a:spcBef>
        <a:spcAft>
          <a:spcPct val="0"/>
        </a:spcAft>
        <a:buClr>
          <a:schemeClr val="accent2"/>
        </a:buClr>
        <a:buChar char="»"/>
        <a:defRPr sz="1200">
          <a:solidFill>
            <a:schemeClr val="tx1"/>
          </a:solidFill>
          <a:latin typeface="+mn-lt"/>
          <a:cs typeface="+mn-cs"/>
        </a:defRPr>
      </a:lvl6pPr>
      <a:lvl7pPr marL="2228850" indent="-171450" algn="l" rtl="0" fontAlgn="base">
        <a:spcBef>
          <a:spcPct val="20000"/>
        </a:spcBef>
        <a:spcAft>
          <a:spcPct val="0"/>
        </a:spcAft>
        <a:buClr>
          <a:schemeClr val="accent2"/>
        </a:buClr>
        <a:buChar char="»"/>
        <a:defRPr sz="1200">
          <a:solidFill>
            <a:schemeClr val="tx1"/>
          </a:solidFill>
          <a:latin typeface="+mn-lt"/>
          <a:cs typeface="+mn-cs"/>
        </a:defRPr>
      </a:lvl7pPr>
      <a:lvl8pPr marL="2571750" indent="-171450" algn="l" rtl="0" fontAlgn="base">
        <a:spcBef>
          <a:spcPct val="20000"/>
        </a:spcBef>
        <a:spcAft>
          <a:spcPct val="0"/>
        </a:spcAft>
        <a:buClr>
          <a:schemeClr val="accent2"/>
        </a:buClr>
        <a:buChar char="»"/>
        <a:defRPr sz="1200">
          <a:solidFill>
            <a:schemeClr val="tx1"/>
          </a:solidFill>
          <a:latin typeface="+mn-lt"/>
          <a:cs typeface="+mn-cs"/>
        </a:defRPr>
      </a:lvl8pPr>
      <a:lvl9pPr marL="2914650" indent="-171450" algn="l" rtl="0" fontAlgn="base">
        <a:spcBef>
          <a:spcPct val="20000"/>
        </a:spcBef>
        <a:spcAft>
          <a:spcPct val="0"/>
        </a:spcAft>
        <a:buClr>
          <a:schemeClr val="accent2"/>
        </a:buClr>
        <a:buChar char="»"/>
        <a:defRPr sz="12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2051"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14"/>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053" name="Rectangle 5"/>
          <p:cNvSpPr>
            <a:spLocks noGrp="1" noChangeArrowheads="1"/>
          </p:cNvSpPr>
          <p:nvPr>
            <p:ph type="body" idx="1"/>
          </p:nvPr>
        </p:nvSpPr>
        <p:spPr bwMode="auto">
          <a:xfrm>
            <a:off x="450850" y="158908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478"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Arial" charset="0"/>
                <a:ea typeface="ＭＳ Ｐゴシック" pitchFamily="18" charset="-128"/>
              </a:defRPr>
            </a:lvl1pPr>
          </a:lstStyle>
          <a:p>
            <a:pPr fontAlgn="base">
              <a:spcBef>
                <a:spcPct val="0"/>
              </a:spcBef>
              <a:spcAft>
                <a:spcPct val="0"/>
              </a:spcAft>
              <a:defRPr/>
            </a:pPr>
            <a:fld id="{F83BF297-DC52-40F8-925C-28267557D53D}" type="datetime1">
              <a:rPr lang="en-US">
                <a:solidFill>
                  <a:srgbClr val="000000"/>
                </a:solidFill>
              </a:rPr>
              <a:pPr fontAlgn="base">
                <a:spcBef>
                  <a:spcPct val="0"/>
                </a:spcBef>
                <a:spcAft>
                  <a:spcPct val="0"/>
                </a:spcAft>
                <a:defRPr/>
              </a:pPr>
              <a:t>3/24/2017</a:t>
            </a:fld>
            <a:endParaRPr lang="en-US">
              <a:solidFill>
                <a:srgbClr val="000000"/>
              </a:solidFill>
            </a:endParaRPr>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Arial" charset="0"/>
                <a:ea typeface="+mn-ea"/>
              </a:defRPr>
            </a:lvl1pPr>
          </a:lstStyle>
          <a:p>
            <a:pPr fontAlgn="base">
              <a:spcBef>
                <a:spcPct val="0"/>
              </a:spcBef>
              <a:spcAft>
                <a:spcPct val="0"/>
              </a:spcAft>
              <a:defRPr/>
            </a:pPr>
            <a:endParaRPr lang="en-US">
              <a:solidFill>
                <a:srgbClr val="000000"/>
              </a:solidFill>
            </a:endParaRPr>
          </a:p>
        </p:txBody>
      </p:sp>
      <p:sp>
        <p:nvSpPr>
          <p:cNvPr id="105480"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lvl1pPr>
          </a:lstStyle>
          <a:p>
            <a:pPr fontAlgn="base">
              <a:spcBef>
                <a:spcPct val="0"/>
              </a:spcBef>
              <a:spcAft>
                <a:spcPct val="0"/>
              </a:spcAft>
            </a:pPr>
            <a:fld id="{D5953EDC-9BCA-498D-BC75-3D554A8D0FB2}"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2057" name="Rectangle 9"/>
          <p:cNvSpPr>
            <a:spLocks noGrp="1" noChangeArrowheads="1"/>
          </p:cNvSpPr>
          <p:nvPr>
            <p:ph type="title"/>
          </p:nvPr>
        </p:nvSpPr>
        <p:spPr bwMode="auto">
          <a:xfrm>
            <a:off x="450850" y="7778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67513407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rtl="0" eaLnBrk="0" fontAlgn="base" hangingPunct="0">
        <a:spcBef>
          <a:spcPct val="0"/>
        </a:spcBef>
        <a:spcAft>
          <a:spcPct val="0"/>
        </a:spcAft>
        <a:defRPr sz="21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5pPr>
      <a:lvl6pPr marL="342900" algn="l" rtl="0" fontAlgn="base">
        <a:spcBef>
          <a:spcPct val="0"/>
        </a:spcBef>
        <a:spcAft>
          <a:spcPct val="0"/>
        </a:spcAft>
        <a:defRPr sz="2100">
          <a:solidFill>
            <a:srgbClr val="FFFFFF"/>
          </a:solidFill>
          <a:latin typeface="Arial Black" pitchFamily="34" charset="0"/>
          <a:cs typeface="Arial" charset="0"/>
        </a:defRPr>
      </a:lvl6pPr>
      <a:lvl7pPr marL="685800" algn="l" rtl="0" fontAlgn="base">
        <a:spcBef>
          <a:spcPct val="0"/>
        </a:spcBef>
        <a:spcAft>
          <a:spcPct val="0"/>
        </a:spcAft>
        <a:defRPr sz="2100">
          <a:solidFill>
            <a:srgbClr val="FFFFFF"/>
          </a:solidFill>
          <a:latin typeface="Arial Black" pitchFamily="34" charset="0"/>
          <a:cs typeface="Arial" charset="0"/>
        </a:defRPr>
      </a:lvl7pPr>
      <a:lvl8pPr marL="1028700" algn="l" rtl="0" fontAlgn="base">
        <a:spcBef>
          <a:spcPct val="0"/>
        </a:spcBef>
        <a:spcAft>
          <a:spcPct val="0"/>
        </a:spcAft>
        <a:defRPr sz="2100">
          <a:solidFill>
            <a:srgbClr val="FFFFFF"/>
          </a:solidFill>
          <a:latin typeface="Arial Black" pitchFamily="34" charset="0"/>
          <a:cs typeface="Arial" charset="0"/>
        </a:defRPr>
      </a:lvl8pPr>
      <a:lvl9pPr marL="1371600" algn="l" rtl="0" fontAlgn="base">
        <a:spcBef>
          <a:spcPct val="0"/>
        </a:spcBef>
        <a:spcAft>
          <a:spcPct val="0"/>
        </a:spcAft>
        <a:defRPr sz="2100">
          <a:solidFill>
            <a:srgbClr val="FFFFFF"/>
          </a:solidFill>
          <a:latin typeface="Arial Black" pitchFamily="34" charset="0"/>
          <a:cs typeface="Arial"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z"/>
        <a:defRPr sz="1800">
          <a:solidFill>
            <a:schemeClr val="tx1"/>
          </a:solidFill>
          <a:latin typeface="+mn-lt"/>
          <a:ea typeface="ＭＳ Ｐゴシック" pitchFamily="18" charset="-128"/>
          <a:cs typeface="+mn-cs"/>
        </a:defRPr>
      </a:lvl1pPr>
      <a:lvl2pPr marL="557213" indent="-214313"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mn-lt"/>
          <a:ea typeface="ＭＳ Ｐゴシック" pitchFamily="18" charset="-128"/>
          <a:cs typeface="+mn-cs"/>
        </a:defRPr>
      </a:lvl2pPr>
      <a:lvl3pPr marL="857250" indent="-17145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2001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4pPr>
      <a:lvl5pPr marL="15430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5pPr>
      <a:lvl6pPr marL="1885950" indent="-171450" algn="l" rtl="0" fontAlgn="base">
        <a:spcBef>
          <a:spcPct val="20000"/>
        </a:spcBef>
        <a:spcAft>
          <a:spcPct val="0"/>
        </a:spcAft>
        <a:buClr>
          <a:schemeClr val="accent2"/>
        </a:buClr>
        <a:buChar char="»"/>
        <a:defRPr sz="1200">
          <a:solidFill>
            <a:schemeClr val="tx1"/>
          </a:solidFill>
          <a:latin typeface="+mn-lt"/>
          <a:cs typeface="+mn-cs"/>
        </a:defRPr>
      </a:lvl6pPr>
      <a:lvl7pPr marL="2228850" indent="-171450" algn="l" rtl="0" fontAlgn="base">
        <a:spcBef>
          <a:spcPct val="20000"/>
        </a:spcBef>
        <a:spcAft>
          <a:spcPct val="0"/>
        </a:spcAft>
        <a:buClr>
          <a:schemeClr val="accent2"/>
        </a:buClr>
        <a:buChar char="»"/>
        <a:defRPr sz="1200">
          <a:solidFill>
            <a:schemeClr val="tx1"/>
          </a:solidFill>
          <a:latin typeface="+mn-lt"/>
          <a:cs typeface="+mn-cs"/>
        </a:defRPr>
      </a:lvl7pPr>
      <a:lvl8pPr marL="2571750" indent="-171450" algn="l" rtl="0" fontAlgn="base">
        <a:spcBef>
          <a:spcPct val="20000"/>
        </a:spcBef>
        <a:spcAft>
          <a:spcPct val="0"/>
        </a:spcAft>
        <a:buClr>
          <a:schemeClr val="accent2"/>
        </a:buClr>
        <a:buChar char="»"/>
        <a:defRPr sz="1200">
          <a:solidFill>
            <a:schemeClr val="tx1"/>
          </a:solidFill>
          <a:latin typeface="+mn-lt"/>
          <a:cs typeface="+mn-cs"/>
        </a:defRPr>
      </a:lvl8pPr>
      <a:lvl9pPr marL="2914650" indent="-171450" algn="l" rtl="0" fontAlgn="base">
        <a:spcBef>
          <a:spcPct val="20000"/>
        </a:spcBef>
        <a:spcAft>
          <a:spcPct val="0"/>
        </a:spcAft>
        <a:buClr>
          <a:schemeClr val="accent2"/>
        </a:buClr>
        <a:buChar char="»"/>
        <a:defRPr sz="12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2051"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14"/>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053" name="Rectangle 5"/>
          <p:cNvSpPr>
            <a:spLocks noGrp="1" noChangeArrowheads="1"/>
          </p:cNvSpPr>
          <p:nvPr>
            <p:ph type="body" idx="1"/>
          </p:nvPr>
        </p:nvSpPr>
        <p:spPr bwMode="auto">
          <a:xfrm>
            <a:off x="450850" y="158908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478"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Arial" charset="0"/>
                <a:ea typeface="ＭＳ Ｐゴシック" pitchFamily="18" charset="-128"/>
              </a:defRPr>
            </a:lvl1pPr>
          </a:lstStyle>
          <a:p>
            <a:pPr fontAlgn="base">
              <a:spcBef>
                <a:spcPct val="0"/>
              </a:spcBef>
              <a:spcAft>
                <a:spcPct val="0"/>
              </a:spcAft>
              <a:defRPr/>
            </a:pPr>
            <a:fld id="{F83BF297-DC52-40F8-925C-28267557D53D}" type="datetime1">
              <a:rPr lang="en-US">
                <a:solidFill>
                  <a:srgbClr val="000000"/>
                </a:solidFill>
              </a:rPr>
              <a:pPr fontAlgn="base">
                <a:spcBef>
                  <a:spcPct val="0"/>
                </a:spcBef>
                <a:spcAft>
                  <a:spcPct val="0"/>
                </a:spcAft>
                <a:defRPr/>
              </a:pPr>
              <a:t>3/24/2017</a:t>
            </a:fld>
            <a:endParaRPr lang="en-US">
              <a:solidFill>
                <a:srgbClr val="000000"/>
              </a:solidFill>
            </a:endParaRPr>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Arial" charset="0"/>
                <a:ea typeface="+mn-ea"/>
              </a:defRPr>
            </a:lvl1pPr>
          </a:lstStyle>
          <a:p>
            <a:pPr fontAlgn="base">
              <a:spcBef>
                <a:spcPct val="0"/>
              </a:spcBef>
              <a:spcAft>
                <a:spcPct val="0"/>
              </a:spcAft>
              <a:defRPr/>
            </a:pPr>
            <a:endParaRPr lang="en-US">
              <a:solidFill>
                <a:srgbClr val="000000"/>
              </a:solidFill>
            </a:endParaRPr>
          </a:p>
        </p:txBody>
      </p:sp>
      <p:sp>
        <p:nvSpPr>
          <p:cNvPr id="105480"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lvl1pPr>
          </a:lstStyle>
          <a:p>
            <a:pPr fontAlgn="base">
              <a:spcBef>
                <a:spcPct val="0"/>
              </a:spcBef>
              <a:spcAft>
                <a:spcPct val="0"/>
              </a:spcAft>
            </a:pPr>
            <a:fld id="{D5953EDC-9BCA-498D-BC75-3D554A8D0FB2}"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2057" name="Rectangle 9"/>
          <p:cNvSpPr>
            <a:spLocks noGrp="1" noChangeArrowheads="1"/>
          </p:cNvSpPr>
          <p:nvPr>
            <p:ph type="title"/>
          </p:nvPr>
        </p:nvSpPr>
        <p:spPr bwMode="auto">
          <a:xfrm>
            <a:off x="450850" y="7778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9480002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eaLnBrk="0" fontAlgn="base" hangingPunct="0">
        <a:spcBef>
          <a:spcPct val="0"/>
        </a:spcBef>
        <a:spcAft>
          <a:spcPct val="0"/>
        </a:spcAft>
        <a:defRPr sz="21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5pPr>
      <a:lvl6pPr marL="342900" algn="l" rtl="0" fontAlgn="base">
        <a:spcBef>
          <a:spcPct val="0"/>
        </a:spcBef>
        <a:spcAft>
          <a:spcPct val="0"/>
        </a:spcAft>
        <a:defRPr sz="2100">
          <a:solidFill>
            <a:srgbClr val="FFFFFF"/>
          </a:solidFill>
          <a:latin typeface="Arial Black" pitchFamily="34" charset="0"/>
          <a:cs typeface="Arial" charset="0"/>
        </a:defRPr>
      </a:lvl6pPr>
      <a:lvl7pPr marL="685800" algn="l" rtl="0" fontAlgn="base">
        <a:spcBef>
          <a:spcPct val="0"/>
        </a:spcBef>
        <a:spcAft>
          <a:spcPct val="0"/>
        </a:spcAft>
        <a:defRPr sz="2100">
          <a:solidFill>
            <a:srgbClr val="FFFFFF"/>
          </a:solidFill>
          <a:latin typeface="Arial Black" pitchFamily="34" charset="0"/>
          <a:cs typeface="Arial" charset="0"/>
        </a:defRPr>
      </a:lvl7pPr>
      <a:lvl8pPr marL="1028700" algn="l" rtl="0" fontAlgn="base">
        <a:spcBef>
          <a:spcPct val="0"/>
        </a:spcBef>
        <a:spcAft>
          <a:spcPct val="0"/>
        </a:spcAft>
        <a:defRPr sz="2100">
          <a:solidFill>
            <a:srgbClr val="FFFFFF"/>
          </a:solidFill>
          <a:latin typeface="Arial Black" pitchFamily="34" charset="0"/>
          <a:cs typeface="Arial" charset="0"/>
        </a:defRPr>
      </a:lvl8pPr>
      <a:lvl9pPr marL="1371600" algn="l" rtl="0" fontAlgn="base">
        <a:spcBef>
          <a:spcPct val="0"/>
        </a:spcBef>
        <a:spcAft>
          <a:spcPct val="0"/>
        </a:spcAft>
        <a:defRPr sz="2100">
          <a:solidFill>
            <a:srgbClr val="FFFFFF"/>
          </a:solidFill>
          <a:latin typeface="Arial Black" pitchFamily="34" charset="0"/>
          <a:cs typeface="Arial"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z"/>
        <a:defRPr sz="1800">
          <a:solidFill>
            <a:schemeClr val="tx1"/>
          </a:solidFill>
          <a:latin typeface="+mn-lt"/>
          <a:ea typeface="ＭＳ Ｐゴシック" pitchFamily="18" charset="-128"/>
          <a:cs typeface="+mn-cs"/>
        </a:defRPr>
      </a:lvl1pPr>
      <a:lvl2pPr marL="557213" indent="-214313"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mn-lt"/>
          <a:ea typeface="ＭＳ Ｐゴシック" pitchFamily="18" charset="-128"/>
          <a:cs typeface="+mn-cs"/>
        </a:defRPr>
      </a:lvl2pPr>
      <a:lvl3pPr marL="857250" indent="-17145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2001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4pPr>
      <a:lvl5pPr marL="15430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5pPr>
      <a:lvl6pPr marL="1885950" indent="-171450" algn="l" rtl="0" fontAlgn="base">
        <a:spcBef>
          <a:spcPct val="20000"/>
        </a:spcBef>
        <a:spcAft>
          <a:spcPct val="0"/>
        </a:spcAft>
        <a:buClr>
          <a:schemeClr val="accent2"/>
        </a:buClr>
        <a:buChar char="»"/>
        <a:defRPr sz="1200">
          <a:solidFill>
            <a:schemeClr val="tx1"/>
          </a:solidFill>
          <a:latin typeface="+mn-lt"/>
          <a:cs typeface="+mn-cs"/>
        </a:defRPr>
      </a:lvl6pPr>
      <a:lvl7pPr marL="2228850" indent="-171450" algn="l" rtl="0" fontAlgn="base">
        <a:spcBef>
          <a:spcPct val="20000"/>
        </a:spcBef>
        <a:spcAft>
          <a:spcPct val="0"/>
        </a:spcAft>
        <a:buClr>
          <a:schemeClr val="accent2"/>
        </a:buClr>
        <a:buChar char="»"/>
        <a:defRPr sz="1200">
          <a:solidFill>
            <a:schemeClr val="tx1"/>
          </a:solidFill>
          <a:latin typeface="+mn-lt"/>
          <a:cs typeface="+mn-cs"/>
        </a:defRPr>
      </a:lvl7pPr>
      <a:lvl8pPr marL="2571750" indent="-171450" algn="l" rtl="0" fontAlgn="base">
        <a:spcBef>
          <a:spcPct val="20000"/>
        </a:spcBef>
        <a:spcAft>
          <a:spcPct val="0"/>
        </a:spcAft>
        <a:buClr>
          <a:schemeClr val="accent2"/>
        </a:buClr>
        <a:buChar char="»"/>
        <a:defRPr sz="1200">
          <a:solidFill>
            <a:schemeClr val="tx1"/>
          </a:solidFill>
          <a:latin typeface="+mn-lt"/>
          <a:cs typeface="+mn-cs"/>
        </a:defRPr>
      </a:lvl8pPr>
      <a:lvl9pPr marL="2914650" indent="-171450" algn="l" rtl="0" fontAlgn="base">
        <a:spcBef>
          <a:spcPct val="20000"/>
        </a:spcBef>
        <a:spcAft>
          <a:spcPct val="0"/>
        </a:spcAft>
        <a:buClr>
          <a:schemeClr val="accent2"/>
        </a:buClr>
        <a:buChar char="»"/>
        <a:defRPr sz="12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2051"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14"/>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053" name="Rectangle 5"/>
          <p:cNvSpPr>
            <a:spLocks noGrp="1" noChangeArrowheads="1"/>
          </p:cNvSpPr>
          <p:nvPr>
            <p:ph type="body" idx="1"/>
          </p:nvPr>
        </p:nvSpPr>
        <p:spPr bwMode="auto">
          <a:xfrm>
            <a:off x="450850" y="158908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478"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Arial" charset="0"/>
                <a:ea typeface="ＭＳ Ｐゴシック" pitchFamily="18" charset="-128"/>
              </a:defRPr>
            </a:lvl1pPr>
          </a:lstStyle>
          <a:p>
            <a:pPr fontAlgn="base">
              <a:spcBef>
                <a:spcPct val="0"/>
              </a:spcBef>
              <a:spcAft>
                <a:spcPct val="0"/>
              </a:spcAft>
              <a:defRPr/>
            </a:pPr>
            <a:fld id="{F83BF297-DC52-40F8-925C-28267557D53D}" type="datetime1">
              <a:rPr lang="en-US">
                <a:solidFill>
                  <a:srgbClr val="000000"/>
                </a:solidFill>
              </a:rPr>
              <a:pPr fontAlgn="base">
                <a:spcBef>
                  <a:spcPct val="0"/>
                </a:spcBef>
                <a:spcAft>
                  <a:spcPct val="0"/>
                </a:spcAft>
                <a:defRPr/>
              </a:pPr>
              <a:t>3/24/2017</a:t>
            </a:fld>
            <a:endParaRPr lang="en-US">
              <a:solidFill>
                <a:srgbClr val="000000"/>
              </a:solidFill>
            </a:endParaRPr>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Arial" charset="0"/>
                <a:ea typeface="+mn-ea"/>
              </a:defRPr>
            </a:lvl1pPr>
          </a:lstStyle>
          <a:p>
            <a:pPr fontAlgn="base">
              <a:spcBef>
                <a:spcPct val="0"/>
              </a:spcBef>
              <a:spcAft>
                <a:spcPct val="0"/>
              </a:spcAft>
              <a:defRPr/>
            </a:pPr>
            <a:endParaRPr lang="en-US">
              <a:solidFill>
                <a:srgbClr val="000000"/>
              </a:solidFill>
            </a:endParaRPr>
          </a:p>
        </p:txBody>
      </p:sp>
      <p:sp>
        <p:nvSpPr>
          <p:cNvPr id="105480"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lvl1pPr>
          </a:lstStyle>
          <a:p>
            <a:pPr fontAlgn="base">
              <a:spcBef>
                <a:spcPct val="0"/>
              </a:spcBef>
              <a:spcAft>
                <a:spcPct val="0"/>
              </a:spcAft>
            </a:pPr>
            <a:fld id="{D5953EDC-9BCA-498D-BC75-3D554A8D0FB2}"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2057" name="Rectangle 9"/>
          <p:cNvSpPr>
            <a:spLocks noGrp="1" noChangeArrowheads="1"/>
          </p:cNvSpPr>
          <p:nvPr>
            <p:ph type="title"/>
          </p:nvPr>
        </p:nvSpPr>
        <p:spPr bwMode="auto">
          <a:xfrm>
            <a:off x="450850" y="7778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7850374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rtl="0" eaLnBrk="0" fontAlgn="base" hangingPunct="0">
        <a:spcBef>
          <a:spcPct val="0"/>
        </a:spcBef>
        <a:spcAft>
          <a:spcPct val="0"/>
        </a:spcAft>
        <a:defRPr sz="21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5pPr>
      <a:lvl6pPr marL="342900" algn="l" rtl="0" fontAlgn="base">
        <a:spcBef>
          <a:spcPct val="0"/>
        </a:spcBef>
        <a:spcAft>
          <a:spcPct val="0"/>
        </a:spcAft>
        <a:defRPr sz="2100">
          <a:solidFill>
            <a:srgbClr val="FFFFFF"/>
          </a:solidFill>
          <a:latin typeface="Arial Black" pitchFamily="34" charset="0"/>
          <a:cs typeface="Arial" charset="0"/>
        </a:defRPr>
      </a:lvl6pPr>
      <a:lvl7pPr marL="685800" algn="l" rtl="0" fontAlgn="base">
        <a:spcBef>
          <a:spcPct val="0"/>
        </a:spcBef>
        <a:spcAft>
          <a:spcPct val="0"/>
        </a:spcAft>
        <a:defRPr sz="2100">
          <a:solidFill>
            <a:srgbClr val="FFFFFF"/>
          </a:solidFill>
          <a:latin typeface="Arial Black" pitchFamily="34" charset="0"/>
          <a:cs typeface="Arial" charset="0"/>
        </a:defRPr>
      </a:lvl7pPr>
      <a:lvl8pPr marL="1028700" algn="l" rtl="0" fontAlgn="base">
        <a:spcBef>
          <a:spcPct val="0"/>
        </a:spcBef>
        <a:spcAft>
          <a:spcPct val="0"/>
        </a:spcAft>
        <a:defRPr sz="2100">
          <a:solidFill>
            <a:srgbClr val="FFFFFF"/>
          </a:solidFill>
          <a:latin typeface="Arial Black" pitchFamily="34" charset="0"/>
          <a:cs typeface="Arial" charset="0"/>
        </a:defRPr>
      </a:lvl8pPr>
      <a:lvl9pPr marL="1371600" algn="l" rtl="0" fontAlgn="base">
        <a:spcBef>
          <a:spcPct val="0"/>
        </a:spcBef>
        <a:spcAft>
          <a:spcPct val="0"/>
        </a:spcAft>
        <a:defRPr sz="2100">
          <a:solidFill>
            <a:srgbClr val="FFFFFF"/>
          </a:solidFill>
          <a:latin typeface="Arial Black" pitchFamily="34" charset="0"/>
          <a:cs typeface="Arial"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z"/>
        <a:defRPr sz="1800">
          <a:solidFill>
            <a:schemeClr val="tx1"/>
          </a:solidFill>
          <a:latin typeface="+mn-lt"/>
          <a:ea typeface="ＭＳ Ｐゴシック" pitchFamily="18" charset="-128"/>
          <a:cs typeface="+mn-cs"/>
        </a:defRPr>
      </a:lvl1pPr>
      <a:lvl2pPr marL="557213" indent="-214313"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mn-lt"/>
          <a:ea typeface="ＭＳ Ｐゴシック" pitchFamily="18" charset="-128"/>
          <a:cs typeface="+mn-cs"/>
        </a:defRPr>
      </a:lvl2pPr>
      <a:lvl3pPr marL="857250" indent="-17145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2001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4pPr>
      <a:lvl5pPr marL="15430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5pPr>
      <a:lvl6pPr marL="1885950" indent="-171450" algn="l" rtl="0" fontAlgn="base">
        <a:spcBef>
          <a:spcPct val="20000"/>
        </a:spcBef>
        <a:spcAft>
          <a:spcPct val="0"/>
        </a:spcAft>
        <a:buClr>
          <a:schemeClr val="accent2"/>
        </a:buClr>
        <a:buChar char="»"/>
        <a:defRPr sz="1200">
          <a:solidFill>
            <a:schemeClr val="tx1"/>
          </a:solidFill>
          <a:latin typeface="+mn-lt"/>
          <a:cs typeface="+mn-cs"/>
        </a:defRPr>
      </a:lvl6pPr>
      <a:lvl7pPr marL="2228850" indent="-171450" algn="l" rtl="0" fontAlgn="base">
        <a:spcBef>
          <a:spcPct val="20000"/>
        </a:spcBef>
        <a:spcAft>
          <a:spcPct val="0"/>
        </a:spcAft>
        <a:buClr>
          <a:schemeClr val="accent2"/>
        </a:buClr>
        <a:buChar char="»"/>
        <a:defRPr sz="1200">
          <a:solidFill>
            <a:schemeClr val="tx1"/>
          </a:solidFill>
          <a:latin typeface="+mn-lt"/>
          <a:cs typeface="+mn-cs"/>
        </a:defRPr>
      </a:lvl7pPr>
      <a:lvl8pPr marL="2571750" indent="-171450" algn="l" rtl="0" fontAlgn="base">
        <a:spcBef>
          <a:spcPct val="20000"/>
        </a:spcBef>
        <a:spcAft>
          <a:spcPct val="0"/>
        </a:spcAft>
        <a:buClr>
          <a:schemeClr val="accent2"/>
        </a:buClr>
        <a:buChar char="»"/>
        <a:defRPr sz="1200">
          <a:solidFill>
            <a:schemeClr val="tx1"/>
          </a:solidFill>
          <a:latin typeface="+mn-lt"/>
          <a:cs typeface="+mn-cs"/>
        </a:defRPr>
      </a:lvl8pPr>
      <a:lvl9pPr marL="2914650" indent="-171450" algn="l" rtl="0" fontAlgn="base">
        <a:spcBef>
          <a:spcPct val="20000"/>
        </a:spcBef>
        <a:spcAft>
          <a:spcPct val="0"/>
        </a:spcAft>
        <a:buClr>
          <a:schemeClr val="accent2"/>
        </a:buClr>
        <a:buChar char="»"/>
        <a:defRPr sz="12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0"/>
            <a:ext cx="9144000" cy="1219200"/>
          </a:xfrm>
          <a:prstGeom prst="rect">
            <a:avLst/>
          </a:prstGeom>
          <a:solidFill>
            <a:schemeClr val="accent2"/>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pic>
        <p:nvPicPr>
          <p:cNvPr id="2051"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88113"/>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14"/>
          <p:cNvSpPr>
            <a:spLocks noChangeArrowheads="1"/>
          </p:cNvSpPr>
          <p:nvPr userDrawn="1"/>
        </p:nvSpPr>
        <p:spPr bwMode="auto">
          <a:xfrm>
            <a:off x="990600" y="6488113"/>
            <a:ext cx="81534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350" smtClean="0">
              <a:solidFill>
                <a:srgbClr val="FFFFFF"/>
              </a:solidFill>
            </a:endParaRPr>
          </a:p>
        </p:txBody>
      </p:sp>
      <p:sp>
        <p:nvSpPr>
          <p:cNvPr id="2053" name="Rectangle 5"/>
          <p:cNvSpPr>
            <a:spLocks noGrp="1" noChangeArrowheads="1"/>
          </p:cNvSpPr>
          <p:nvPr>
            <p:ph type="body" idx="1"/>
          </p:nvPr>
        </p:nvSpPr>
        <p:spPr bwMode="auto">
          <a:xfrm>
            <a:off x="450850" y="158908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478"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Arial" charset="0"/>
                <a:ea typeface="ＭＳ Ｐゴシック" pitchFamily="18" charset="-128"/>
              </a:defRPr>
            </a:lvl1pPr>
          </a:lstStyle>
          <a:p>
            <a:pPr fontAlgn="base">
              <a:spcBef>
                <a:spcPct val="0"/>
              </a:spcBef>
              <a:spcAft>
                <a:spcPct val="0"/>
              </a:spcAft>
              <a:defRPr/>
            </a:pPr>
            <a:fld id="{F83BF297-DC52-40F8-925C-28267557D53D}" type="datetime1">
              <a:rPr lang="en-US">
                <a:solidFill>
                  <a:srgbClr val="000000"/>
                </a:solidFill>
              </a:rPr>
              <a:pPr fontAlgn="base">
                <a:spcBef>
                  <a:spcPct val="0"/>
                </a:spcBef>
                <a:spcAft>
                  <a:spcPct val="0"/>
                </a:spcAft>
                <a:defRPr/>
              </a:pPr>
              <a:t>3/24/2017</a:t>
            </a:fld>
            <a:endParaRPr lang="en-US">
              <a:solidFill>
                <a:srgbClr val="000000"/>
              </a:solidFill>
            </a:endParaRPr>
          </a:p>
        </p:txBody>
      </p:sp>
      <p:sp>
        <p:nvSpPr>
          <p:cNvPr id="1054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Arial" charset="0"/>
                <a:ea typeface="+mn-ea"/>
              </a:defRPr>
            </a:lvl1pPr>
          </a:lstStyle>
          <a:p>
            <a:pPr fontAlgn="base">
              <a:spcBef>
                <a:spcPct val="0"/>
              </a:spcBef>
              <a:spcAft>
                <a:spcPct val="0"/>
              </a:spcAft>
              <a:defRPr/>
            </a:pPr>
            <a:endParaRPr lang="en-US">
              <a:solidFill>
                <a:srgbClr val="000000"/>
              </a:solidFill>
            </a:endParaRPr>
          </a:p>
        </p:txBody>
      </p:sp>
      <p:sp>
        <p:nvSpPr>
          <p:cNvPr id="105480"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lvl1pPr>
          </a:lstStyle>
          <a:p>
            <a:pPr fontAlgn="base">
              <a:spcBef>
                <a:spcPct val="0"/>
              </a:spcBef>
              <a:spcAft>
                <a:spcPct val="0"/>
              </a:spcAft>
            </a:pPr>
            <a:fld id="{D5953EDC-9BCA-498D-BC75-3D554A8D0FB2}"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2057" name="Rectangle 9"/>
          <p:cNvSpPr>
            <a:spLocks noGrp="1" noChangeArrowheads="1"/>
          </p:cNvSpPr>
          <p:nvPr>
            <p:ph type="title"/>
          </p:nvPr>
        </p:nvSpPr>
        <p:spPr bwMode="auto">
          <a:xfrm>
            <a:off x="450850" y="7778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25152484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l" rtl="0" eaLnBrk="0" fontAlgn="base" hangingPunct="0">
        <a:spcBef>
          <a:spcPct val="0"/>
        </a:spcBef>
        <a:spcAft>
          <a:spcPct val="0"/>
        </a:spcAft>
        <a:defRPr sz="21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100">
          <a:solidFill>
            <a:srgbClr val="FFFFFF"/>
          </a:solidFill>
          <a:latin typeface="Arial Black" pitchFamily="34" charset="0"/>
          <a:ea typeface="ＭＳ Ｐゴシック" pitchFamily="18" charset="-128"/>
          <a:cs typeface="Arial" charset="0"/>
        </a:defRPr>
      </a:lvl5pPr>
      <a:lvl6pPr marL="342900" algn="l" rtl="0" fontAlgn="base">
        <a:spcBef>
          <a:spcPct val="0"/>
        </a:spcBef>
        <a:spcAft>
          <a:spcPct val="0"/>
        </a:spcAft>
        <a:defRPr sz="2100">
          <a:solidFill>
            <a:srgbClr val="FFFFFF"/>
          </a:solidFill>
          <a:latin typeface="Arial Black" pitchFamily="34" charset="0"/>
          <a:cs typeface="Arial" charset="0"/>
        </a:defRPr>
      </a:lvl6pPr>
      <a:lvl7pPr marL="685800" algn="l" rtl="0" fontAlgn="base">
        <a:spcBef>
          <a:spcPct val="0"/>
        </a:spcBef>
        <a:spcAft>
          <a:spcPct val="0"/>
        </a:spcAft>
        <a:defRPr sz="2100">
          <a:solidFill>
            <a:srgbClr val="FFFFFF"/>
          </a:solidFill>
          <a:latin typeface="Arial Black" pitchFamily="34" charset="0"/>
          <a:cs typeface="Arial" charset="0"/>
        </a:defRPr>
      </a:lvl7pPr>
      <a:lvl8pPr marL="1028700" algn="l" rtl="0" fontAlgn="base">
        <a:spcBef>
          <a:spcPct val="0"/>
        </a:spcBef>
        <a:spcAft>
          <a:spcPct val="0"/>
        </a:spcAft>
        <a:defRPr sz="2100">
          <a:solidFill>
            <a:srgbClr val="FFFFFF"/>
          </a:solidFill>
          <a:latin typeface="Arial Black" pitchFamily="34" charset="0"/>
          <a:cs typeface="Arial" charset="0"/>
        </a:defRPr>
      </a:lvl8pPr>
      <a:lvl9pPr marL="1371600" algn="l" rtl="0" fontAlgn="base">
        <a:spcBef>
          <a:spcPct val="0"/>
        </a:spcBef>
        <a:spcAft>
          <a:spcPct val="0"/>
        </a:spcAft>
        <a:defRPr sz="2100">
          <a:solidFill>
            <a:srgbClr val="FFFFFF"/>
          </a:solidFill>
          <a:latin typeface="Arial Black" pitchFamily="34" charset="0"/>
          <a:cs typeface="Arial"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z"/>
        <a:defRPr sz="1800">
          <a:solidFill>
            <a:schemeClr val="tx1"/>
          </a:solidFill>
          <a:latin typeface="+mn-lt"/>
          <a:ea typeface="ＭＳ Ｐゴシック" pitchFamily="18" charset="-128"/>
          <a:cs typeface="+mn-cs"/>
        </a:defRPr>
      </a:lvl1pPr>
      <a:lvl2pPr marL="557213" indent="-214313"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mn-lt"/>
          <a:ea typeface="ＭＳ Ｐゴシック" pitchFamily="18" charset="-128"/>
          <a:cs typeface="+mn-cs"/>
        </a:defRPr>
      </a:lvl2pPr>
      <a:lvl3pPr marL="857250" indent="-171450"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2001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4pPr>
      <a:lvl5pPr marL="1543050" indent="-171450" algn="l" rtl="0" eaLnBrk="0" fontAlgn="base" hangingPunct="0">
        <a:spcBef>
          <a:spcPct val="20000"/>
        </a:spcBef>
        <a:spcAft>
          <a:spcPct val="0"/>
        </a:spcAft>
        <a:buClr>
          <a:schemeClr val="accent2"/>
        </a:buClr>
        <a:buChar char="»"/>
        <a:defRPr sz="1200">
          <a:solidFill>
            <a:schemeClr val="tx1"/>
          </a:solidFill>
          <a:latin typeface="+mn-lt"/>
          <a:ea typeface="ＭＳ Ｐゴシック" pitchFamily="18" charset="-128"/>
          <a:cs typeface="+mn-cs"/>
        </a:defRPr>
      </a:lvl5pPr>
      <a:lvl6pPr marL="1885950" indent="-171450" algn="l" rtl="0" fontAlgn="base">
        <a:spcBef>
          <a:spcPct val="20000"/>
        </a:spcBef>
        <a:spcAft>
          <a:spcPct val="0"/>
        </a:spcAft>
        <a:buClr>
          <a:schemeClr val="accent2"/>
        </a:buClr>
        <a:buChar char="»"/>
        <a:defRPr sz="1200">
          <a:solidFill>
            <a:schemeClr val="tx1"/>
          </a:solidFill>
          <a:latin typeface="+mn-lt"/>
          <a:cs typeface="+mn-cs"/>
        </a:defRPr>
      </a:lvl6pPr>
      <a:lvl7pPr marL="2228850" indent="-171450" algn="l" rtl="0" fontAlgn="base">
        <a:spcBef>
          <a:spcPct val="20000"/>
        </a:spcBef>
        <a:spcAft>
          <a:spcPct val="0"/>
        </a:spcAft>
        <a:buClr>
          <a:schemeClr val="accent2"/>
        </a:buClr>
        <a:buChar char="»"/>
        <a:defRPr sz="1200">
          <a:solidFill>
            <a:schemeClr val="tx1"/>
          </a:solidFill>
          <a:latin typeface="+mn-lt"/>
          <a:cs typeface="+mn-cs"/>
        </a:defRPr>
      </a:lvl7pPr>
      <a:lvl8pPr marL="2571750" indent="-171450" algn="l" rtl="0" fontAlgn="base">
        <a:spcBef>
          <a:spcPct val="20000"/>
        </a:spcBef>
        <a:spcAft>
          <a:spcPct val="0"/>
        </a:spcAft>
        <a:buClr>
          <a:schemeClr val="accent2"/>
        </a:buClr>
        <a:buChar char="»"/>
        <a:defRPr sz="1200">
          <a:solidFill>
            <a:schemeClr val="tx1"/>
          </a:solidFill>
          <a:latin typeface="+mn-lt"/>
          <a:cs typeface="+mn-cs"/>
        </a:defRPr>
      </a:lvl8pPr>
      <a:lvl9pPr marL="2914650" indent="-171450" algn="l" rtl="0" fontAlgn="base">
        <a:spcBef>
          <a:spcPct val="20000"/>
        </a:spcBef>
        <a:spcAft>
          <a:spcPct val="0"/>
        </a:spcAft>
        <a:buClr>
          <a:schemeClr val="accent2"/>
        </a:buClr>
        <a:buChar char="»"/>
        <a:defRPr sz="12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kdemoss@bankstreet.edu?subject=SFP%20Presentation%20at%20LA%20Believe%20and%20Prepare"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mailto:sfp@bankstreet.edu" TargetMode="External"/><Relationship Id="rId4" Type="http://schemas.openxmlformats.org/officeDocument/2006/relationships/hyperlink" Target="http://www.bankstreet.edu/sf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26.gif"/><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hyperlink" Target="mailto:Paul.Katnik@dese.mo.gov"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hyperlink" Target="mailto:Gale.Hairston@dese.mo.gov"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3.xml.rels><?xml version="1.0" encoding="UTF-8" standalone="yes"?>
<Relationships xmlns="http://schemas.openxmlformats.org/package/2006/relationships"><Relationship Id="rId3" Type="http://schemas.openxmlformats.org/officeDocument/2006/relationships/hyperlink" Target="mailto:gale.Hairston@dese.mo.gov" TargetMode="External"/><Relationship Id="rId2" Type="http://schemas.openxmlformats.org/officeDocument/2006/relationships/hyperlink" Target="mailto:kdemoss@bankstreet.edu" TargetMode="External"/><Relationship Id="rId1" Type="http://schemas.openxmlformats.org/officeDocument/2006/relationships/slideLayout" Target="../slideLayouts/slideLayout94.xml"/><Relationship Id="rId6" Type="http://schemas.openxmlformats.org/officeDocument/2006/relationships/hyperlink" Target="mailto:Saroja.warner@ccsso.org" TargetMode="External"/><Relationship Id="rId5" Type="http://schemas.openxmlformats.org/officeDocument/2006/relationships/hyperlink" Target="mailto:jasmine.Highsmith@ccsso.org" TargetMode="External"/><Relationship Id="rId4" Type="http://schemas.openxmlformats.org/officeDocument/2006/relationships/hyperlink" Target="mailto:pauk.Katnik@dese.mo.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1"/>
          <p:cNvSpPr>
            <a:spLocks noGrp="1"/>
          </p:cNvSpPr>
          <p:nvPr>
            <p:ph type="subTitle" idx="1"/>
          </p:nvPr>
        </p:nvSpPr>
        <p:spPr>
          <a:xfrm>
            <a:off x="1199321" y="3453941"/>
            <a:ext cx="6400800" cy="1752600"/>
          </a:xfrm>
        </p:spPr>
        <p:txBody>
          <a:bodyPr/>
          <a:lstStyle/>
          <a:p>
            <a:r>
              <a:rPr lang="en-US" altLang="en-US" sz="2400" dirty="0">
                <a:ea typeface="ＭＳ Ｐゴシック" panose="020B0600070205080204" pitchFamily="34" charset="-128"/>
              </a:rPr>
              <a:t>August 25, 2016 </a:t>
            </a:r>
          </a:p>
          <a:p>
            <a:r>
              <a:rPr lang="en-US" altLang="en-US" sz="2400" dirty="0">
                <a:ea typeface="ＭＳ Ｐゴシック" panose="020B0600070205080204" pitchFamily="34" charset="-128"/>
              </a:rPr>
              <a:t>2:00 – 3:30 p.m. </a:t>
            </a:r>
          </a:p>
        </p:txBody>
      </p:sp>
      <p:sp>
        <p:nvSpPr>
          <p:cNvPr id="37891" name="Title 2"/>
          <p:cNvSpPr>
            <a:spLocks noGrp="1"/>
          </p:cNvSpPr>
          <p:nvPr>
            <p:ph type="ctrTitle"/>
          </p:nvPr>
        </p:nvSpPr>
        <p:spPr>
          <a:xfrm>
            <a:off x="-145775" y="2163949"/>
            <a:ext cx="9488557" cy="1102519"/>
          </a:xfrm>
        </p:spPr>
        <p:txBody>
          <a:bodyPr/>
          <a:lstStyle/>
          <a:p>
            <a:r>
              <a:rPr lang="en-US" altLang="en-US" sz="2400" dirty="0" smtClean="0">
                <a:ea typeface="ＭＳ Ｐゴシック" panose="020B0600070205080204" pitchFamily="34" charset="-128"/>
              </a:rPr>
              <a:t>The Network for Transforming Educator Preparation’s </a:t>
            </a:r>
            <a:r>
              <a:rPr lang="en-US" altLang="en-US" sz="2400" dirty="0">
                <a:ea typeface="ＭＳ Ｐゴシック" panose="020B0600070205080204" pitchFamily="34" charset="-128"/>
              </a:rPr>
              <a:t>Sustainable Funding Webinar </a:t>
            </a:r>
          </a:p>
        </p:txBody>
      </p:sp>
      <p:pic>
        <p:nvPicPr>
          <p:cNvPr id="1026" name="IMG1" descr="CCSS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689" y="5581486"/>
            <a:ext cx="1557161" cy="753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60557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6053667"/>
            <a:ext cx="184666" cy="369332"/>
          </a:xfrm>
          <a:prstGeom prst="rect">
            <a:avLst/>
          </a:prstGeom>
          <a:noFill/>
        </p:spPr>
        <p:txBody>
          <a:bodyPr wrap="none" rtlCol="0">
            <a:spAutoFit/>
          </a:bodyPr>
          <a:lstStyle/>
          <a:p>
            <a:endParaRPr lang="en-US" dirty="0"/>
          </a:p>
        </p:txBody>
      </p:sp>
      <p:sp>
        <p:nvSpPr>
          <p:cNvPr id="21" name="Content Placeholder 2"/>
          <p:cNvSpPr txBox="1">
            <a:spLocks/>
          </p:cNvSpPr>
          <p:nvPr/>
        </p:nvSpPr>
        <p:spPr>
          <a:xfrm>
            <a:off x="914400" y="1067288"/>
            <a:ext cx="7239000" cy="401789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lnSpc>
                <a:spcPct val="110000"/>
              </a:lnSpc>
              <a:buClr>
                <a:schemeClr val="tx1"/>
              </a:buClr>
              <a:buFont typeface="Arial" panose="020B0604020202020204" pitchFamily="34" charset="0"/>
              <a:buNone/>
            </a:pPr>
            <a:endParaRPr lang="is-IS" sz="2000" b="1" dirty="0">
              <a:solidFill>
                <a:srgbClr val="3366FF"/>
              </a:solidFill>
              <a:latin typeface="Ariel narrow"/>
              <a:cs typeface="Ariel narrow"/>
            </a:endParaRPr>
          </a:p>
          <a:p>
            <a:pPr marL="0" lvl="1" indent="0" algn="ctr">
              <a:lnSpc>
                <a:spcPct val="110000"/>
              </a:lnSpc>
              <a:buClr>
                <a:schemeClr val="tx1"/>
              </a:buClr>
              <a:buNone/>
            </a:pPr>
            <a:r>
              <a:rPr lang="is-IS" dirty="0">
                <a:solidFill>
                  <a:schemeClr val="bg1"/>
                </a:solidFill>
                <a:latin typeface="Auto 1 Regular"/>
                <a:ea typeface="+mj-ea"/>
                <a:cs typeface="Auto 1 Regular"/>
              </a:rPr>
              <a:t>To support states, districts, and teacher preparation programs in the development and adoption of sustainable funding streams for high quality teacher </a:t>
            </a:r>
            <a:r>
              <a:rPr lang="is-IS" dirty="0" smtClean="0">
                <a:solidFill>
                  <a:schemeClr val="bg1"/>
                </a:solidFill>
                <a:latin typeface="Auto 1 Regular"/>
                <a:ea typeface="+mj-ea"/>
                <a:cs typeface="Auto 1 Regular"/>
              </a:rPr>
              <a:t>preparation </a:t>
            </a:r>
            <a:r>
              <a:rPr lang="is-IS" dirty="0">
                <a:solidFill>
                  <a:schemeClr val="bg1"/>
                </a:solidFill>
                <a:latin typeface="Auto 1 Regular"/>
                <a:ea typeface="+mj-ea"/>
                <a:cs typeface="Auto 1 Regular"/>
              </a:rPr>
              <a:t>so that every teacher enters the profession ready for the demands of 21st century classrooms</a:t>
            </a:r>
          </a:p>
          <a:p>
            <a:pPr marL="0" lvl="1" indent="0" algn="ctr">
              <a:lnSpc>
                <a:spcPct val="110000"/>
              </a:lnSpc>
              <a:buClr>
                <a:schemeClr val="tx1"/>
              </a:buClr>
              <a:buNone/>
            </a:pPr>
            <a:endParaRPr lang="en-US" dirty="0">
              <a:solidFill>
                <a:schemeClr val="bg1">
                  <a:lumMod val="50000"/>
                </a:schemeClr>
              </a:solidFill>
              <a:latin typeface="Arial Narrow"/>
              <a:cs typeface="Arial Narrow"/>
            </a:endParaRPr>
          </a:p>
        </p:txBody>
      </p:sp>
      <p:pic>
        <p:nvPicPr>
          <p:cNvPr id="9" name="Picture 8" descr="illustration.eps"/>
          <p:cNvPicPr>
            <a:picLocks noChangeAspect="1"/>
          </p:cNvPicPr>
          <p:nvPr/>
        </p:nvPicPr>
        <p:blipFill rotWithShape="1">
          <a:blip r:embed="rId3">
            <a:extLst>
              <a:ext uri="{28A0092B-C50C-407E-A947-70E740481C1C}">
                <a14:useLocalDpi xmlns:a14="http://schemas.microsoft.com/office/drawing/2010/main" val="0"/>
              </a:ext>
            </a:extLst>
          </a:blip>
          <a:srcRect l="628" r="1629" b="76080"/>
          <a:stretch/>
        </p:blipFill>
        <p:spPr>
          <a:xfrm>
            <a:off x="0" y="5085179"/>
            <a:ext cx="9144000" cy="1772821"/>
          </a:xfrm>
          <a:prstGeom prst="rect">
            <a:avLst/>
          </a:prstGeom>
        </p:spPr>
      </p:pic>
      <p:sp>
        <p:nvSpPr>
          <p:cNvPr id="3" name="Title 2"/>
          <p:cNvSpPr>
            <a:spLocks noGrp="1"/>
          </p:cNvSpPr>
          <p:nvPr>
            <p:ph type="title"/>
          </p:nvPr>
        </p:nvSpPr>
        <p:spPr/>
        <p:txBody>
          <a:bodyPr>
            <a:normAutofit/>
          </a:bodyPr>
          <a:lstStyle/>
          <a:p>
            <a:r>
              <a:rPr lang="en-US" dirty="0"/>
              <a:t>Our Mission</a:t>
            </a:r>
          </a:p>
        </p:txBody>
      </p:sp>
    </p:spTree>
    <p:extLst>
      <p:ext uri="{BB962C8B-B14F-4D97-AF65-F5344CB8AC3E}">
        <p14:creationId xmlns:p14="http://schemas.microsoft.com/office/powerpoint/2010/main" val="11197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10363"/>
          </a:xfrm>
        </p:spPr>
        <p:txBody>
          <a:bodyPr>
            <a:noAutofit/>
          </a:bodyPr>
          <a:lstStyle/>
          <a:p>
            <a:r>
              <a:rPr lang="en-US" dirty="0"/>
              <a:t>Our Strategy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95" y="1065620"/>
            <a:ext cx="6049010" cy="5835766"/>
          </a:xfrm>
          <a:prstGeom prst="rect">
            <a:avLst/>
          </a:prstGeom>
        </p:spPr>
      </p:pic>
    </p:spTree>
    <p:extLst>
      <p:ext uri="{BB962C8B-B14F-4D97-AF65-F5344CB8AC3E}">
        <p14:creationId xmlns:p14="http://schemas.microsoft.com/office/powerpoint/2010/main" val="1227116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77"/>
          <p:cNvSpPr txBox="1">
            <a:spLocks/>
          </p:cNvSpPr>
          <p:nvPr/>
        </p:nvSpPr>
        <p:spPr>
          <a:xfrm>
            <a:off x="4999691" y="1894301"/>
            <a:ext cx="3733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indent="0" eaLnBrk="1" hangingPunct="1">
              <a:spcBef>
                <a:spcPct val="20000"/>
              </a:spcBef>
              <a:buClr>
                <a:schemeClr val="tx1"/>
              </a:buClr>
              <a:buFontTx/>
              <a:buNone/>
              <a:defRPr sz="2400">
                <a:solidFill>
                  <a:srgbClr val="D22D20"/>
                </a:solidFill>
                <a:latin typeface="Calibri"/>
                <a:cs typeface="Calibri"/>
              </a:defRPr>
            </a:lvl1pPr>
            <a:lvl2pPr marL="571500" indent="-228600" eaLnBrk="1" hangingPunct="1">
              <a:spcBef>
                <a:spcPct val="20000"/>
              </a:spcBef>
              <a:buClr>
                <a:schemeClr val="tx1"/>
              </a:buClr>
              <a:buChar char="o"/>
              <a:defRPr sz="1400">
                <a:latin typeface="Verdana"/>
                <a:cs typeface="Verdana"/>
              </a:defRPr>
            </a:lvl2pPr>
            <a:lvl3pPr indent="-228600" eaLnBrk="1" hangingPunct="1">
              <a:spcBef>
                <a:spcPct val="20000"/>
              </a:spcBef>
              <a:buClr>
                <a:schemeClr val="tx1"/>
              </a:buClr>
              <a:buFont typeface="Wingdings" pitchFamily="2" charset="2"/>
              <a:buChar char="§"/>
              <a:defRPr sz="1400">
                <a:latin typeface="Verdana"/>
                <a:cs typeface="Verdana"/>
              </a:defRPr>
            </a:lvl3pPr>
            <a:lvl4pPr marL="1257300" indent="-228600" eaLnBrk="1" hangingPunct="1">
              <a:spcBef>
                <a:spcPct val="20000"/>
              </a:spcBef>
              <a:buClr>
                <a:schemeClr val="tx1"/>
              </a:buClr>
              <a:buChar char="•"/>
              <a:defRPr sz="1400">
                <a:latin typeface="Verdana"/>
                <a:cs typeface="Verdana"/>
              </a:defRPr>
            </a:lvl4pPr>
            <a:lvl5pPr marL="1600200" indent="-228600" eaLnBrk="1" hangingPunct="1">
              <a:spcBef>
                <a:spcPct val="25000"/>
              </a:spcBef>
              <a:buClr>
                <a:schemeClr val="tx1"/>
              </a:buClr>
              <a:buChar char="•"/>
              <a:defRPr sz="1400">
                <a:latin typeface="Verdana"/>
                <a:cs typeface="Verdana"/>
              </a:defRPr>
            </a:lvl5pPr>
            <a:lvl6pPr marL="2057400" indent="-228600" fontAlgn="base">
              <a:spcBef>
                <a:spcPct val="25000"/>
              </a:spcBef>
              <a:spcAft>
                <a:spcPct val="0"/>
              </a:spcAft>
              <a:buClr>
                <a:schemeClr val="tx1"/>
              </a:buClr>
              <a:buChar char="•"/>
              <a:defRPr sz="1600">
                <a:latin typeface="+mn-lt"/>
                <a:cs typeface="+mn-cs"/>
              </a:defRPr>
            </a:lvl6pPr>
            <a:lvl7pPr marL="2514600" indent="-228600" fontAlgn="base">
              <a:spcBef>
                <a:spcPct val="25000"/>
              </a:spcBef>
              <a:spcAft>
                <a:spcPct val="0"/>
              </a:spcAft>
              <a:buClr>
                <a:schemeClr val="tx1"/>
              </a:buClr>
              <a:buChar char="•"/>
              <a:defRPr sz="1600">
                <a:latin typeface="+mn-lt"/>
                <a:cs typeface="+mn-cs"/>
              </a:defRPr>
            </a:lvl7pPr>
            <a:lvl8pPr marL="2971800" indent="-228600" fontAlgn="base">
              <a:spcBef>
                <a:spcPct val="25000"/>
              </a:spcBef>
              <a:spcAft>
                <a:spcPct val="0"/>
              </a:spcAft>
              <a:buClr>
                <a:schemeClr val="tx1"/>
              </a:buClr>
              <a:buChar char="•"/>
              <a:defRPr sz="1600">
                <a:latin typeface="+mn-lt"/>
                <a:cs typeface="+mn-cs"/>
              </a:defRPr>
            </a:lvl8pPr>
            <a:lvl9pPr marL="3429000" indent="-228600" fontAlgn="base">
              <a:spcBef>
                <a:spcPct val="25000"/>
              </a:spcBef>
              <a:spcAft>
                <a:spcPct val="0"/>
              </a:spcAft>
              <a:buClr>
                <a:schemeClr val="tx1"/>
              </a:buClr>
              <a:buChar char="•"/>
              <a:defRPr sz="1600">
                <a:latin typeface="+mn-lt"/>
                <a:cs typeface="+mn-cs"/>
              </a:defRPr>
            </a:lvl9pPr>
          </a:lstStyle>
          <a:p>
            <a:pPr algn="ctr"/>
            <a:r>
              <a:rPr lang="en-US" sz="2000" b="1" dirty="0">
                <a:solidFill>
                  <a:schemeClr val="bg1"/>
                </a:solidFill>
                <a:latin typeface="Arial Narrow" panose="020B0606020202030204" pitchFamily="34" charset="0"/>
                <a:cs typeface="+mn-cs"/>
              </a:rPr>
              <a:t>ESSA</a:t>
            </a:r>
          </a:p>
        </p:txBody>
      </p:sp>
      <p:sp>
        <p:nvSpPr>
          <p:cNvPr id="38" name="Rectangle 37"/>
          <p:cNvSpPr/>
          <p:nvPr/>
        </p:nvSpPr>
        <p:spPr>
          <a:xfrm>
            <a:off x="5118538" y="2402300"/>
            <a:ext cx="3614953" cy="1692771"/>
          </a:xfrm>
          <a:prstGeom prst="rect">
            <a:avLst/>
          </a:prstGeom>
        </p:spPr>
        <p:txBody>
          <a:bodyPr wrap="square">
            <a:spAutoFit/>
          </a:bodyPr>
          <a:lstStyle/>
          <a:p>
            <a:pPr algn="ctr">
              <a:lnSpc>
                <a:spcPct val="130000"/>
              </a:lnSpc>
            </a:pPr>
            <a:r>
              <a:rPr lang="en-US" sz="1600" dirty="0" smtClean="0">
                <a:solidFill>
                  <a:schemeClr val="tx2"/>
                </a:solidFill>
                <a:latin typeface="Arial Narrow"/>
                <a:cs typeface="Arial Narrow"/>
              </a:rPr>
              <a:t>Supporting </a:t>
            </a:r>
            <a:r>
              <a:rPr lang="en-US" sz="1600" dirty="0">
                <a:solidFill>
                  <a:schemeClr val="tx2"/>
                </a:solidFill>
                <a:latin typeface="Arial Narrow"/>
                <a:cs typeface="Arial Narrow"/>
              </a:rPr>
              <a:t>the development of ESSA applications that provide districts the flexibility to direct Title I and Title II funds towards residency programs that support school improvement and teacher quality goals</a:t>
            </a:r>
          </a:p>
        </p:txBody>
      </p:sp>
      <p:sp>
        <p:nvSpPr>
          <p:cNvPr id="2" name="Title 1"/>
          <p:cNvSpPr>
            <a:spLocks noGrp="1"/>
          </p:cNvSpPr>
          <p:nvPr>
            <p:ph type="title"/>
          </p:nvPr>
        </p:nvSpPr>
        <p:spPr/>
        <p:txBody>
          <a:bodyPr/>
          <a:lstStyle/>
          <a:p>
            <a:r>
              <a:rPr lang="en-US" dirty="0"/>
              <a:t>Opportunities </a:t>
            </a:r>
          </a:p>
        </p:txBody>
      </p:sp>
      <p:sp>
        <p:nvSpPr>
          <p:cNvPr id="8" name="Shape 77"/>
          <p:cNvSpPr txBox="1">
            <a:spLocks/>
          </p:cNvSpPr>
          <p:nvPr/>
        </p:nvSpPr>
        <p:spPr>
          <a:xfrm>
            <a:off x="410758" y="1884679"/>
            <a:ext cx="381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indent="0" eaLnBrk="1" hangingPunct="1">
              <a:spcBef>
                <a:spcPct val="20000"/>
              </a:spcBef>
              <a:buClr>
                <a:schemeClr val="tx1"/>
              </a:buClr>
              <a:buFontTx/>
              <a:buNone/>
              <a:defRPr sz="2400">
                <a:solidFill>
                  <a:srgbClr val="D22D20"/>
                </a:solidFill>
                <a:latin typeface="Calibri"/>
                <a:cs typeface="Calibri"/>
              </a:defRPr>
            </a:lvl1pPr>
            <a:lvl2pPr marL="571500" indent="-228600" eaLnBrk="1" hangingPunct="1">
              <a:spcBef>
                <a:spcPct val="20000"/>
              </a:spcBef>
              <a:buClr>
                <a:schemeClr val="tx1"/>
              </a:buClr>
              <a:buChar char="o"/>
              <a:defRPr sz="1400">
                <a:latin typeface="Verdana"/>
                <a:cs typeface="Verdana"/>
              </a:defRPr>
            </a:lvl2pPr>
            <a:lvl3pPr indent="-228600" eaLnBrk="1" hangingPunct="1">
              <a:spcBef>
                <a:spcPct val="20000"/>
              </a:spcBef>
              <a:buClr>
                <a:schemeClr val="tx1"/>
              </a:buClr>
              <a:buFont typeface="Wingdings" pitchFamily="2" charset="2"/>
              <a:buChar char="§"/>
              <a:defRPr sz="1400">
                <a:latin typeface="Verdana"/>
                <a:cs typeface="Verdana"/>
              </a:defRPr>
            </a:lvl3pPr>
            <a:lvl4pPr marL="1257300" indent="-228600" eaLnBrk="1" hangingPunct="1">
              <a:spcBef>
                <a:spcPct val="20000"/>
              </a:spcBef>
              <a:buClr>
                <a:schemeClr val="tx1"/>
              </a:buClr>
              <a:buChar char="•"/>
              <a:defRPr sz="1400">
                <a:latin typeface="Verdana"/>
                <a:cs typeface="Verdana"/>
              </a:defRPr>
            </a:lvl4pPr>
            <a:lvl5pPr marL="1600200" indent="-228600" eaLnBrk="1" hangingPunct="1">
              <a:spcBef>
                <a:spcPct val="25000"/>
              </a:spcBef>
              <a:buClr>
                <a:schemeClr val="tx1"/>
              </a:buClr>
              <a:buChar char="•"/>
              <a:defRPr sz="1400">
                <a:latin typeface="Verdana"/>
                <a:cs typeface="Verdana"/>
              </a:defRPr>
            </a:lvl5pPr>
            <a:lvl6pPr marL="2057400" indent="-228600" fontAlgn="base">
              <a:spcBef>
                <a:spcPct val="25000"/>
              </a:spcBef>
              <a:spcAft>
                <a:spcPct val="0"/>
              </a:spcAft>
              <a:buClr>
                <a:schemeClr val="tx1"/>
              </a:buClr>
              <a:buChar char="•"/>
              <a:defRPr sz="1600">
                <a:latin typeface="+mn-lt"/>
                <a:cs typeface="+mn-cs"/>
              </a:defRPr>
            </a:lvl6pPr>
            <a:lvl7pPr marL="2514600" indent="-228600" fontAlgn="base">
              <a:spcBef>
                <a:spcPct val="25000"/>
              </a:spcBef>
              <a:spcAft>
                <a:spcPct val="0"/>
              </a:spcAft>
              <a:buClr>
                <a:schemeClr val="tx1"/>
              </a:buClr>
              <a:buChar char="•"/>
              <a:defRPr sz="1600">
                <a:latin typeface="+mn-lt"/>
                <a:cs typeface="+mn-cs"/>
              </a:defRPr>
            </a:lvl7pPr>
            <a:lvl8pPr marL="2971800" indent="-228600" fontAlgn="base">
              <a:spcBef>
                <a:spcPct val="25000"/>
              </a:spcBef>
              <a:spcAft>
                <a:spcPct val="0"/>
              </a:spcAft>
              <a:buClr>
                <a:schemeClr val="tx1"/>
              </a:buClr>
              <a:buChar char="•"/>
              <a:defRPr sz="1600">
                <a:latin typeface="+mn-lt"/>
                <a:cs typeface="+mn-cs"/>
              </a:defRPr>
            </a:lvl8pPr>
            <a:lvl9pPr marL="3429000" indent="-228600" fontAlgn="base">
              <a:spcBef>
                <a:spcPct val="25000"/>
              </a:spcBef>
              <a:spcAft>
                <a:spcPct val="0"/>
              </a:spcAft>
              <a:buClr>
                <a:schemeClr val="tx1"/>
              </a:buClr>
              <a:buChar char="•"/>
              <a:defRPr sz="1600">
                <a:latin typeface="+mn-lt"/>
                <a:cs typeface="+mn-cs"/>
              </a:defRPr>
            </a:lvl9pPr>
          </a:lstStyle>
          <a:p>
            <a:pPr algn="ctr"/>
            <a:r>
              <a:rPr lang="en-US" sz="2000" b="1" dirty="0">
                <a:solidFill>
                  <a:schemeClr val="bg1"/>
                </a:solidFill>
                <a:latin typeface="Arial Narrow" panose="020B0606020202030204" pitchFamily="34" charset="0"/>
                <a:cs typeface="+mn-cs"/>
              </a:rPr>
              <a:t>Reallocation Models</a:t>
            </a:r>
          </a:p>
        </p:txBody>
      </p:sp>
      <p:sp>
        <p:nvSpPr>
          <p:cNvPr id="9" name="Rectangle 8"/>
          <p:cNvSpPr/>
          <p:nvPr/>
        </p:nvSpPr>
        <p:spPr>
          <a:xfrm>
            <a:off x="791758" y="2402300"/>
            <a:ext cx="3287059" cy="1360372"/>
          </a:xfrm>
          <a:prstGeom prst="rect">
            <a:avLst/>
          </a:prstGeom>
        </p:spPr>
        <p:txBody>
          <a:bodyPr wrap="square">
            <a:spAutoFit/>
          </a:bodyPr>
          <a:lstStyle/>
          <a:p>
            <a:pPr algn="ctr">
              <a:lnSpc>
                <a:spcPct val="130000"/>
              </a:lnSpc>
            </a:pPr>
            <a:r>
              <a:rPr lang="en-US" sz="1600" dirty="0">
                <a:solidFill>
                  <a:schemeClr val="tx2"/>
                </a:solidFill>
                <a:latin typeface="Arial Narrow"/>
                <a:cs typeface="Arial Narrow"/>
              </a:rPr>
              <a:t>Identifying areas of existing district budget lines that could be reallocated to support residencies within schools, better supporting districts’ instructional goals</a:t>
            </a:r>
          </a:p>
        </p:txBody>
      </p:sp>
      <p:sp>
        <p:nvSpPr>
          <p:cNvPr id="3" name="TextBox 2"/>
          <p:cNvSpPr txBox="1"/>
          <p:nvPr/>
        </p:nvSpPr>
        <p:spPr>
          <a:xfrm>
            <a:off x="3180065" y="269754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8034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alpha val="26000"/>
            </a:schemeClr>
          </a:solidFill>
          <a:ln>
            <a:solidFill>
              <a:schemeClr val="tx1">
                <a:alpha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ctrTitle"/>
          </p:nvPr>
        </p:nvSpPr>
        <p:spPr/>
        <p:txBody>
          <a:bodyPr/>
          <a:lstStyle/>
          <a:p>
            <a:r>
              <a:rPr lang="en-US" dirty="0">
                <a:solidFill>
                  <a:srgbClr val="C00000"/>
                </a:solidFill>
                <a:effectLst>
                  <a:outerShdw blurRad="38100" dist="38100" dir="2700000" algn="tl">
                    <a:srgbClr val="000000">
                      <a:alpha val="43137"/>
                    </a:srgbClr>
                  </a:outerShdw>
                </a:effectLst>
                <a:latin typeface="Arial Narrow" panose="020B0606020202030204" pitchFamily="34" charset="0"/>
              </a:rPr>
              <a:t>Reallocation Models</a:t>
            </a:r>
          </a:p>
        </p:txBody>
      </p:sp>
    </p:spTree>
    <p:extLst>
      <p:ext uri="{BB962C8B-B14F-4D97-AF65-F5344CB8AC3E}">
        <p14:creationId xmlns:p14="http://schemas.microsoft.com/office/powerpoint/2010/main" val="3111191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77"/>
          <p:cNvSpPr txBox="1">
            <a:spLocks/>
          </p:cNvSpPr>
          <p:nvPr/>
        </p:nvSpPr>
        <p:spPr>
          <a:xfrm>
            <a:off x="400050" y="2439805"/>
            <a:ext cx="3733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indent="0" eaLnBrk="1" hangingPunct="1">
              <a:spcBef>
                <a:spcPct val="20000"/>
              </a:spcBef>
              <a:buClr>
                <a:schemeClr val="tx1"/>
              </a:buClr>
              <a:buFontTx/>
              <a:buNone/>
              <a:defRPr sz="2400">
                <a:solidFill>
                  <a:srgbClr val="D22D20"/>
                </a:solidFill>
                <a:latin typeface="Calibri"/>
                <a:cs typeface="Calibri"/>
              </a:defRPr>
            </a:lvl1pPr>
            <a:lvl2pPr marL="571500" indent="-228600" eaLnBrk="1" hangingPunct="1">
              <a:spcBef>
                <a:spcPct val="20000"/>
              </a:spcBef>
              <a:buClr>
                <a:schemeClr val="tx1"/>
              </a:buClr>
              <a:buChar char="o"/>
              <a:defRPr sz="1400">
                <a:latin typeface="Verdana"/>
                <a:cs typeface="Verdana"/>
              </a:defRPr>
            </a:lvl2pPr>
            <a:lvl3pPr indent="-228600" eaLnBrk="1" hangingPunct="1">
              <a:spcBef>
                <a:spcPct val="20000"/>
              </a:spcBef>
              <a:buClr>
                <a:schemeClr val="tx1"/>
              </a:buClr>
              <a:buFont typeface="Wingdings" pitchFamily="2" charset="2"/>
              <a:buChar char="§"/>
              <a:defRPr sz="1400">
                <a:latin typeface="Verdana"/>
                <a:cs typeface="Verdana"/>
              </a:defRPr>
            </a:lvl3pPr>
            <a:lvl4pPr marL="1257300" indent="-228600" eaLnBrk="1" hangingPunct="1">
              <a:spcBef>
                <a:spcPct val="20000"/>
              </a:spcBef>
              <a:buClr>
                <a:schemeClr val="tx1"/>
              </a:buClr>
              <a:buChar char="•"/>
              <a:defRPr sz="1400">
                <a:latin typeface="Verdana"/>
                <a:cs typeface="Verdana"/>
              </a:defRPr>
            </a:lvl4pPr>
            <a:lvl5pPr marL="1600200" indent="-228600" eaLnBrk="1" hangingPunct="1">
              <a:spcBef>
                <a:spcPct val="25000"/>
              </a:spcBef>
              <a:buClr>
                <a:schemeClr val="tx1"/>
              </a:buClr>
              <a:buChar char="•"/>
              <a:defRPr sz="1400">
                <a:latin typeface="Verdana"/>
                <a:cs typeface="Verdana"/>
              </a:defRPr>
            </a:lvl5pPr>
            <a:lvl6pPr marL="2057400" indent="-228600" fontAlgn="base">
              <a:spcBef>
                <a:spcPct val="25000"/>
              </a:spcBef>
              <a:spcAft>
                <a:spcPct val="0"/>
              </a:spcAft>
              <a:buClr>
                <a:schemeClr val="tx1"/>
              </a:buClr>
              <a:buChar char="•"/>
              <a:defRPr sz="1600">
                <a:latin typeface="+mn-lt"/>
                <a:cs typeface="+mn-cs"/>
              </a:defRPr>
            </a:lvl6pPr>
            <a:lvl7pPr marL="2514600" indent="-228600" fontAlgn="base">
              <a:spcBef>
                <a:spcPct val="25000"/>
              </a:spcBef>
              <a:spcAft>
                <a:spcPct val="0"/>
              </a:spcAft>
              <a:buClr>
                <a:schemeClr val="tx1"/>
              </a:buClr>
              <a:buChar char="•"/>
              <a:defRPr sz="1600">
                <a:latin typeface="+mn-lt"/>
                <a:cs typeface="+mn-cs"/>
              </a:defRPr>
            </a:lvl7pPr>
            <a:lvl8pPr marL="2971800" indent="-228600" fontAlgn="base">
              <a:spcBef>
                <a:spcPct val="25000"/>
              </a:spcBef>
              <a:spcAft>
                <a:spcPct val="0"/>
              </a:spcAft>
              <a:buClr>
                <a:schemeClr val="tx1"/>
              </a:buClr>
              <a:buChar char="•"/>
              <a:defRPr sz="1600">
                <a:latin typeface="+mn-lt"/>
                <a:cs typeface="+mn-cs"/>
              </a:defRPr>
            </a:lvl8pPr>
            <a:lvl9pPr marL="3429000" indent="-228600" fontAlgn="base">
              <a:spcBef>
                <a:spcPct val="25000"/>
              </a:spcBef>
              <a:spcAft>
                <a:spcPct val="0"/>
              </a:spcAft>
              <a:buClr>
                <a:schemeClr val="tx1"/>
              </a:buClr>
              <a:buChar char="•"/>
              <a:defRPr sz="1600">
                <a:latin typeface="+mn-lt"/>
                <a:cs typeface="+mn-cs"/>
              </a:defRPr>
            </a:lvl9pPr>
          </a:lstStyle>
          <a:p>
            <a:pPr algn="ctr"/>
            <a:r>
              <a:rPr lang="en-US" sz="2000" b="1" dirty="0">
                <a:solidFill>
                  <a:srgbClr val="7B8A31"/>
                </a:solidFill>
                <a:latin typeface="Arial Narrow" panose="020B0606020202030204" pitchFamily="34" charset="0"/>
                <a:cs typeface="+mn-cs"/>
              </a:rPr>
              <a:t>Resource Reallocation Model</a:t>
            </a:r>
          </a:p>
        </p:txBody>
      </p:sp>
      <p:sp>
        <p:nvSpPr>
          <p:cNvPr id="27" name="Shape 77"/>
          <p:cNvSpPr txBox="1">
            <a:spLocks/>
          </p:cNvSpPr>
          <p:nvPr/>
        </p:nvSpPr>
        <p:spPr>
          <a:xfrm>
            <a:off x="4705350" y="2439805"/>
            <a:ext cx="381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indent="0" eaLnBrk="1" hangingPunct="1">
              <a:spcBef>
                <a:spcPct val="20000"/>
              </a:spcBef>
              <a:buClr>
                <a:schemeClr val="tx1"/>
              </a:buClr>
              <a:buFontTx/>
              <a:buNone/>
              <a:defRPr sz="2400">
                <a:solidFill>
                  <a:srgbClr val="D22D20"/>
                </a:solidFill>
                <a:latin typeface="Calibri"/>
                <a:cs typeface="Calibri"/>
              </a:defRPr>
            </a:lvl1pPr>
            <a:lvl2pPr marL="571500" indent="-228600" eaLnBrk="1" hangingPunct="1">
              <a:spcBef>
                <a:spcPct val="20000"/>
              </a:spcBef>
              <a:buClr>
                <a:schemeClr val="tx1"/>
              </a:buClr>
              <a:buChar char="o"/>
              <a:defRPr sz="1400">
                <a:latin typeface="Verdana"/>
                <a:cs typeface="Verdana"/>
              </a:defRPr>
            </a:lvl2pPr>
            <a:lvl3pPr indent="-228600" eaLnBrk="1" hangingPunct="1">
              <a:spcBef>
                <a:spcPct val="20000"/>
              </a:spcBef>
              <a:buClr>
                <a:schemeClr val="tx1"/>
              </a:buClr>
              <a:buFont typeface="Wingdings" pitchFamily="2" charset="2"/>
              <a:buChar char="§"/>
              <a:defRPr sz="1400">
                <a:latin typeface="Verdana"/>
                <a:cs typeface="Verdana"/>
              </a:defRPr>
            </a:lvl3pPr>
            <a:lvl4pPr marL="1257300" indent="-228600" eaLnBrk="1" hangingPunct="1">
              <a:spcBef>
                <a:spcPct val="20000"/>
              </a:spcBef>
              <a:buClr>
                <a:schemeClr val="tx1"/>
              </a:buClr>
              <a:buChar char="•"/>
              <a:defRPr sz="1400">
                <a:latin typeface="Verdana"/>
                <a:cs typeface="Verdana"/>
              </a:defRPr>
            </a:lvl4pPr>
            <a:lvl5pPr marL="1600200" indent="-228600" eaLnBrk="1" hangingPunct="1">
              <a:spcBef>
                <a:spcPct val="25000"/>
              </a:spcBef>
              <a:buClr>
                <a:schemeClr val="tx1"/>
              </a:buClr>
              <a:buChar char="•"/>
              <a:defRPr sz="1400">
                <a:latin typeface="Verdana"/>
                <a:cs typeface="Verdana"/>
              </a:defRPr>
            </a:lvl5pPr>
            <a:lvl6pPr marL="2057400" indent="-228600" fontAlgn="base">
              <a:spcBef>
                <a:spcPct val="25000"/>
              </a:spcBef>
              <a:spcAft>
                <a:spcPct val="0"/>
              </a:spcAft>
              <a:buClr>
                <a:schemeClr val="tx1"/>
              </a:buClr>
              <a:buChar char="•"/>
              <a:defRPr sz="1600">
                <a:latin typeface="+mn-lt"/>
                <a:cs typeface="+mn-cs"/>
              </a:defRPr>
            </a:lvl6pPr>
            <a:lvl7pPr marL="2514600" indent="-228600" fontAlgn="base">
              <a:spcBef>
                <a:spcPct val="25000"/>
              </a:spcBef>
              <a:spcAft>
                <a:spcPct val="0"/>
              </a:spcAft>
              <a:buClr>
                <a:schemeClr val="tx1"/>
              </a:buClr>
              <a:buChar char="•"/>
              <a:defRPr sz="1600">
                <a:latin typeface="+mn-lt"/>
                <a:cs typeface="+mn-cs"/>
              </a:defRPr>
            </a:lvl7pPr>
            <a:lvl8pPr marL="2971800" indent="-228600" fontAlgn="base">
              <a:spcBef>
                <a:spcPct val="25000"/>
              </a:spcBef>
              <a:spcAft>
                <a:spcPct val="0"/>
              </a:spcAft>
              <a:buClr>
                <a:schemeClr val="tx1"/>
              </a:buClr>
              <a:buChar char="•"/>
              <a:defRPr sz="1600">
                <a:latin typeface="+mn-lt"/>
                <a:cs typeface="+mn-cs"/>
              </a:defRPr>
            </a:lvl8pPr>
            <a:lvl9pPr marL="3429000" indent="-228600" fontAlgn="base">
              <a:spcBef>
                <a:spcPct val="25000"/>
              </a:spcBef>
              <a:spcAft>
                <a:spcPct val="0"/>
              </a:spcAft>
              <a:buClr>
                <a:schemeClr val="tx1"/>
              </a:buClr>
              <a:buChar char="•"/>
              <a:defRPr sz="1600">
                <a:latin typeface="+mn-lt"/>
                <a:cs typeface="+mn-cs"/>
              </a:defRPr>
            </a:lvl9pPr>
          </a:lstStyle>
          <a:p>
            <a:pPr algn="ctr"/>
            <a:r>
              <a:rPr lang="en-US" sz="2000" b="1" dirty="0">
                <a:solidFill>
                  <a:srgbClr val="7B8A31"/>
                </a:solidFill>
                <a:latin typeface="Arial Narrow" panose="020B0606020202030204" pitchFamily="34" charset="0"/>
                <a:cs typeface="+mn-cs"/>
              </a:rPr>
              <a:t>Quick-Entry Reallocation Model</a:t>
            </a:r>
          </a:p>
        </p:txBody>
      </p:sp>
      <p:sp>
        <p:nvSpPr>
          <p:cNvPr id="38" name="Rectangle 37"/>
          <p:cNvSpPr/>
          <p:nvPr/>
        </p:nvSpPr>
        <p:spPr>
          <a:xfrm>
            <a:off x="628650" y="2957426"/>
            <a:ext cx="3287059" cy="1040285"/>
          </a:xfrm>
          <a:prstGeom prst="rect">
            <a:avLst/>
          </a:prstGeom>
        </p:spPr>
        <p:txBody>
          <a:bodyPr wrap="square">
            <a:spAutoFit/>
          </a:bodyPr>
          <a:lstStyle/>
          <a:p>
            <a:pPr algn="ctr">
              <a:lnSpc>
                <a:spcPct val="130000"/>
              </a:lnSpc>
            </a:pPr>
            <a:r>
              <a:rPr lang="en-US" sz="1600" dirty="0">
                <a:solidFill>
                  <a:schemeClr val="tx2"/>
                </a:solidFill>
                <a:latin typeface="Arial Narrow"/>
                <a:cs typeface="Arial Narrow"/>
              </a:rPr>
              <a:t>Reallocating resources and redesigning staffing structures to free up dollars to dedicate to residencies</a:t>
            </a:r>
          </a:p>
        </p:txBody>
      </p:sp>
      <p:sp>
        <p:nvSpPr>
          <p:cNvPr id="39" name="Rectangle 38"/>
          <p:cNvSpPr/>
          <p:nvPr/>
        </p:nvSpPr>
        <p:spPr>
          <a:xfrm>
            <a:off x="5086350" y="2933394"/>
            <a:ext cx="3287059" cy="1360372"/>
          </a:xfrm>
          <a:prstGeom prst="rect">
            <a:avLst/>
          </a:prstGeom>
        </p:spPr>
        <p:txBody>
          <a:bodyPr wrap="square">
            <a:spAutoFit/>
          </a:bodyPr>
          <a:lstStyle/>
          <a:p>
            <a:pPr algn="ctr">
              <a:lnSpc>
                <a:spcPct val="130000"/>
              </a:lnSpc>
            </a:pPr>
            <a:r>
              <a:rPr lang="en-US" sz="1600" dirty="0">
                <a:solidFill>
                  <a:schemeClr val="tx2"/>
                </a:solidFill>
                <a:latin typeface="Arial Narrow"/>
                <a:cs typeface="Arial Narrow"/>
              </a:rPr>
              <a:t>Gradually rolling students out </a:t>
            </a:r>
            <a:r>
              <a:rPr lang="en-US" sz="1600" dirty="0" smtClean="0">
                <a:solidFill>
                  <a:schemeClr val="tx2"/>
                </a:solidFill>
                <a:latin typeface="Arial Narrow"/>
                <a:cs typeface="Arial Narrow"/>
              </a:rPr>
              <a:t>of </a:t>
            </a:r>
            <a:r>
              <a:rPr lang="en-US" sz="1600" dirty="0">
                <a:solidFill>
                  <a:schemeClr val="tx2"/>
                </a:solidFill>
                <a:latin typeface="Arial Narrow"/>
                <a:cs typeface="Arial Narrow"/>
              </a:rPr>
              <a:t>quick-entry </a:t>
            </a:r>
            <a:r>
              <a:rPr lang="en-US" sz="1600" dirty="0" smtClean="0">
                <a:solidFill>
                  <a:schemeClr val="tx2"/>
                </a:solidFill>
                <a:latin typeface="Arial Narrow"/>
                <a:cs typeface="Arial Narrow"/>
              </a:rPr>
              <a:t>programs </a:t>
            </a:r>
            <a:r>
              <a:rPr lang="en-US" sz="1600" dirty="0">
                <a:solidFill>
                  <a:schemeClr val="tx2"/>
                </a:solidFill>
                <a:latin typeface="Arial Narrow"/>
                <a:cs typeface="Arial Narrow"/>
              </a:rPr>
              <a:t>into paid residency programs by strategically supplementing quick-entry budgets</a:t>
            </a:r>
          </a:p>
        </p:txBody>
      </p:sp>
      <p:sp>
        <p:nvSpPr>
          <p:cNvPr id="2" name="Title 1"/>
          <p:cNvSpPr>
            <a:spLocks noGrp="1"/>
          </p:cNvSpPr>
          <p:nvPr>
            <p:ph type="title"/>
          </p:nvPr>
        </p:nvSpPr>
        <p:spPr/>
        <p:txBody>
          <a:bodyPr/>
          <a:lstStyle/>
          <a:p>
            <a:r>
              <a:rPr lang="en-US" dirty="0"/>
              <a:t>Reallocation Opportunities</a:t>
            </a:r>
          </a:p>
        </p:txBody>
      </p:sp>
    </p:spTree>
    <p:extLst>
      <p:ext uri="{BB962C8B-B14F-4D97-AF65-F5344CB8AC3E}">
        <p14:creationId xmlns:p14="http://schemas.microsoft.com/office/powerpoint/2010/main" val="296859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 Reallocation</a:t>
            </a:r>
          </a:p>
        </p:txBody>
      </p:sp>
      <p:sp>
        <p:nvSpPr>
          <p:cNvPr id="17" name="Text Placeholder 16"/>
          <p:cNvSpPr>
            <a:spLocks noGrp="1"/>
          </p:cNvSpPr>
          <p:nvPr>
            <p:ph type="body" sz="quarter" idx="4294967295"/>
          </p:nvPr>
        </p:nvSpPr>
        <p:spPr>
          <a:xfrm>
            <a:off x="5127399" y="1295400"/>
            <a:ext cx="3695700" cy="381000"/>
          </a:xfrm>
        </p:spPr>
        <p:txBody>
          <a:bodyPr anchor="t">
            <a:noAutofit/>
          </a:bodyPr>
          <a:lstStyle/>
          <a:p>
            <a:pPr algn="ctr"/>
            <a:r>
              <a:rPr lang="en-GB" sz="2000" b="1" dirty="0">
                <a:solidFill>
                  <a:schemeClr val="bg2"/>
                </a:solidFill>
                <a:latin typeface="Arial Narrow" panose="020B0606020202030204" pitchFamily="34" charset="0"/>
                <a:cs typeface="+mn-cs"/>
              </a:rPr>
              <a:t>Approaches</a:t>
            </a:r>
            <a:r>
              <a:rPr lang="en-GB" sz="1800" dirty="0">
                <a:solidFill>
                  <a:schemeClr val="bg2"/>
                </a:solidFill>
                <a:effectLst>
                  <a:outerShdw blurRad="38100" dist="38100" dir="2700000" algn="tl">
                    <a:srgbClr val="000000">
                      <a:alpha val="43137"/>
                    </a:srgbClr>
                  </a:outerShdw>
                </a:effectLst>
                <a:latin typeface="Auto 1 LF" panose="020B0603040000020003" pitchFamily="34" charset="0"/>
              </a:rPr>
              <a:t> </a:t>
            </a:r>
          </a:p>
        </p:txBody>
      </p:sp>
      <p:sp>
        <p:nvSpPr>
          <p:cNvPr id="33" name="Content Placeholder 2"/>
          <p:cNvSpPr>
            <a:spLocks noGrp="1"/>
          </p:cNvSpPr>
          <p:nvPr>
            <p:ph sz="quarter" idx="4294967295"/>
          </p:nvPr>
        </p:nvSpPr>
        <p:spPr>
          <a:xfrm>
            <a:off x="4800600" y="1981200"/>
            <a:ext cx="4022499" cy="4495800"/>
          </a:xfrm>
        </p:spPr>
        <p:txBody>
          <a:bodyPr>
            <a:noAutofit/>
          </a:bodyPr>
          <a:lstStyle/>
          <a:p>
            <a:pPr>
              <a:spcAft>
                <a:spcPts val="600"/>
              </a:spcAft>
            </a:pPr>
            <a:r>
              <a:rPr lang="en-US" sz="1400" b="1" dirty="0">
                <a:solidFill>
                  <a:srgbClr val="7F7F7F"/>
                </a:solidFill>
                <a:latin typeface="Arial Narrow"/>
                <a:cs typeface="Arial Narrow"/>
              </a:rPr>
              <a:t>Full cohorts </a:t>
            </a:r>
            <a:r>
              <a:rPr lang="en-US" sz="1400" dirty="0">
                <a:solidFill>
                  <a:srgbClr val="7F7F7F"/>
                </a:solidFill>
                <a:latin typeface="Arial Narrow"/>
                <a:cs typeface="Arial Narrow"/>
              </a:rPr>
              <a:t>save staffing money for academic providers</a:t>
            </a:r>
          </a:p>
          <a:p>
            <a:r>
              <a:rPr lang="en-US" sz="1400" b="1" dirty="0">
                <a:solidFill>
                  <a:srgbClr val="7F7F7F"/>
                </a:solidFill>
                <a:latin typeface="Arial Narrow"/>
                <a:cs typeface="Arial Narrow"/>
              </a:rPr>
              <a:t>Stipends</a:t>
            </a:r>
          </a:p>
          <a:p>
            <a:pPr lvl="1">
              <a:lnSpc>
                <a:spcPct val="140000"/>
              </a:lnSpc>
            </a:pPr>
            <a:r>
              <a:rPr lang="en-US" sz="1400" dirty="0">
                <a:solidFill>
                  <a:srgbClr val="7F7F7F"/>
                </a:solidFill>
                <a:latin typeface="Arial Narrow"/>
                <a:cs typeface="Arial Narrow"/>
              </a:rPr>
              <a:t>The federal government pays roughly </a:t>
            </a:r>
            <a:r>
              <a:rPr lang="en-US" sz="1400" b="1" dirty="0">
                <a:solidFill>
                  <a:srgbClr val="7F7F7F"/>
                </a:solidFill>
                <a:latin typeface="Arial Narrow"/>
                <a:cs typeface="Arial Narrow"/>
              </a:rPr>
              <a:t>12% </a:t>
            </a:r>
            <a:r>
              <a:rPr lang="en-US" sz="1400" dirty="0">
                <a:solidFill>
                  <a:srgbClr val="7F7F7F"/>
                </a:solidFill>
                <a:latin typeface="Arial Narrow"/>
                <a:cs typeface="Arial Narrow"/>
              </a:rPr>
              <a:t>of state and local education costs. Dollars from these funding sources (Individuals with Disabilities Education Act, </a:t>
            </a:r>
            <a:r>
              <a:rPr lang="en-US" sz="1400" dirty="0" smtClean="0">
                <a:solidFill>
                  <a:srgbClr val="7F7F7F"/>
                </a:solidFill>
                <a:latin typeface="Arial Narrow"/>
                <a:cs typeface="Arial Narrow"/>
              </a:rPr>
              <a:t>Every </a:t>
            </a:r>
            <a:r>
              <a:rPr lang="en-US" sz="1400" dirty="0">
                <a:solidFill>
                  <a:srgbClr val="7F7F7F"/>
                </a:solidFill>
                <a:latin typeface="Arial Narrow"/>
                <a:cs typeface="Arial Narrow"/>
              </a:rPr>
              <a:t>Students Succeeds Act) are eligible for resident stipends and other costs</a:t>
            </a:r>
          </a:p>
          <a:p>
            <a:pPr lvl="1">
              <a:lnSpc>
                <a:spcPct val="140000"/>
              </a:lnSpc>
            </a:pPr>
            <a:r>
              <a:rPr lang="en-US" sz="1400" dirty="0">
                <a:solidFill>
                  <a:srgbClr val="7F7F7F"/>
                </a:solidFill>
                <a:latin typeface="Arial Narrow"/>
                <a:cs typeface="Arial Narrow"/>
              </a:rPr>
              <a:t>As full time students, residents can be paid through internship stipends, which usually do not include Social Security, Medicare, or benefits  </a:t>
            </a:r>
          </a:p>
          <a:p>
            <a:pPr lvl="1">
              <a:lnSpc>
                <a:spcPct val="140000"/>
              </a:lnSpc>
            </a:pPr>
            <a:r>
              <a:rPr lang="en-US" sz="1400" dirty="0">
                <a:solidFill>
                  <a:srgbClr val="7F7F7F"/>
                </a:solidFill>
                <a:latin typeface="Arial Narrow"/>
                <a:cs typeface="Arial Narrow"/>
              </a:rPr>
              <a:t>Residency stipends range from $0 to $30K/year (assistant teachers simultaneously serving as residents make as much as $45K)</a:t>
            </a:r>
          </a:p>
          <a:p>
            <a:pPr marL="0" indent="0">
              <a:buNone/>
            </a:pPr>
            <a:endParaRPr lang="en-US" sz="1400" dirty="0">
              <a:solidFill>
                <a:srgbClr val="7F7F7F"/>
              </a:solidFill>
              <a:latin typeface="Arial Narrow"/>
              <a:cs typeface="Arial Narrow"/>
            </a:endParaRPr>
          </a:p>
          <a:p>
            <a:pPr marL="0" indent="0">
              <a:buNone/>
            </a:pPr>
            <a:endParaRPr lang="en-US" sz="1400" dirty="0">
              <a:solidFill>
                <a:srgbClr val="7F7F7F"/>
              </a:solidFill>
              <a:latin typeface="Arial Narrow"/>
              <a:cs typeface="Arial Narrow"/>
            </a:endParaRPr>
          </a:p>
        </p:txBody>
      </p:sp>
      <p:sp>
        <p:nvSpPr>
          <p:cNvPr id="7" name="Rectangle 6"/>
          <p:cNvSpPr/>
          <p:nvPr/>
        </p:nvSpPr>
        <p:spPr>
          <a:xfrm>
            <a:off x="472906" y="1981200"/>
            <a:ext cx="3794293" cy="4213461"/>
          </a:xfrm>
          <a:prstGeom prst="rect">
            <a:avLst/>
          </a:prstGeom>
        </p:spPr>
        <p:txBody>
          <a:bodyPr wrap="square">
            <a:spAutoFit/>
          </a:bodyPr>
          <a:lstStyle/>
          <a:p>
            <a:pPr marL="285750" indent="-285750">
              <a:lnSpc>
                <a:spcPct val="130000"/>
              </a:lnSpc>
              <a:buFont typeface="Arial" panose="020B0604020202020204" pitchFamily="34" charset="0"/>
              <a:buChar char="•"/>
            </a:pPr>
            <a:r>
              <a:rPr lang="en-US" sz="1400" dirty="0">
                <a:solidFill>
                  <a:schemeClr val="tx2"/>
                </a:solidFill>
                <a:latin typeface="Arial Narrow" panose="020B0606020202030204" pitchFamily="34" charset="0"/>
              </a:rPr>
              <a:t>There are existing budget line functions and instructional needs that residents can meet while pursuing their studies</a:t>
            </a:r>
          </a:p>
          <a:p>
            <a:pPr>
              <a:lnSpc>
                <a:spcPct val="130000"/>
              </a:lnSpc>
            </a:pPr>
            <a:endParaRPr lang="en-US" sz="1400" dirty="0">
              <a:solidFill>
                <a:schemeClr val="tx2"/>
              </a:solidFill>
              <a:latin typeface="Arial Narrow"/>
              <a:cs typeface="Arial Narrow"/>
            </a:endParaRPr>
          </a:p>
          <a:p>
            <a:pPr marL="285750" indent="-285750">
              <a:lnSpc>
                <a:spcPct val="130000"/>
              </a:lnSpc>
              <a:buFont typeface="Arial" panose="020B0604020202020204" pitchFamily="34" charset="0"/>
              <a:buChar char="•"/>
            </a:pPr>
            <a:r>
              <a:rPr lang="en-US" sz="1400" dirty="0">
                <a:solidFill>
                  <a:schemeClr val="tx2"/>
                </a:solidFill>
                <a:latin typeface="Arial Narrow" panose="020B0606020202030204" pitchFamily="34" charset="0"/>
              </a:rPr>
              <a:t>We don’t assume resource reallocation will be able to pay for every residency needed in the nation</a:t>
            </a:r>
          </a:p>
          <a:p>
            <a:pPr marL="285750" indent="-285750">
              <a:lnSpc>
                <a:spcPct val="130000"/>
              </a:lnSpc>
              <a:buFont typeface="Arial" panose="020B0604020202020204" pitchFamily="34" charset="0"/>
              <a:buChar char="•"/>
            </a:pPr>
            <a:endParaRPr lang="en-US" sz="1400" dirty="0">
              <a:solidFill>
                <a:schemeClr val="tx2"/>
              </a:solidFill>
              <a:latin typeface="Arial Narrow" panose="020B0606020202030204" pitchFamily="34" charset="0"/>
            </a:endParaRPr>
          </a:p>
          <a:p>
            <a:pPr marL="285750" indent="-285750">
              <a:lnSpc>
                <a:spcPct val="130000"/>
              </a:lnSpc>
              <a:buFont typeface="Arial" panose="020B0604020202020204" pitchFamily="34" charset="0"/>
              <a:buChar char="•"/>
            </a:pPr>
            <a:r>
              <a:rPr lang="en-US" sz="1400" dirty="0">
                <a:solidFill>
                  <a:schemeClr val="tx2"/>
                </a:solidFill>
                <a:latin typeface="Arial Narrow" panose="020B0606020202030204" pitchFamily="34" charset="0"/>
              </a:rPr>
              <a:t>Available resources for reallocation will vary by locality</a:t>
            </a:r>
          </a:p>
          <a:p>
            <a:pPr marL="171450" indent="-171450">
              <a:lnSpc>
                <a:spcPct val="130000"/>
              </a:lnSpc>
              <a:buFont typeface="Arial"/>
              <a:buChar char="•"/>
            </a:pPr>
            <a:endParaRPr lang="en-US" sz="1200" dirty="0">
              <a:solidFill>
                <a:schemeClr val="tx2"/>
              </a:solidFill>
              <a:latin typeface="Arial Narrow" panose="020B0606020202030204" pitchFamily="34" charset="0"/>
            </a:endParaRPr>
          </a:p>
          <a:p>
            <a:pPr marL="285750" indent="-285750">
              <a:lnSpc>
                <a:spcPct val="130000"/>
              </a:lnSpc>
              <a:buFont typeface="Arial" panose="020B0604020202020204" pitchFamily="34" charset="0"/>
              <a:buChar char="•"/>
            </a:pPr>
            <a:r>
              <a:rPr lang="en-US" sz="1400" dirty="0">
                <a:solidFill>
                  <a:schemeClr val="tx2"/>
                </a:solidFill>
                <a:latin typeface="Arial Narrow" panose="020B0606020202030204" pitchFamily="34" charset="0"/>
              </a:rPr>
              <a:t>Only 3% of the nation’s teaching force are new </a:t>
            </a:r>
            <a:r>
              <a:rPr lang="en-US" sz="1400" dirty="0" smtClean="0">
                <a:solidFill>
                  <a:schemeClr val="tx2"/>
                </a:solidFill>
                <a:latin typeface="Arial Narrow" panose="020B0606020202030204" pitchFamily="34" charset="0"/>
              </a:rPr>
              <a:t>graduates, </a:t>
            </a:r>
            <a:r>
              <a:rPr lang="en-US" sz="1400" dirty="0">
                <a:solidFill>
                  <a:schemeClr val="tx2"/>
                </a:solidFill>
                <a:latin typeface="Arial Narrow" panose="020B0606020202030204" pitchFamily="34" charset="0"/>
              </a:rPr>
              <a:t>newly hired. </a:t>
            </a:r>
            <a:r>
              <a:rPr lang="en-US" sz="1400" dirty="0" smtClean="0">
                <a:solidFill>
                  <a:schemeClr val="tx2"/>
                </a:solidFill>
                <a:latin typeface="Arial Narrow" panose="020B0606020202030204" pitchFamily="34" charset="0"/>
              </a:rPr>
              <a:t>Supporting these aspiring teachers would account for a very small </a:t>
            </a:r>
            <a:r>
              <a:rPr lang="en-US" sz="1400" dirty="0">
                <a:solidFill>
                  <a:schemeClr val="tx2"/>
                </a:solidFill>
                <a:latin typeface="Arial Narrow" panose="020B0606020202030204" pitchFamily="34" charset="0"/>
              </a:rPr>
              <a:t>portion of staffing budgets.</a:t>
            </a:r>
          </a:p>
          <a:p>
            <a:pPr>
              <a:lnSpc>
                <a:spcPct val="130000"/>
              </a:lnSpc>
            </a:pPr>
            <a:endParaRPr lang="en-US" sz="1200" dirty="0">
              <a:solidFill>
                <a:schemeClr val="tx2"/>
              </a:solidFill>
              <a:latin typeface="Arial Narrow" panose="020B0606020202030204" pitchFamily="34" charset="0"/>
            </a:endParaRPr>
          </a:p>
        </p:txBody>
      </p:sp>
      <p:sp>
        <p:nvSpPr>
          <p:cNvPr id="8" name="Shape 77"/>
          <p:cNvSpPr txBox="1">
            <a:spLocks/>
          </p:cNvSpPr>
          <p:nvPr/>
        </p:nvSpPr>
        <p:spPr>
          <a:xfrm>
            <a:off x="914400" y="1295400"/>
            <a:ext cx="2819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indent="0" eaLnBrk="1" hangingPunct="1">
              <a:spcBef>
                <a:spcPct val="20000"/>
              </a:spcBef>
              <a:buClr>
                <a:schemeClr val="tx1"/>
              </a:buClr>
              <a:buFontTx/>
              <a:buNone/>
              <a:defRPr sz="2400">
                <a:solidFill>
                  <a:srgbClr val="D22D20"/>
                </a:solidFill>
                <a:latin typeface="Calibri"/>
                <a:cs typeface="Calibri"/>
              </a:defRPr>
            </a:lvl1pPr>
            <a:lvl2pPr marL="571500" indent="-228600" eaLnBrk="1" hangingPunct="1">
              <a:spcBef>
                <a:spcPct val="20000"/>
              </a:spcBef>
              <a:buClr>
                <a:schemeClr val="tx1"/>
              </a:buClr>
              <a:buChar char="o"/>
              <a:defRPr sz="1400">
                <a:latin typeface="Verdana"/>
                <a:cs typeface="Verdana"/>
              </a:defRPr>
            </a:lvl2pPr>
            <a:lvl3pPr indent="-228600" eaLnBrk="1" hangingPunct="1">
              <a:spcBef>
                <a:spcPct val="20000"/>
              </a:spcBef>
              <a:buClr>
                <a:schemeClr val="tx1"/>
              </a:buClr>
              <a:buFont typeface="Wingdings" pitchFamily="2" charset="2"/>
              <a:buChar char="§"/>
              <a:defRPr sz="1400">
                <a:latin typeface="Verdana"/>
                <a:cs typeface="Verdana"/>
              </a:defRPr>
            </a:lvl3pPr>
            <a:lvl4pPr marL="1257300" indent="-228600" eaLnBrk="1" hangingPunct="1">
              <a:spcBef>
                <a:spcPct val="20000"/>
              </a:spcBef>
              <a:buClr>
                <a:schemeClr val="tx1"/>
              </a:buClr>
              <a:buChar char="•"/>
              <a:defRPr sz="1400">
                <a:latin typeface="Verdana"/>
                <a:cs typeface="Verdana"/>
              </a:defRPr>
            </a:lvl4pPr>
            <a:lvl5pPr marL="1600200" indent="-228600" eaLnBrk="1" hangingPunct="1">
              <a:spcBef>
                <a:spcPct val="25000"/>
              </a:spcBef>
              <a:buClr>
                <a:schemeClr val="tx1"/>
              </a:buClr>
              <a:buChar char="•"/>
              <a:defRPr sz="1400">
                <a:latin typeface="Verdana"/>
                <a:cs typeface="Verdana"/>
              </a:defRPr>
            </a:lvl5pPr>
            <a:lvl6pPr marL="2057400" indent="-228600" fontAlgn="base">
              <a:spcBef>
                <a:spcPct val="25000"/>
              </a:spcBef>
              <a:spcAft>
                <a:spcPct val="0"/>
              </a:spcAft>
              <a:buClr>
                <a:schemeClr val="tx1"/>
              </a:buClr>
              <a:buChar char="•"/>
              <a:defRPr sz="1600">
                <a:latin typeface="+mn-lt"/>
                <a:cs typeface="+mn-cs"/>
              </a:defRPr>
            </a:lvl6pPr>
            <a:lvl7pPr marL="2514600" indent="-228600" fontAlgn="base">
              <a:spcBef>
                <a:spcPct val="25000"/>
              </a:spcBef>
              <a:spcAft>
                <a:spcPct val="0"/>
              </a:spcAft>
              <a:buClr>
                <a:schemeClr val="tx1"/>
              </a:buClr>
              <a:buChar char="•"/>
              <a:defRPr sz="1600">
                <a:latin typeface="+mn-lt"/>
                <a:cs typeface="+mn-cs"/>
              </a:defRPr>
            </a:lvl7pPr>
            <a:lvl8pPr marL="2971800" indent="-228600" fontAlgn="base">
              <a:spcBef>
                <a:spcPct val="25000"/>
              </a:spcBef>
              <a:spcAft>
                <a:spcPct val="0"/>
              </a:spcAft>
              <a:buClr>
                <a:schemeClr val="tx1"/>
              </a:buClr>
              <a:buChar char="•"/>
              <a:defRPr sz="1600">
                <a:latin typeface="+mn-lt"/>
                <a:cs typeface="+mn-cs"/>
              </a:defRPr>
            </a:lvl8pPr>
            <a:lvl9pPr marL="3429000" indent="-228600" fontAlgn="base">
              <a:spcBef>
                <a:spcPct val="25000"/>
              </a:spcBef>
              <a:spcAft>
                <a:spcPct val="0"/>
              </a:spcAft>
              <a:buClr>
                <a:schemeClr val="tx1"/>
              </a:buClr>
              <a:buChar char="•"/>
              <a:defRPr sz="1600">
                <a:latin typeface="+mn-lt"/>
                <a:cs typeface="+mn-cs"/>
              </a:defRPr>
            </a:lvl9pPr>
          </a:lstStyle>
          <a:p>
            <a:pPr algn="ctr"/>
            <a:r>
              <a:rPr lang="en-US" sz="2000" b="1" dirty="0">
                <a:solidFill>
                  <a:schemeClr val="bg2"/>
                </a:solidFill>
                <a:latin typeface="Arial Narrow" panose="020B0606020202030204" pitchFamily="34" charset="0"/>
                <a:cs typeface="+mn-cs"/>
              </a:rPr>
              <a:t>Assumptions</a:t>
            </a:r>
          </a:p>
        </p:txBody>
      </p:sp>
      <p:cxnSp>
        <p:nvCxnSpPr>
          <p:cNvPr id="9" name="Straight Connector 8"/>
          <p:cNvCxnSpPr/>
          <p:nvPr/>
        </p:nvCxnSpPr>
        <p:spPr>
          <a:xfrm>
            <a:off x="4539738" y="1447800"/>
            <a:ext cx="0" cy="49088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402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 Reallocation Example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5808"/>
            <a:ext cx="9143999" cy="4513880"/>
          </a:xfrm>
          <a:prstGeom prst="rect">
            <a:avLst/>
          </a:prstGeom>
        </p:spPr>
      </p:pic>
      <p:sp>
        <p:nvSpPr>
          <p:cNvPr id="4" name="TextBox 3"/>
          <p:cNvSpPr txBox="1"/>
          <p:nvPr/>
        </p:nvSpPr>
        <p:spPr>
          <a:xfrm>
            <a:off x="628651" y="1133605"/>
            <a:ext cx="7886700" cy="584775"/>
          </a:xfrm>
          <a:prstGeom prst="rect">
            <a:avLst/>
          </a:prstGeom>
          <a:noFill/>
        </p:spPr>
        <p:txBody>
          <a:bodyPr wrap="square" rtlCol="0">
            <a:spAutoFit/>
          </a:bodyPr>
          <a:lstStyle/>
          <a:p>
            <a:r>
              <a:rPr lang="en-US" sz="1600" b="1" dirty="0">
                <a:solidFill>
                  <a:srgbClr val="FF0000"/>
                </a:solidFill>
              </a:rPr>
              <a:t>If an average-size district </a:t>
            </a:r>
            <a:r>
              <a:rPr lang="en-US" sz="1600" b="1" dirty="0" smtClean="0">
                <a:solidFill>
                  <a:srgbClr val="FF0000"/>
                </a:solidFill>
              </a:rPr>
              <a:t>(about 190 teachers) reallocated </a:t>
            </a:r>
            <a:r>
              <a:rPr lang="en-US" sz="1600" b="1" dirty="0">
                <a:solidFill>
                  <a:srgbClr val="FF0000"/>
                </a:solidFill>
              </a:rPr>
              <a:t>small portions of current funding streams to residency programs</a:t>
            </a:r>
            <a:r>
              <a:rPr lang="is-IS" sz="1600" b="1" dirty="0">
                <a:solidFill>
                  <a:srgbClr val="FF0000"/>
                </a:solidFill>
              </a:rPr>
              <a:t>…</a:t>
            </a:r>
            <a:endParaRPr lang="en-US" sz="1600" b="1" dirty="0">
              <a:solidFill>
                <a:srgbClr val="FF0000"/>
              </a:solidFill>
            </a:endParaRPr>
          </a:p>
        </p:txBody>
      </p:sp>
    </p:spTree>
    <p:extLst>
      <p:ext uri="{BB962C8B-B14F-4D97-AF65-F5344CB8AC3E}">
        <p14:creationId xmlns:p14="http://schemas.microsoft.com/office/powerpoint/2010/main" val="242457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5638800" y="626076"/>
            <a:ext cx="28194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ctr"/>
            <a:endParaRPr lang="en-US" sz="1400" dirty="0">
              <a:latin typeface="Arial Narrow" panose="020B0606020202030204" pitchFamily="34" charset="0"/>
            </a:endParaRPr>
          </a:p>
        </p:txBody>
      </p:sp>
      <p:sp>
        <p:nvSpPr>
          <p:cNvPr id="37" name="TextBox 36"/>
          <p:cNvSpPr txBox="1"/>
          <p:nvPr/>
        </p:nvSpPr>
        <p:spPr>
          <a:xfrm>
            <a:off x="685800" y="1792060"/>
            <a:ext cx="3610900" cy="4853636"/>
          </a:xfrm>
          <a:prstGeom prst="rect">
            <a:avLst/>
          </a:prstGeom>
          <a:noFill/>
        </p:spPr>
        <p:txBody>
          <a:bodyPr wrap="square" rtlCol="0">
            <a:spAutoFit/>
          </a:bodyPr>
          <a:lstStyle/>
          <a:p>
            <a:pPr marL="285750" indent="-285750">
              <a:lnSpc>
                <a:spcPct val="130000"/>
              </a:lnSpc>
              <a:buFont typeface="Arial"/>
              <a:buChar char="•"/>
            </a:pPr>
            <a:r>
              <a:rPr lang="en-US" sz="1400" dirty="0">
                <a:solidFill>
                  <a:schemeClr val="tx2"/>
                </a:solidFill>
                <a:latin typeface="Arial Narrow" panose="020B0606020202030204" pitchFamily="34" charset="0"/>
              </a:rPr>
              <a:t>Districts that have quick-entry programs spend between 15-25K per </a:t>
            </a:r>
            <a:r>
              <a:rPr lang="en-US" sz="1400" dirty="0" smtClean="0">
                <a:solidFill>
                  <a:schemeClr val="tx2"/>
                </a:solidFill>
                <a:latin typeface="Arial Narrow" panose="020B0606020202030204" pitchFamily="34" charset="0"/>
              </a:rPr>
              <a:t>year </a:t>
            </a:r>
            <a:r>
              <a:rPr lang="en-US" sz="1400" dirty="0">
                <a:solidFill>
                  <a:schemeClr val="tx2"/>
                </a:solidFill>
                <a:latin typeface="Arial Narrow" panose="020B0606020202030204" pitchFamily="34" charset="0"/>
              </a:rPr>
              <a:t>in recurring costs.</a:t>
            </a:r>
          </a:p>
          <a:p>
            <a:pPr>
              <a:lnSpc>
                <a:spcPct val="130000"/>
              </a:lnSpc>
            </a:pPr>
            <a:endParaRPr lang="en-US" sz="1400" dirty="0">
              <a:solidFill>
                <a:schemeClr val="tx2"/>
              </a:solidFill>
              <a:latin typeface="Arial Narrow" panose="020B0606020202030204" pitchFamily="34" charset="0"/>
            </a:endParaRPr>
          </a:p>
          <a:p>
            <a:pPr marL="285750" indent="-285750">
              <a:lnSpc>
                <a:spcPct val="130000"/>
              </a:lnSpc>
              <a:buFont typeface="Arial"/>
              <a:buChar char="•"/>
            </a:pPr>
            <a:r>
              <a:rPr lang="en-US" sz="1400" dirty="0">
                <a:solidFill>
                  <a:schemeClr val="tx2"/>
                </a:solidFill>
                <a:latin typeface="Arial Narrow" panose="020B0606020202030204" pitchFamily="34" charset="0"/>
              </a:rPr>
              <a:t>External funding for additional residents could enable the district to transition its public funds to residency funding without impacting the annual number of teachers needed.</a:t>
            </a:r>
          </a:p>
          <a:p>
            <a:pPr marL="285750" indent="-285750">
              <a:lnSpc>
                <a:spcPct val="130000"/>
              </a:lnSpc>
              <a:buFont typeface="Arial"/>
              <a:buChar char="•"/>
            </a:pPr>
            <a:endParaRPr lang="en-US" sz="1400" dirty="0">
              <a:solidFill>
                <a:schemeClr val="tx2"/>
              </a:solidFill>
              <a:latin typeface="Arial Narrow" panose="020B0606020202030204" pitchFamily="34" charset="0"/>
            </a:endParaRPr>
          </a:p>
          <a:p>
            <a:pPr marL="285750" indent="-285750">
              <a:lnSpc>
                <a:spcPct val="130000"/>
              </a:lnSpc>
              <a:buFont typeface="Arial"/>
              <a:buChar char="•"/>
            </a:pPr>
            <a:r>
              <a:rPr lang="en-US" sz="1400" dirty="0">
                <a:solidFill>
                  <a:schemeClr val="tx2"/>
                </a:solidFill>
                <a:latin typeface="Arial Narrow" panose="020B0606020202030204" pitchFamily="34" charset="0"/>
              </a:rPr>
              <a:t>Beginning in year 2, residents who were prepared using external funds </a:t>
            </a:r>
            <a:r>
              <a:rPr lang="en-US" sz="1400" dirty="0" smtClean="0">
                <a:solidFill>
                  <a:schemeClr val="tx2"/>
                </a:solidFill>
                <a:latin typeface="Arial Narrow" panose="020B0606020202030204" pitchFamily="34" charset="0"/>
              </a:rPr>
              <a:t>would be </a:t>
            </a:r>
            <a:r>
              <a:rPr lang="en-US" sz="1400" dirty="0">
                <a:solidFill>
                  <a:schemeClr val="tx2"/>
                </a:solidFill>
                <a:latin typeface="Arial Narrow" panose="020B0606020202030204" pitchFamily="34" charset="0"/>
              </a:rPr>
              <a:t>ready for classroom teaching, freeing up current funds to sustainably support residents.</a:t>
            </a:r>
          </a:p>
          <a:p>
            <a:pPr marL="285750" indent="-285750">
              <a:lnSpc>
                <a:spcPct val="130000"/>
              </a:lnSpc>
              <a:buFont typeface="Arial"/>
              <a:buChar char="•"/>
            </a:pPr>
            <a:endParaRPr lang="en-US" sz="1400" dirty="0">
              <a:solidFill>
                <a:schemeClr val="tx2"/>
              </a:solidFill>
              <a:latin typeface="Arial Narrow" panose="020B0606020202030204" pitchFamily="34" charset="0"/>
            </a:endParaRPr>
          </a:p>
          <a:p>
            <a:pPr marL="285750" indent="-285750">
              <a:lnSpc>
                <a:spcPct val="130000"/>
              </a:lnSpc>
              <a:buFont typeface="Arial"/>
              <a:buChar char="•"/>
            </a:pPr>
            <a:r>
              <a:rPr lang="en-US" sz="1400" dirty="0">
                <a:solidFill>
                  <a:schemeClr val="tx2"/>
                </a:solidFill>
                <a:latin typeface="Arial Narrow" panose="020B0606020202030204" pitchFamily="34" charset="0"/>
              </a:rPr>
              <a:t>How many residents </a:t>
            </a:r>
            <a:r>
              <a:rPr lang="en-US" sz="1400" dirty="0" smtClean="0">
                <a:solidFill>
                  <a:schemeClr val="tx2"/>
                </a:solidFill>
                <a:latin typeface="Arial Narrow" panose="020B0606020202030204" pitchFamily="34" charset="0"/>
              </a:rPr>
              <a:t>were trained </a:t>
            </a:r>
            <a:r>
              <a:rPr lang="en-US" sz="1400" dirty="0">
                <a:solidFill>
                  <a:schemeClr val="tx2"/>
                </a:solidFill>
                <a:latin typeface="Arial Narrow" panose="020B0606020202030204" pitchFamily="34" charset="0"/>
              </a:rPr>
              <a:t>each year using external funding would determine how long the roll-out would take</a:t>
            </a:r>
            <a:r>
              <a:rPr lang="en-US" sz="1400" dirty="0">
                <a:solidFill>
                  <a:schemeClr val="tx2"/>
                </a:solidFill>
                <a:latin typeface="Arial Narrow"/>
                <a:cs typeface="Arial Narrow"/>
              </a:rPr>
              <a:t>.  </a:t>
            </a:r>
          </a:p>
          <a:p>
            <a:pPr>
              <a:lnSpc>
                <a:spcPct val="130000"/>
              </a:lnSpc>
            </a:pPr>
            <a:endParaRPr lang="en-US" sz="1400" dirty="0">
              <a:solidFill>
                <a:schemeClr val="tx2"/>
              </a:solidFill>
              <a:latin typeface="Arial Narrow"/>
              <a:cs typeface="Arial Narrow"/>
            </a:endParaRPr>
          </a:p>
        </p:txBody>
      </p:sp>
      <p:sp>
        <p:nvSpPr>
          <p:cNvPr id="2" name="Title 1"/>
          <p:cNvSpPr>
            <a:spLocks noGrp="1"/>
          </p:cNvSpPr>
          <p:nvPr>
            <p:ph type="title"/>
          </p:nvPr>
        </p:nvSpPr>
        <p:spPr/>
        <p:txBody>
          <a:bodyPr/>
          <a:lstStyle/>
          <a:p>
            <a:r>
              <a:rPr lang="en-US" dirty="0"/>
              <a:t>Quick-Entry Reallocation Model</a:t>
            </a:r>
          </a:p>
        </p:txBody>
      </p:sp>
      <p:sp>
        <p:nvSpPr>
          <p:cNvPr id="52" name="Text Placeholder 16"/>
          <p:cNvSpPr>
            <a:spLocks noGrp="1"/>
          </p:cNvSpPr>
          <p:nvPr>
            <p:ph type="body" sz="quarter" idx="4294967295"/>
          </p:nvPr>
        </p:nvSpPr>
        <p:spPr>
          <a:xfrm>
            <a:off x="4973817" y="1104900"/>
            <a:ext cx="3695700" cy="381000"/>
          </a:xfrm>
        </p:spPr>
        <p:txBody>
          <a:bodyPr anchor="t">
            <a:noAutofit/>
          </a:bodyPr>
          <a:lstStyle/>
          <a:p>
            <a:pPr algn="ctr"/>
            <a:r>
              <a:rPr lang="en-GB" sz="2000" b="1" dirty="0">
                <a:solidFill>
                  <a:schemeClr val="bg2"/>
                </a:solidFill>
                <a:latin typeface="Arial Narrow" panose="020B0606020202030204" pitchFamily="34" charset="0"/>
              </a:rPr>
              <a:t>Explanation</a:t>
            </a:r>
            <a:endParaRPr lang="en-GB" sz="1800" b="1" dirty="0">
              <a:solidFill>
                <a:schemeClr val="bg2"/>
              </a:solidFill>
              <a:effectLst>
                <a:outerShdw blurRad="38100" dist="38100" dir="2700000" algn="tl">
                  <a:srgbClr val="000000">
                    <a:alpha val="43137"/>
                  </a:srgbClr>
                </a:outerShdw>
              </a:effectLst>
              <a:latin typeface="Auto 1 LF" panose="020B0603040000020003" pitchFamily="34" charset="0"/>
            </a:endParaRPr>
          </a:p>
        </p:txBody>
      </p:sp>
      <p:sp>
        <p:nvSpPr>
          <p:cNvPr id="53" name="Shape 77"/>
          <p:cNvSpPr txBox="1">
            <a:spLocks/>
          </p:cNvSpPr>
          <p:nvPr/>
        </p:nvSpPr>
        <p:spPr>
          <a:xfrm>
            <a:off x="914400" y="1066800"/>
            <a:ext cx="2819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indent="0" eaLnBrk="1" hangingPunct="1">
              <a:spcBef>
                <a:spcPct val="20000"/>
              </a:spcBef>
              <a:buClr>
                <a:schemeClr val="tx1"/>
              </a:buClr>
              <a:buFontTx/>
              <a:buNone/>
              <a:defRPr sz="2400">
                <a:solidFill>
                  <a:srgbClr val="D22D20"/>
                </a:solidFill>
                <a:latin typeface="Calibri"/>
                <a:cs typeface="Calibri"/>
              </a:defRPr>
            </a:lvl1pPr>
            <a:lvl2pPr marL="571500" indent="-228600" eaLnBrk="1" hangingPunct="1">
              <a:spcBef>
                <a:spcPct val="20000"/>
              </a:spcBef>
              <a:buClr>
                <a:schemeClr val="tx1"/>
              </a:buClr>
              <a:buChar char="o"/>
              <a:defRPr sz="1400">
                <a:latin typeface="Verdana"/>
                <a:cs typeface="Verdana"/>
              </a:defRPr>
            </a:lvl2pPr>
            <a:lvl3pPr indent="-228600" eaLnBrk="1" hangingPunct="1">
              <a:spcBef>
                <a:spcPct val="20000"/>
              </a:spcBef>
              <a:buClr>
                <a:schemeClr val="tx1"/>
              </a:buClr>
              <a:buFont typeface="Wingdings" pitchFamily="2" charset="2"/>
              <a:buChar char="§"/>
              <a:defRPr sz="1400">
                <a:latin typeface="Verdana"/>
                <a:cs typeface="Verdana"/>
              </a:defRPr>
            </a:lvl3pPr>
            <a:lvl4pPr marL="1257300" indent="-228600" eaLnBrk="1" hangingPunct="1">
              <a:spcBef>
                <a:spcPct val="20000"/>
              </a:spcBef>
              <a:buClr>
                <a:schemeClr val="tx1"/>
              </a:buClr>
              <a:buChar char="•"/>
              <a:defRPr sz="1400">
                <a:latin typeface="Verdana"/>
                <a:cs typeface="Verdana"/>
              </a:defRPr>
            </a:lvl4pPr>
            <a:lvl5pPr marL="1600200" indent="-228600" eaLnBrk="1" hangingPunct="1">
              <a:spcBef>
                <a:spcPct val="25000"/>
              </a:spcBef>
              <a:buClr>
                <a:schemeClr val="tx1"/>
              </a:buClr>
              <a:buChar char="•"/>
              <a:defRPr sz="1400">
                <a:latin typeface="Verdana"/>
                <a:cs typeface="Verdana"/>
              </a:defRPr>
            </a:lvl5pPr>
            <a:lvl6pPr marL="2057400" indent="-228600" fontAlgn="base">
              <a:spcBef>
                <a:spcPct val="25000"/>
              </a:spcBef>
              <a:spcAft>
                <a:spcPct val="0"/>
              </a:spcAft>
              <a:buClr>
                <a:schemeClr val="tx1"/>
              </a:buClr>
              <a:buChar char="•"/>
              <a:defRPr sz="1600">
                <a:latin typeface="+mn-lt"/>
                <a:cs typeface="+mn-cs"/>
              </a:defRPr>
            </a:lvl6pPr>
            <a:lvl7pPr marL="2514600" indent="-228600" fontAlgn="base">
              <a:spcBef>
                <a:spcPct val="25000"/>
              </a:spcBef>
              <a:spcAft>
                <a:spcPct val="0"/>
              </a:spcAft>
              <a:buClr>
                <a:schemeClr val="tx1"/>
              </a:buClr>
              <a:buChar char="•"/>
              <a:defRPr sz="1600">
                <a:latin typeface="+mn-lt"/>
                <a:cs typeface="+mn-cs"/>
              </a:defRPr>
            </a:lvl7pPr>
            <a:lvl8pPr marL="2971800" indent="-228600" fontAlgn="base">
              <a:spcBef>
                <a:spcPct val="25000"/>
              </a:spcBef>
              <a:spcAft>
                <a:spcPct val="0"/>
              </a:spcAft>
              <a:buClr>
                <a:schemeClr val="tx1"/>
              </a:buClr>
              <a:buChar char="•"/>
              <a:defRPr sz="1600">
                <a:latin typeface="+mn-lt"/>
                <a:cs typeface="+mn-cs"/>
              </a:defRPr>
            </a:lvl8pPr>
            <a:lvl9pPr marL="3429000" indent="-228600" fontAlgn="base">
              <a:spcBef>
                <a:spcPct val="25000"/>
              </a:spcBef>
              <a:spcAft>
                <a:spcPct val="0"/>
              </a:spcAft>
              <a:buClr>
                <a:schemeClr val="tx1"/>
              </a:buClr>
              <a:buChar char="•"/>
              <a:defRPr sz="1600">
                <a:latin typeface="+mn-lt"/>
                <a:cs typeface="+mn-cs"/>
              </a:defRPr>
            </a:lvl9pPr>
          </a:lstStyle>
          <a:p>
            <a:pPr algn="ctr"/>
            <a:r>
              <a:rPr lang="en-US" sz="2000" b="1" dirty="0">
                <a:solidFill>
                  <a:schemeClr val="bg2"/>
                </a:solidFill>
                <a:latin typeface="Arial Narrow" panose="020B0606020202030204" pitchFamily="34" charset="0"/>
                <a:cs typeface="+mn-cs"/>
              </a:rPr>
              <a:t>Assumptions</a:t>
            </a:r>
          </a:p>
        </p:txBody>
      </p:sp>
      <p:sp>
        <p:nvSpPr>
          <p:cNvPr id="72" name="TextBox 71"/>
          <p:cNvSpPr txBox="1"/>
          <p:nvPr/>
        </p:nvSpPr>
        <p:spPr>
          <a:xfrm>
            <a:off x="5316717" y="1981200"/>
            <a:ext cx="3352800" cy="3442480"/>
          </a:xfrm>
          <a:prstGeom prst="rect">
            <a:avLst/>
          </a:prstGeom>
          <a:noFill/>
        </p:spPr>
        <p:txBody>
          <a:bodyPr wrap="square" rtlCol="0">
            <a:spAutoFit/>
          </a:bodyPr>
          <a:lstStyle/>
          <a:p>
            <a:pPr>
              <a:lnSpc>
                <a:spcPct val="130000"/>
              </a:lnSpc>
            </a:pPr>
            <a:r>
              <a:rPr lang="en-US" sz="1400" dirty="0">
                <a:solidFill>
                  <a:schemeClr val="tx2"/>
                </a:solidFill>
                <a:latin typeface="Arial Narrow" panose="020B0606020202030204" pitchFamily="34" charset="0"/>
              </a:rPr>
              <a:t>If a district currently trains and hires 100 </a:t>
            </a:r>
            <a:r>
              <a:rPr lang="en-US" sz="1400" dirty="0" smtClean="0">
                <a:solidFill>
                  <a:schemeClr val="tx2"/>
                </a:solidFill>
                <a:latin typeface="Arial Narrow" panose="020B0606020202030204" pitchFamily="34" charset="0"/>
              </a:rPr>
              <a:t>quick- </a:t>
            </a:r>
            <a:r>
              <a:rPr lang="en-US" sz="1400" dirty="0">
                <a:solidFill>
                  <a:schemeClr val="tx2"/>
                </a:solidFill>
                <a:latin typeface="Arial Narrow" panose="020B0606020202030204" pitchFamily="34" charset="0"/>
              </a:rPr>
              <a:t>entry teachers, supplemental funding for a cohort of 25 people each year would reduce the need for </a:t>
            </a:r>
            <a:r>
              <a:rPr lang="en-US" sz="1400" dirty="0" smtClean="0">
                <a:solidFill>
                  <a:schemeClr val="tx2"/>
                </a:solidFill>
                <a:latin typeface="Arial Narrow" panose="020B0606020202030204" pitchFamily="34" charset="0"/>
              </a:rPr>
              <a:t>quick-entry </a:t>
            </a:r>
            <a:r>
              <a:rPr lang="en-US" sz="1400" dirty="0">
                <a:solidFill>
                  <a:schemeClr val="tx2"/>
                </a:solidFill>
                <a:latin typeface="Arial Narrow" panose="020B0606020202030204" pitchFamily="34" charset="0"/>
              </a:rPr>
              <a:t>teachers by 25 teachers the </a:t>
            </a:r>
            <a:r>
              <a:rPr lang="en-US" sz="1400" dirty="0" smtClean="0">
                <a:solidFill>
                  <a:schemeClr val="tx2"/>
                </a:solidFill>
                <a:latin typeface="Arial Narrow" panose="020B0606020202030204" pitchFamily="34" charset="0"/>
              </a:rPr>
              <a:t>following </a:t>
            </a:r>
            <a:r>
              <a:rPr lang="en-US" sz="1400" dirty="0">
                <a:solidFill>
                  <a:schemeClr val="tx2"/>
                </a:solidFill>
                <a:latin typeface="Arial Narrow" panose="020B0606020202030204" pitchFamily="34" charset="0"/>
              </a:rPr>
              <a:t>year, since those residents would be ready for their own classroom the following year. Within 5 years, the dollars that had been used for the quick-entry program would be available for 100 year long residency stipends, bringing future savings and benefits to the district through increased retention and improved teacher effectiveness.</a:t>
            </a:r>
            <a:endParaRPr lang="en-US" sz="1400" dirty="0">
              <a:solidFill>
                <a:schemeClr val="tx2"/>
              </a:solidFill>
              <a:latin typeface="Arial Narrow"/>
              <a:cs typeface="Arial Narrow"/>
            </a:endParaRPr>
          </a:p>
        </p:txBody>
      </p:sp>
      <p:cxnSp>
        <p:nvCxnSpPr>
          <p:cNvPr id="9" name="Straight Connector 8"/>
          <p:cNvCxnSpPr/>
          <p:nvPr/>
        </p:nvCxnSpPr>
        <p:spPr>
          <a:xfrm>
            <a:off x="4539351" y="1447800"/>
            <a:ext cx="0" cy="49088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16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entagon 49"/>
          <p:cNvSpPr/>
          <p:nvPr/>
        </p:nvSpPr>
        <p:spPr>
          <a:xfrm rot="18993125">
            <a:off x="583221" y="4416120"/>
            <a:ext cx="2318928" cy="626267"/>
          </a:xfrm>
          <a:prstGeom prst="homePlate">
            <a:avLst/>
          </a:prstGeom>
          <a:solidFill>
            <a:schemeClr val="tx2">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entagon 158"/>
          <p:cNvSpPr/>
          <p:nvPr/>
        </p:nvSpPr>
        <p:spPr>
          <a:xfrm rot="18993125">
            <a:off x="2280928" y="4371999"/>
            <a:ext cx="2318928" cy="688894"/>
          </a:xfrm>
          <a:prstGeom prst="homePlate">
            <a:avLst/>
          </a:prstGeom>
          <a:solidFill>
            <a:schemeClr val="tx2">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entagon 159"/>
          <p:cNvSpPr/>
          <p:nvPr/>
        </p:nvSpPr>
        <p:spPr>
          <a:xfrm rot="18993125">
            <a:off x="4100336" y="4333577"/>
            <a:ext cx="2318928" cy="688894"/>
          </a:xfrm>
          <a:prstGeom prst="homePlate">
            <a:avLst/>
          </a:prstGeom>
          <a:solidFill>
            <a:schemeClr val="tx2">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entagon 160"/>
          <p:cNvSpPr/>
          <p:nvPr/>
        </p:nvSpPr>
        <p:spPr>
          <a:xfrm rot="18993125">
            <a:off x="5608095" y="4405928"/>
            <a:ext cx="2463412" cy="716895"/>
          </a:xfrm>
          <a:prstGeom prst="homePlate">
            <a:avLst/>
          </a:prstGeom>
          <a:solidFill>
            <a:schemeClr val="tx2">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1" y="646786"/>
            <a:ext cx="9143999" cy="1875186"/>
          </a:xfrm>
          <a:prstGeom prst="rightArrow">
            <a:avLst/>
          </a:prstGeom>
          <a:gradFill>
            <a:gsLst>
              <a:gs pos="74000">
                <a:schemeClr val="tx1">
                  <a:alpha val="37000"/>
                </a:schemeClr>
              </a:gs>
              <a:gs pos="0">
                <a:srgbClr val="C00000"/>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3"/>
              </a:solidFill>
            </a:endParaRPr>
          </a:p>
        </p:txBody>
      </p:sp>
      <p:grpSp>
        <p:nvGrpSpPr>
          <p:cNvPr id="33" name="Group 32"/>
          <p:cNvGrpSpPr/>
          <p:nvPr/>
        </p:nvGrpSpPr>
        <p:grpSpPr>
          <a:xfrm>
            <a:off x="110971" y="2422742"/>
            <a:ext cx="2379057" cy="2107458"/>
            <a:chOff x="-476072" y="2951421"/>
            <a:chExt cx="2822443" cy="2056682"/>
          </a:xfrm>
        </p:grpSpPr>
        <p:graphicFrame>
          <p:nvGraphicFramePr>
            <p:cNvPr id="75" name="Chart 74"/>
            <p:cNvGraphicFramePr>
              <a:graphicFrameLocks/>
            </p:cNvGraphicFramePr>
            <p:nvPr>
              <p:extLst>
                <p:ext uri="{D42A27DB-BD31-4B8C-83A1-F6EECF244321}">
                  <p14:modId xmlns:p14="http://schemas.microsoft.com/office/powerpoint/2010/main" val="2001736117"/>
                </p:ext>
              </p:extLst>
            </p:nvPr>
          </p:nvGraphicFramePr>
          <p:xfrm>
            <a:off x="-476072" y="2951421"/>
            <a:ext cx="2822443" cy="205668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450572" y="4169798"/>
              <a:ext cx="906815" cy="563177"/>
            </a:xfrm>
            <a:prstGeom prst="rect">
              <a:avLst/>
            </a:prstGeom>
            <a:noFill/>
          </p:spPr>
          <p:txBody>
            <a:bodyPr wrap="square" rtlCol="0">
              <a:spAutoFit/>
            </a:bodyPr>
            <a:lstStyle/>
            <a:p>
              <a:pPr algn="ctr"/>
              <a:r>
                <a:rPr lang="en-US" sz="1050" b="1">
                  <a:solidFill>
                    <a:schemeClr val="accent3"/>
                  </a:solidFill>
                </a:rPr>
                <a:t>100 </a:t>
              </a:r>
              <a:r>
                <a:rPr lang="en-US" sz="1050" b="1" smtClean="0">
                  <a:solidFill>
                    <a:schemeClr val="accent3"/>
                  </a:solidFill>
                </a:rPr>
                <a:t>Quick- </a:t>
              </a:r>
              <a:r>
                <a:rPr lang="en-US" sz="1050" b="1" dirty="0">
                  <a:solidFill>
                    <a:schemeClr val="accent3"/>
                  </a:solidFill>
                </a:rPr>
                <a:t>Entry</a:t>
              </a:r>
            </a:p>
          </p:txBody>
        </p:sp>
      </p:grpSp>
      <p:grpSp>
        <p:nvGrpSpPr>
          <p:cNvPr id="32" name="Group 31"/>
          <p:cNvGrpSpPr/>
          <p:nvPr/>
        </p:nvGrpSpPr>
        <p:grpSpPr>
          <a:xfrm>
            <a:off x="1700412" y="2422742"/>
            <a:ext cx="2327737" cy="2107458"/>
            <a:chOff x="1003853" y="2951594"/>
            <a:chExt cx="3489932" cy="2050872"/>
          </a:xfrm>
        </p:grpSpPr>
        <p:graphicFrame>
          <p:nvGraphicFramePr>
            <p:cNvPr id="71" name="Chart 70"/>
            <p:cNvGraphicFramePr>
              <a:graphicFrameLocks/>
            </p:cNvGraphicFramePr>
            <p:nvPr>
              <p:extLst>
                <p:ext uri="{D42A27DB-BD31-4B8C-83A1-F6EECF244321}">
                  <p14:modId xmlns:p14="http://schemas.microsoft.com/office/powerpoint/2010/main" val="93489594"/>
                </p:ext>
              </p:extLst>
            </p:nvPr>
          </p:nvGraphicFramePr>
          <p:xfrm>
            <a:off x="1003853" y="2951594"/>
            <a:ext cx="3489932" cy="2050872"/>
          </p:xfrm>
          <a:graphic>
            <a:graphicData uri="http://schemas.openxmlformats.org/drawingml/2006/chart">
              <c:chart xmlns:c="http://schemas.openxmlformats.org/drawingml/2006/chart" xmlns:r="http://schemas.openxmlformats.org/officeDocument/2006/relationships" r:id="rId4"/>
            </a:graphicData>
          </a:graphic>
        </p:graphicFrame>
        <p:sp>
          <p:nvSpPr>
            <p:cNvPr id="83" name="TextBox 82"/>
            <p:cNvSpPr txBox="1"/>
            <p:nvPr/>
          </p:nvSpPr>
          <p:spPr>
            <a:xfrm>
              <a:off x="2735586" y="3901284"/>
              <a:ext cx="887897" cy="561586"/>
            </a:xfrm>
            <a:prstGeom prst="rect">
              <a:avLst/>
            </a:prstGeom>
            <a:noFill/>
          </p:spPr>
          <p:txBody>
            <a:bodyPr wrap="square" rtlCol="0">
              <a:spAutoFit/>
            </a:bodyPr>
            <a:lstStyle/>
            <a:p>
              <a:pPr algn="ctr"/>
              <a:r>
                <a:rPr lang="en-US" sz="1050" b="1" dirty="0">
                  <a:solidFill>
                    <a:schemeClr val="accent6">
                      <a:lumMod val="10000"/>
                    </a:schemeClr>
                  </a:solidFill>
                </a:rPr>
                <a:t>75</a:t>
              </a:r>
            </a:p>
            <a:p>
              <a:pPr algn="ctr"/>
              <a:r>
                <a:rPr lang="en-US" sz="1050" b="1" dirty="0" smtClean="0">
                  <a:solidFill>
                    <a:schemeClr val="accent6">
                      <a:lumMod val="10000"/>
                    </a:schemeClr>
                  </a:solidFill>
                </a:rPr>
                <a:t>Quick- </a:t>
              </a:r>
              <a:r>
                <a:rPr lang="en-US" sz="1050" b="1" dirty="0">
                  <a:solidFill>
                    <a:schemeClr val="accent6">
                      <a:lumMod val="10000"/>
                    </a:schemeClr>
                  </a:solidFill>
                </a:rPr>
                <a:t>Entry</a:t>
              </a:r>
            </a:p>
          </p:txBody>
        </p:sp>
        <p:sp>
          <p:nvSpPr>
            <p:cNvPr id="88" name="TextBox 87"/>
            <p:cNvSpPr txBox="1"/>
            <p:nvPr/>
          </p:nvSpPr>
          <p:spPr>
            <a:xfrm>
              <a:off x="1767765" y="3599582"/>
              <a:ext cx="1131660" cy="404342"/>
            </a:xfrm>
            <a:prstGeom prst="rect">
              <a:avLst/>
            </a:prstGeom>
            <a:noFill/>
          </p:spPr>
          <p:txBody>
            <a:bodyPr wrap="square" rtlCol="0">
              <a:spAutoFit/>
            </a:bodyPr>
            <a:lstStyle/>
            <a:p>
              <a:pPr algn="ctr"/>
              <a:r>
                <a:rPr lang="en-US" sz="1050" b="1" dirty="0">
                  <a:solidFill>
                    <a:schemeClr val="accent6">
                      <a:lumMod val="10000"/>
                    </a:schemeClr>
                  </a:solidFill>
                </a:rPr>
                <a:t>25 Well-Prepared</a:t>
              </a:r>
            </a:p>
          </p:txBody>
        </p:sp>
      </p:grpSp>
      <p:grpSp>
        <p:nvGrpSpPr>
          <p:cNvPr id="31" name="Group 30"/>
          <p:cNvGrpSpPr/>
          <p:nvPr/>
        </p:nvGrpSpPr>
        <p:grpSpPr>
          <a:xfrm>
            <a:off x="3108898" y="2422742"/>
            <a:ext cx="2322007" cy="2144644"/>
            <a:chOff x="3301866" y="3085895"/>
            <a:chExt cx="2383756" cy="1691657"/>
          </a:xfrm>
        </p:grpSpPr>
        <p:graphicFrame>
          <p:nvGraphicFramePr>
            <p:cNvPr id="72" name="Chart 71"/>
            <p:cNvGraphicFramePr>
              <a:graphicFrameLocks/>
            </p:cNvGraphicFramePr>
            <p:nvPr>
              <p:extLst>
                <p:ext uri="{D42A27DB-BD31-4B8C-83A1-F6EECF244321}">
                  <p14:modId xmlns:p14="http://schemas.microsoft.com/office/powerpoint/2010/main" val="1059438755"/>
                </p:ext>
              </p:extLst>
            </p:nvPr>
          </p:nvGraphicFramePr>
          <p:xfrm>
            <a:off x="3301866" y="3085895"/>
            <a:ext cx="2383756" cy="1691657"/>
          </p:xfrm>
          <a:graphic>
            <a:graphicData uri="http://schemas.openxmlformats.org/drawingml/2006/chart">
              <c:chart xmlns:c="http://schemas.openxmlformats.org/drawingml/2006/chart" xmlns:r="http://schemas.openxmlformats.org/officeDocument/2006/relationships" r:id="rId5"/>
            </a:graphicData>
          </a:graphic>
        </p:graphicFrame>
        <p:sp>
          <p:nvSpPr>
            <p:cNvPr id="89" name="TextBox 88"/>
            <p:cNvSpPr txBox="1"/>
            <p:nvPr/>
          </p:nvSpPr>
          <p:spPr>
            <a:xfrm>
              <a:off x="4611724" y="3783385"/>
              <a:ext cx="703779" cy="455191"/>
            </a:xfrm>
            <a:prstGeom prst="rect">
              <a:avLst/>
            </a:prstGeom>
            <a:noFill/>
          </p:spPr>
          <p:txBody>
            <a:bodyPr wrap="square" rtlCol="0">
              <a:spAutoFit/>
            </a:bodyPr>
            <a:lstStyle/>
            <a:p>
              <a:pPr algn="ctr"/>
              <a:r>
                <a:rPr lang="en-US" sz="1050" b="1" dirty="0">
                  <a:solidFill>
                    <a:schemeClr val="accent6">
                      <a:lumMod val="10000"/>
                    </a:schemeClr>
                  </a:solidFill>
                </a:rPr>
                <a:t>50</a:t>
              </a:r>
            </a:p>
            <a:p>
              <a:pPr algn="ctr"/>
              <a:r>
                <a:rPr lang="en-US" sz="1050" b="1" dirty="0" smtClean="0">
                  <a:solidFill>
                    <a:schemeClr val="accent6">
                      <a:lumMod val="10000"/>
                    </a:schemeClr>
                  </a:solidFill>
                </a:rPr>
                <a:t>Quick- </a:t>
              </a:r>
              <a:r>
                <a:rPr lang="en-US" sz="1050" b="1" dirty="0">
                  <a:solidFill>
                    <a:schemeClr val="accent6">
                      <a:lumMod val="10000"/>
                    </a:schemeClr>
                  </a:solidFill>
                </a:rPr>
                <a:t>Entry</a:t>
              </a:r>
            </a:p>
          </p:txBody>
        </p:sp>
        <p:sp>
          <p:nvSpPr>
            <p:cNvPr id="92" name="TextBox 91"/>
            <p:cNvSpPr txBox="1"/>
            <p:nvPr/>
          </p:nvSpPr>
          <p:spPr>
            <a:xfrm>
              <a:off x="3892867" y="3838544"/>
              <a:ext cx="747810" cy="327737"/>
            </a:xfrm>
            <a:prstGeom prst="rect">
              <a:avLst/>
            </a:prstGeom>
            <a:noFill/>
          </p:spPr>
          <p:txBody>
            <a:bodyPr wrap="square" rtlCol="0">
              <a:spAutoFit/>
            </a:bodyPr>
            <a:lstStyle/>
            <a:p>
              <a:pPr algn="ctr"/>
              <a:r>
                <a:rPr lang="en-US" sz="1050" b="1" dirty="0">
                  <a:solidFill>
                    <a:schemeClr val="accent6">
                      <a:lumMod val="10000"/>
                    </a:schemeClr>
                  </a:solidFill>
                </a:rPr>
                <a:t>50 Well-Prepared</a:t>
              </a:r>
            </a:p>
          </p:txBody>
        </p:sp>
      </p:grpSp>
      <p:grpSp>
        <p:nvGrpSpPr>
          <p:cNvPr id="35" name="Group 34"/>
          <p:cNvGrpSpPr/>
          <p:nvPr/>
        </p:nvGrpSpPr>
        <p:grpSpPr>
          <a:xfrm>
            <a:off x="4960911" y="2422742"/>
            <a:ext cx="2306278" cy="2107458"/>
            <a:chOff x="5744676" y="2686998"/>
            <a:chExt cx="2359764" cy="1965171"/>
          </a:xfrm>
        </p:grpSpPr>
        <p:graphicFrame>
          <p:nvGraphicFramePr>
            <p:cNvPr id="73" name="Chart 72"/>
            <p:cNvGraphicFramePr>
              <a:graphicFrameLocks/>
            </p:cNvGraphicFramePr>
            <p:nvPr>
              <p:extLst>
                <p:ext uri="{D42A27DB-BD31-4B8C-83A1-F6EECF244321}">
                  <p14:modId xmlns:p14="http://schemas.microsoft.com/office/powerpoint/2010/main" val="1905570231"/>
                </p:ext>
              </p:extLst>
            </p:nvPr>
          </p:nvGraphicFramePr>
          <p:xfrm>
            <a:off x="5744676" y="2686998"/>
            <a:ext cx="2359764" cy="1965171"/>
          </p:xfrm>
          <a:graphic>
            <a:graphicData uri="http://schemas.openxmlformats.org/drawingml/2006/chart">
              <c:chart xmlns:c="http://schemas.openxmlformats.org/drawingml/2006/chart" xmlns:r="http://schemas.openxmlformats.org/officeDocument/2006/relationships" r:id="rId6"/>
            </a:graphicData>
          </a:graphic>
        </p:graphicFrame>
        <p:sp>
          <p:nvSpPr>
            <p:cNvPr id="93" name="TextBox 92"/>
            <p:cNvSpPr txBox="1"/>
            <p:nvPr/>
          </p:nvSpPr>
          <p:spPr>
            <a:xfrm>
              <a:off x="6870619" y="3239154"/>
              <a:ext cx="644665" cy="538119"/>
            </a:xfrm>
            <a:prstGeom prst="rect">
              <a:avLst/>
            </a:prstGeom>
            <a:noFill/>
          </p:spPr>
          <p:txBody>
            <a:bodyPr wrap="square" rtlCol="0">
              <a:spAutoFit/>
            </a:bodyPr>
            <a:lstStyle/>
            <a:p>
              <a:pPr algn="ctr"/>
              <a:r>
                <a:rPr lang="en-US" sz="1050" b="1" dirty="0">
                  <a:solidFill>
                    <a:schemeClr val="accent6">
                      <a:lumMod val="10000"/>
                    </a:schemeClr>
                  </a:solidFill>
                </a:rPr>
                <a:t>25</a:t>
              </a:r>
            </a:p>
            <a:p>
              <a:pPr algn="ctr"/>
              <a:r>
                <a:rPr lang="en-US" sz="1050" b="1" dirty="0" smtClean="0">
                  <a:solidFill>
                    <a:schemeClr val="accent6">
                      <a:lumMod val="10000"/>
                    </a:schemeClr>
                  </a:solidFill>
                </a:rPr>
                <a:t>Quick- </a:t>
              </a:r>
              <a:r>
                <a:rPr lang="en-US" sz="1050" b="1" dirty="0">
                  <a:solidFill>
                    <a:schemeClr val="accent6">
                      <a:lumMod val="10000"/>
                    </a:schemeClr>
                  </a:solidFill>
                </a:rPr>
                <a:t>Entry</a:t>
              </a:r>
            </a:p>
          </p:txBody>
        </p:sp>
        <p:sp>
          <p:nvSpPr>
            <p:cNvPr id="94" name="TextBox 93"/>
            <p:cNvSpPr txBox="1"/>
            <p:nvPr/>
          </p:nvSpPr>
          <p:spPr>
            <a:xfrm>
              <a:off x="6433828" y="3898169"/>
              <a:ext cx="871013" cy="387445"/>
            </a:xfrm>
            <a:prstGeom prst="rect">
              <a:avLst/>
            </a:prstGeom>
            <a:noFill/>
          </p:spPr>
          <p:txBody>
            <a:bodyPr wrap="square" rtlCol="0">
              <a:spAutoFit/>
            </a:bodyPr>
            <a:lstStyle/>
            <a:p>
              <a:pPr algn="ctr"/>
              <a:r>
                <a:rPr lang="en-US" sz="1050" b="1" dirty="0">
                  <a:solidFill>
                    <a:schemeClr val="accent6">
                      <a:lumMod val="10000"/>
                    </a:schemeClr>
                  </a:solidFill>
                </a:rPr>
                <a:t>75 Well-Prepared</a:t>
              </a:r>
            </a:p>
          </p:txBody>
        </p:sp>
      </p:grpSp>
      <p:grpSp>
        <p:nvGrpSpPr>
          <p:cNvPr id="21" name="Group 20"/>
          <p:cNvGrpSpPr/>
          <p:nvPr/>
        </p:nvGrpSpPr>
        <p:grpSpPr>
          <a:xfrm>
            <a:off x="6550834" y="2422742"/>
            <a:ext cx="2472638" cy="2107458"/>
            <a:chOff x="6460264" y="3024524"/>
            <a:chExt cx="3463270" cy="2546591"/>
          </a:xfrm>
        </p:grpSpPr>
        <p:graphicFrame>
          <p:nvGraphicFramePr>
            <p:cNvPr id="74" name="Chart 73"/>
            <p:cNvGraphicFramePr>
              <a:graphicFrameLocks/>
            </p:cNvGraphicFramePr>
            <p:nvPr>
              <p:extLst>
                <p:ext uri="{D42A27DB-BD31-4B8C-83A1-F6EECF244321}">
                  <p14:modId xmlns:p14="http://schemas.microsoft.com/office/powerpoint/2010/main" val="1709414780"/>
                </p:ext>
              </p:extLst>
            </p:nvPr>
          </p:nvGraphicFramePr>
          <p:xfrm>
            <a:off x="6460264" y="3024524"/>
            <a:ext cx="3463270" cy="2546591"/>
          </p:xfrm>
          <a:graphic>
            <a:graphicData uri="http://schemas.openxmlformats.org/drawingml/2006/chart">
              <c:chart xmlns:c="http://schemas.openxmlformats.org/drawingml/2006/chart" xmlns:r="http://schemas.openxmlformats.org/officeDocument/2006/relationships" r:id="rId7"/>
            </a:graphicData>
          </a:graphic>
        </p:graphicFrame>
        <p:sp>
          <p:nvSpPr>
            <p:cNvPr id="100" name="TextBox 99"/>
            <p:cNvSpPr txBox="1"/>
            <p:nvPr/>
          </p:nvSpPr>
          <p:spPr>
            <a:xfrm>
              <a:off x="7616932" y="4506329"/>
              <a:ext cx="1190898" cy="502076"/>
            </a:xfrm>
            <a:prstGeom prst="rect">
              <a:avLst/>
            </a:prstGeom>
            <a:noFill/>
          </p:spPr>
          <p:txBody>
            <a:bodyPr wrap="square" rtlCol="0">
              <a:spAutoFit/>
            </a:bodyPr>
            <a:lstStyle/>
            <a:p>
              <a:pPr algn="ctr"/>
              <a:r>
                <a:rPr lang="en-US" sz="1050" b="1" dirty="0">
                  <a:solidFill>
                    <a:schemeClr val="accent6">
                      <a:lumMod val="10000"/>
                    </a:schemeClr>
                  </a:solidFill>
                </a:rPr>
                <a:t>100 Well-Prepared</a:t>
              </a:r>
            </a:p>
          </p:txBody>
        </p:sp>
      </p:grpSp>
      <p:sp>
        <p:nvSpPr>
          <p:cNvPr id="27" name="TextBox 26"/>
          <p:cNvSpPr txBox="1"/>
          <p:nvPr/>
        </p:nvSpPr>
        <p:spPr>
          <a:xfrm rot="16200000">
            <a:off x="-623440" y="3336775"/>
            <a:ext cx="1716223" cy="369332"/>
          </a:xfrm>
          <a:prstGeom prst="rect">
            <a:avLst/>
          </a:prstGeom>
          <a:noFill/>
        </p:spPr>
        <p:txBody>
          <a:bodyPr wrap="square" rtlCol="0">
            <a:spAutoFit/>
          </a:bodyPr>
          <a:lstStyle/>
          <a:p>
            <a:pPr algn="ctr"/>
            <a:r>
              <a:rPr lang="en-US" b="1" dirty="0">
                <a:solidFill>
                  <a:schemeClr val="tx2">
                    <a:lumMod val="50000"/>
                  </a:schemeClr>
                </a:solidFill>
              </a:rPr>
              <a:t>teaching</a:t>
            </a:r>
          </a:p>
        </p:txBody>
      </p:sp>
      <p:sp>
        <p:nvSpPr>
          <p:cNvPr id="123" name="TextBox 122"/>
          <p:cNvSpPr txBox="1"/>
          <p:nvPr/>
        </p:nvSpPr>
        <p:spPr>
          <a:xfrm rot="16200000">
            <a:off x="-489648" y="4885369"/>
            <a:ext cx="1423060" cy="369332"/>
          </a:xfrm>
          <a:prstGeom prst="rect">
            <a:avLst/>
          </a:prstGeom>
          <a:noFill/>
        </p:spPr>
        <p:txBody>
          <a:bodyPr wrap="square" rtlCol="0">
            <a:spAutoFit/>
          </a:bodyPr>
          <a:lstStyle/>
          <a:p>
            <a:pPr algn="ctr"/>
            <a:r>
              <a:rPr lang="en-US" b="1" dirty="0">
                <a:solidFill>
                  <a:schemeClr val="tx2">
                    <a:lumMod val="50000"/>
                  </a:schemeClr>
                </a:solidFill>
              </a:rPr>
              <a:t>preparing</a:t>
            </a:r>
          </a:p>
        </p:txBody>
      </p:sp>
      <p:pic>
        <p:nvPicPr>
          <p:cNvPr id="142" name="Picture 141"/>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61846" y="4864414"/>
            <a:ext cx="477628" cy="477628"/>
          </a:xfrm>
          <a:prstGeom prst="rect">
            <a:avLst/>
          </a:prstGeom>
        </p:spPr>
      </p:pic>
      <p:pic>
        <p:nvPicPr>
          <p:cNvPr id="125" name="Picture 1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4507" y="5122057"/>
            <a:ext cx="477628" cy="477628"/>
          </a:xfrm>
          <a:prstGeom prst="rect">
            <a:avLst/>
          </a:prstGeom>
        </p:spPr>
      </p:pic>
      <p:pic>
        <p:nvPicPr>
          <p:cNvPr id="126" name="Picture 125"/>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116" y="4850854"/>
            <a:ext cx="525391" cy="525391"/>
          </a:xfrm>
          <a:prstGeom prst="rect">
            <a:avLst/>
          </a:prstGeom>
        </p:spPr>
      </p:pic>
      <p:pic>
        <p:nvPicPr>
          <p:cNvPr id="134" name="Picture 1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1846" y="5095751"/>
            <a:ext cx="477628" cy="477628"/>
          </a:xfrm>
          <a:prstGeom prst="rect">
            <a:avLst/>
          </a:prstGeom>
        </p:spPr>
      </p:pic>
      <p:pic>
        <p:nvPicPr>
          <p:cNvPr id="135" name="Picture 1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7504" y="4901250"/>
            <a:ext cx="477628" cy="477628"/>
          </a:xfrm>
          <a:prstGeom prst="rect">
            <a:avLst/>
          </a:prstGeom>
        </p:spPr>
      </p:pic>
      <p:pic>
        <p:nvPicPr>
          <p:cNvPr id="138" name="Picture 1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2752" y="5191174"/>
            <a:ext cx="477628" cy="477628"/>
          </a:xfrm>
          <a:prstGeom prst="rect">
            <a:avLst/>
          </a:prstGeom>
        </p:spPr>
      </p:pic>
      <p:pic>
        <p:nvPicPr>
          <p:cNvPr id="139" name="Picture 1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124" y="4846148"/>
            <a:ext cx="477628" cy="477628"/>
          </a:xfrm>
          <a:prstGeom prst="rect">
            <a:avLst/>
          </a:prstGeom>
        </p:spPr>
      </p:pic>
      <p:pic>
        <p:nvPicPr>
          <p:cNvPr id="140" name="Picture 1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2256" y="5184911"/>
            <a:ext cx="477628" cy="477628"/>
          </a:xfrm>
          <a:prstGeom prst="rect">
            <a:avLst/>
          </a:prstGeom>
        </p:spPr>
      </p:pic>
      <p:pic>
        <p:nvPicPr>
          <p:cNvPr id="141" name="Picture 140"/>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70749" y="4856937"/>
            <a:ext cx="477628" cy="477628"/>
          </a:xfrm>
          <a:prstGeom prst="rect">
            <a:avLst/>
          </a:prstGeom>
        </p:spPr>
      </p:pic>
      <p:pic>
        <p:nvPicPr>
          <p:cNvPr id="143" name="Picture 142"/>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2770" y="4874826"/>
            <a:ext cx="477628" cy="477628"/>
          </a:xfrm>
          <a:prstGeom prst="rect">
            <a:avLst/>
          </a:prstGeom>
        </p:spPr>
      </p:pic>
      <p:sp>
        <p:nvSpPr>
          <p:cNvPr id="36" name="TextBox 35"/>
          <p:cNvSpPr txBox="1"/>
          <p:nvPr/>
        </p:nvSpPr>
        <p:spPr>
          <a:xfrm>
            <a:off x="50004" y="1101110"/>
            <a:ext cx="2311741" cy="954107"/>
          </a:xfrm>
          <a:prstGeom prst="rect">
            <a:avLst/>
          </a:prstGeom>
          <a:noFill/>
        </p:spPr>
        <p:txBody>
          <a:bodyPr wrap="square" rtlCol="0">
            <a:spAutoFit/>
          </a:bodyPr>
          <a:lstStyle/>
          <a:p>
            <a:pPr algn="ctr"/>
            <a:r>
              <a:rPr lang="en-US" sz="1400" u="sng" dirty="0">
                <a:solidFill>
                  <a:schemeClr val="accent6">
                    <a:lumMod val="10000"/>
                  </a:schemeClr>
                </a:solidFill>
              </a:rPr>
              <a:t>Currently:</a:t>
            </a:r>
          </a:p>
          <a:p>
            <a:pPr algn="ctr"/>
            <a:r>
              <a:rPr lang="en-US" sz="1400" dirty="0">
                <a:solidFill>
                  <a:schemeClr val="accent6">
                    <a:lumMod val="10000"/>
                  </a:schemeClr>
                </a:solidFill>
              </a:rPr>
              <a:t>100 </a:t>
            </a:r>
            <a:r>
              <a:rPr lang="en-US" sz="1400" dirty="0" smtClean="0">
                <a:solidFill>
                  <a:schemeClr val="accent6">
                    <a:lumMod val="10000"/>
                  </a:schemeClr>
                </a:solidFill>
              </a:rPr>
              <a:t>Quick-Entry </a:t>
            </a:r>
            <a:r>
              <a:rPr lang="en-US" sz="1400" dirty="0">
                <a:solidFill>
                  <a:schemeClr val="accent6">
                    <a:lumMod val="10000"/>
                  </a:schemeClr>
                </a:solidFill>
              </a:rPr>
              <a:t>Teachers are available to fill vacancies</a:t>
            </a:r>
          </a:p>
          <a:p>
            <a:endParaRPr lang="en-US" sz="1400" dirty="0">
              <a:solidFill>
                <a:schemeClr val="accent6">
                  <a:lumMod val="10000"/>
                </a:schemeClr>
              </a:solidFill>
            </a:endParaRPr>
          </a:p>
        </p:txBody>
      </p:sp>
      <p:sp>
        <p:nvSpPr>
          <p:cNvPr id="37" name="TextBox 36"/>
          <p:cNvSpPr txBox="1"/>
          <p:nvPr/>
        </p:nvSpPr>
        <p:spPr>
          <a:xfrm>
            <a:off x="6420110" y="1062649"/>
            <a:ext cx="2593166" cy="954107"/>
          </a:xfrm>
          <a:prstGeom prst="rect">
            <a:avLst/>
          </a:prstGeom>
          <a:noFill/>
        </p:spPr>
        <p:txBody>
          <a:bodyPr wrap="square" rtlCol="0">
            <a:spAutoFit/>
          </a:bodyPr>
          <a:lstStyle/>
          <a:p>
            <a:pPr algn="ctr"/>
            <a:r>
              <a:rPr lang="en-US" sz="1400" u="sng" dirty="0">
                <a:solidFill>
                  <a:schemeClr val="accent6">
                    <a:lumMod val="10000"/>
                  </a:schemeClr>
                </a:solidFill>
              </a:rPr>
              <a:t>Goal:</a:t>
            </a:r>
          </a:p>
          <a:p>
            <a:pPr algn="ctr"/>
            <a:r>
              <a:rPr lang="en-US" sz="1400" dirty="0">
                <a:solidFill>
                  <a:schemeClr val="accent6">
                    <a:lumMod val="10000"/>
                  </a:schemeClr>
                </a:solidFill>
              </a:rPr>
              <a:t>By 2021, 100 teachers prepared in a high quality year long co-teaching residency</a:t>
            </a:r>
          </a:p>
        </p:txBody>
      </p:sp>
      <p:sp>
        <p:nvSpPr>
          <p:cNvPr id="146" name="TextBox 145"/>
          <p:cNvSpPr txBox="1"/>
          <p:nvPr/>
        </p:nvSpPr>
        <p:spPr>
          <a:xfrm rot="16200000">
            <a:off x="-499895" y="6158676"/>
            <a:ext cx="1423060" cy="369332"/>
          </a:xfrm>
          <a:prstGeom prst="rect">
            <a:avLst/>
          </a:prstGeom>
          <a:noFill/>
        </p:spPr>
        <p:txBody>
          <a:bodyPr wrap="square" rtlCol="0">
            <a:spAutoFit/>
          </a:bodyPr>
          <a:lstStyle/>
          <a:p>
            <a:pPr algn="ctr"/>
            <a:r>
              <a:rPr lang="en-US" b="1" dirty="0">
                <a:solidFill>
                  <a:schemeClr val="tx2">
                    <a:lumMod val="50000"/>
                  </a:schemeClr>
                </a:solidFill>
              </a:rPr>
              <a:t>funding</a:t>
            </a:r>
          </a:p>
        </p:txBody>
      </p:sp>
      <p:pic>
        <p:nvPicPr>
          <p:cNvPr id="147" name="Picture 146"/>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16224" y="6277004"/>
            <a:ext cx="477628" cy="477628"/>
          </a:xfrm>
          <a:prstGeom prst="rect">
            <a:avLst/>
          </a:prstGeom>
        </p:spPr>
      </p:pic>
      <p:pic>
        <p:nvPicPr>
          <p:cNvPr id="148" name="Picture 1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4153" y="6339947"/>
            <a:ext cx="477628" cy="477628"/>
          </a:xfrm>
          <a:prstGeom prst="rect">
            <a:avLst/>
          </a:prstGeom>
        </p:spPr>
      </p:pic>
      <p:sp>
        <p:nvSpPr>
          <p:cNvPr id="41" name="TextBox 40"/>
          <p:cNvSpPr txBox="1"/>
          <p:nvPr/>
        </p:nvSpPr>
        <p:spPr>
          <a:xfrm>
            <a:off x="4861354" y="6291605"/>
            <a:ext cx="3656261" cy="523220"/>
          </a:xfrm>
          <a:prstGeom prst="rect">
            <a:avLst/>
          </a:prstGeom>
          <a:noFill/>
        </p:spPr>
        <p:txBody>
          <a:bodyPr wrap="square" rtlCol="0">
            <a:spAutoFit/>
          </a:bodyPr>
          <a:lstStyle/>
          <a:p>
            <a:r>
              <a:rPr lang="en-US" sz="1400" dirty="0">
                <a:solidFill>
                  <a:schemeClr val="accent6">
                    <a:lumMod val="10000"/>
                  </a:schemeClr>
                </a:solidFill>
              </a:rPr>
              <a:t>25 person cohort in residencies with funding rolled-over from </a:t>
            </a:r>
            <a:r>
              <a:rPr lang="en-US" sz="1400" dirty="0" smtClean="0">
                <a:solidFill>
                  <a:schemeClr val="accent6">
                    <a:lumMod val="10000"/>
                  </a:schemeClr>
                </a:solidFill>
              </a:rPr>
              <a:t>quick-entry </a:t>
            </a:r>
            <a:r>
              <a:rPr lang="en-US" sz="1400" dirty="0">
                <a:solidFill>
                  <a:schemeClr val="accent6">
                    <a:lumMod val="10000"/>
                  </a:schemeClr>
                </a:solidFill>
              </a:rPr>
              <a:t>dollars</a:t>
            </a:r>
          </a:p>
        </p:txBody>
      </p:sp>
      <p:sp>
        <p:nvSpPr>
          <p:cNvPr id="149" name="TextBox 148"/>
          <p:cNvSpPr txBox="1"/>
          <p:nvPr/>
        </p:nvSpPr>
        <p:spPr>
          <a:xfrm>
            <a:off x="1720893" y="6240587"/>
            <a:ext cx="2514060" cy="523220"/>
          </a:xfrm>
          <a:prstGeom prst="rect">
            <a:avLst/>
          </a:prstGeom>
          <a:noFill/>
        </p:spPr>
        <p:txBody>
          <a:bodyPr wrap="square" rtlCol="0">
            <a:spAutoFit/>
          </a:bodyPr>
          <a:lstStyle/>
          <a:p>
            <a:r>
              <a:rPr lang="en-US" sz="1400" b="1" dirty="0">
                <a:solidFill>
                  <a:schemeClr val="bg2"/>
                </a:solidFill>
              </a:rPr>
              <a:t>25 person cohort in residencies covered with gap funding</a:t>
            </a:r>
          </a:p>
        </p:txBody>
      </p:sp>
      <p:pic>
        <p:nvPicPr>
          <p:cNvPr id="151" name="Picture 1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9715" y="5270205"/>
            <a:ext cx="477628" cy="477628"/>
          </a:xfrm>
          <a:prstGeom prst="rect">
            <a:avLst/>
          </a:prstGeom>
        </p:spPr>
      </p:pic>
      <p:pic>
        <p:nvPicPr>
          <p:cNvPr id="152" name="Picture 1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2057" y="4864219"/>
            <a:ext cx="477628" cy="477628"/>
          </a:xfrm>
          <a:prstGeom prst="rect">
            <a:avLst/>
          </a:prstGeom>
        </p:spPr>
      </p:pic>
      <p:pic>
        <p:nvPicPr>
          <p:cNvPr id="153" name="Picture 1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2057" y="5278073"/>
            <a:ext cx="477628" cy="477628"/>
          </a:xfrm>
          <a:prstGeom prst="rect">
            <a:avLst/>
          </a:prstGeom>
        </p:spPr>
      </p:pic>
      <p:pic>
        <p:nvPicPr>
          <p:cNvPr id="154" name="Picture 1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9715" y="4857783"/>
            <a:ext cx="477628" cy="477628"/>
          </a:xfrm>
          <a:prstGeom prst="rect">
            <a:avLst/>
          </a:prstGeom>
        </p:spPr>
      </p:pic>
      <p:sp>
        <p:nvSpPr>
          <p:cNvPr id="45" name="TextBox 44"/>
          <p:cNvSpPr txBox="1"/>
          <p:nvPr/>
        </p:nvSpPr>
        <p:spPr>
          <a:xfrm>
            <a:off x="3328122" y="1152744"/>
            <a:ext cx="2293363" cy="1015663"/>
          </a:xfrm>
          <a:prstGeom prst="rect">
            <a:avLst/>
          </a:prstGeom>
          <a:noFill/>
        </p:spPr>
        <p:txBody>
          <a:bodyPr wrap="square" rtlCol="0">
            <a:spAutoFit/>
          </a:bodyPr>
          <a:lstStyle/>
          <a:p>
            <a:pPr algn="ctr"/>
            <a:r>
              <a:rPr lang="en-US" sz="1400" dirty="0">
                <a:solidFill>
                  <a:schemeClr val="accent6">
                    <a:lumMod val="10000"/>
                  </a:schemeClr>
                </a:solidFill>
              </a:rPr>
              <a:t>During transition, need to keep 100 teachers available in the classroom </a:t>
            </a:r>
          </a:p>
          <a:p>
            <a:endParaRPr lang="en-US" dirty="0">
              <a:solidFill>
                <a:schemeClr val="accent6">
                  <a:lumMod val="10000"/>
                </a:schemeClr>
              </a:solidFill>
            </a:endParaRPr>
          </a:p>
        </p:txBody>
      </p:sp>
      <p:cxnSp>
        <p:nvCxnSpPr>
          <p:cNvPr id="52" name="Straight Connector 51"/>
          <p:cNvCxnSpPr/>
          <p:nvPr/>
        </p:nvCxnSpPr>
        <p:spPr>
          <a:xfrm>
            <a:off x="2069037" y="2330621"/>
            <a:ext cx="0" cy="33611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615519" y="2363101"/>
            <a:ext cx="0" cy="33611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236954" y="2320631"/>
            <a:ext cx="0" cy="33611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963319" y="2338121"/>
            <a:ext cx="0" cy="33611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itle 52"/>
          <p:cNvSpPr>
            <a:spLocks noGrp="1"/>
          </p:cNvSpPr>
          <p:nvPr>
            <p:ph type="title"/>
          </p:nvPr>
        </p:nvSpPr>
        <p:spPr/>
        <p:txBody>
          <a:bodyPr/>
          <a:lstStyle/>
          <a:p>
            <a:r>
              <a:rPr lang="en-US" dirty="0"/>
              <a:t>Quick-Entry Reallocation Model Example</a:t>
            </a:r>
          </a:p>
        </p:txBody>
      </p:sp>
      <p:sp>
        <p:nvSpPr>
          <p:cNvPr id="2" name="Slide Number Placeholder 1"/>
          <p:cNvSpPr>
            <a:spLocks noGrp="1"/>
          </p:cNvSpPr>
          <p:nvPr>
            <p:ph type="sldNum" sz="quarter" idx="12"/>
          </p:nvPr>
        </p:nvSpPr>
        <p:spPr/>
        <p:txBody>
          <a:bodyPr/>
          <a:lstStyle/>
          <a:p>
            <a:fld id="{74E00064-BCC0-471F-963C-6E1ACEEDD439}" type="slidenum">
              <a:rPr lang="en-US" smtClean="0"/>
              <a:pPr/>
              <a:t>17</a:t>
            </a:fld>
            <a:endParaRPr lang="en-US"/>
          </a:p>
        </p:txBody>
      </p:sp>
    </p:spTree>
    <p:extLst>
      <p:ext uri="{BB962C8B-B14F-4D97-AF65-F5344CB8AC3E}">
        <p14:creationId xmlns:p14="http://schemas.microsoft.com/office/powerpoint/2010/main" val="39786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alpha val="26000"/>
            </a:schemeClr>
          </a:solidFill>
          <a:ln>
            <a:solidFill>
              <a:schemeClr val="tx1">
                <a:alpha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ctrTitle"/>
          </p:nvPr>
        </p:nvSpPr>
        <p:spPr/>
        <p:txBody>
          <a:bodyPr/>
          <a:lstStyle/>
          <a:p>
            <a:r>
              <a:rPr lang="en-US" dirty="0">
                <a:solidFill>
                  <a:srgbClr val="C00000"/>
                </a:solidFill>
                <a:effectLst>
                  <a:outerShdw blurRad="38100" dist="38100" dir="2700000" algn="tl">
                    <a:srgbClr val="000000">
                      <a:alpha val="43137"/>
                    </a:srgbClr>
                  </a:outerShdw>
                </a:effectLst>
                <a:latin typeface="Arial Narrow" panose="020B0606020202030204" pitchFamily="34" charset="0"/>
              </a:rPr>
              <a:t>ESSA Opportunities</a:t>
            </a:r>
          </a:p>
        </p:txBody>
      </p:sp>
    </p:spTree>
    <p:extLst>
      <p:ext uri="{BB962C8B-B14F-4D97-AF65-F5344CB8AC3E}">
        <p14:creationId xmlns:p14="http://schemas.microsoft.com/office/powerpoint/2010/main" val="2384587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Welcome and Introductions</a:t>
            </a:r>
          </a:p>
        </p:txBody>
      </p:sp>
      <p:sp>
        <p:nvSpPr>
          <p:cNvPr id="3" name="Content Placeholder 2"/>
          <p:cNvSpPr>
            <a:spLocks noGrp="1"/>
          </p:cNvSpPr>
          <p:nvPr>
            <p:ph idx="1"/>
          </p:nvPr>
        </p:nvSpPr>
        <p:spPr>
          <a:xfrm>
            <a:off x="563579" y="2036536"/>
            <a:ext cx="4533990" cy="1103237"/>
          </a:xfrm>
        </p:spPr>
        <p:txBody>
          <a:bodyPr/>
          <a:lstStyle/>
          <a:p>
            <a:pPr marL="0" indent="0">
              <a:buNone/>
            </a:pPr>
            <a:r>
              <a:rPr lang="en-US" sz="2100" b="1" dirty="0"/>
              <a:t>Karen DeMoss</a:t>
            </a:r>
          </a:p>
          <a:p>
            <a:pPr marL="0" indent="0">
              <a:buNone/>
            </a:pPr>
            <a:r>
              <a:rPr lang="en-US" sz="2100" dirty="0"/>
              <a:t>Program Director, </a:t>
            </a:r>
          </a:p>
          <a:p>
            <a:pPr marL="0" indent="0">
              <a:buNone/>
            </a:pPr>
            <a:r>
              <a:rPr lang="en-US" sz="2100" dirty="0"/>
              <a:t>Sustainable Funding Project </a:t>
            </a:r>
          </a:p>
          <a:p>
            <a:endParaRPr lang="en-US" dirty="0"/>
          </a:p>
        </p:txBody>
      </p:sp>
      <p:pic>
        <p:nvPicPr>
          <p:cNvPr id="4" name="Picture 3" descr="MO-DESE_CollegeCareer-1.png"/>
          <p:cNvPicPr>
            <a:picLocks noChangeAspect="1"/>
          </p:cNvPicPr>
          <p:nvPr/>
        </p:nvPicPr>
        <p:blipFill>
          <a:blip r:embed="rId2" cstate="print"/>
          <a:srcRect b="17917"/>
          <a:stretch>
            <a:fillRect/>
          </a:stretch>
        </p:blipFill>
        <p:spPr bwMode="auto">
          <a:xfrm>
            <a:off x="5097569" y="3403468"/>
            <a:ext cx="3043238" cy="1178027"/>
          </a:xfrm>
          <a:prstGeom prst="rect">
            <a:avLst/>
          </a:prstGeom>
          <a:noFill/>
          <a:ln w="9525">
            <a:noFill/>
            <a:miter lim="800000"/>
            <a:headEnd/>
            <a:tailEnd/>
          </a:ln>
        </p:spPr>
      </p:pic>
      <p:sp>
        <p:nvSpPr>
          <p:cNvPr id="5" name="TextBox 4"/>
          <p:cNvSpPr txBox="1"/>
          <p:nvPr/>
        </p:nvSpPr>
        <p:spPr>
          <a:xfrm>
            <a:off x="4742057" y="2036536"/>
            <a:ext cx="3930804" cy="738664"/>
          </a:xfrm>
          <a:prstGeom prst="rect">
            <a:avLst/>
          </a:prstGeom>
          <a:noFill/>
        </p:spPr>
        <p:txBody>
          <a:bodyPr wrap="square" rtlCol="0">
            <a:spAutoFit/>
          </a:bodyPr>
          <a:lstStyle/>
          <a:p>
            <a:pPr fontAlgn="base">
              <a:spcBef>
                <a:spcPct val="0"/>
              </a:spcBef>
              <a:spcAft>
                <a:spcPct val="0"/>
              </a:spcAft>
            </a:pPr>
            <a:r>
              <a:rPr lang="en-US" sz="2100" b="1" dirty="0">
                <a:solidFill>
                  <a:srgbClr val="000000"/>
                </a:solidFill>
                <a:ea typeface="ＭＳ Ｐゴシック" panose="020B0600070205080204" pitchFamily="34" charset="-128"/>
              </a:rPr>
              <a:t>Gale “Hap” Hairston</a:t>
            </a:r>
          </a:p>
          <a:p>
            <a:pPr fontAlgn="base">
              <a:spcBef>
                <a:spcPct val="0"/>
              </a:spcBef>
              <a:spcAft>
                <a:spcPct val="0"/>
              </a:spcAft>
            </a:pPr>
            <a:r>
              <a:rPr lang="en-US" sz="2100" dirty="0">
                <a:solidFill>
                  <a:srgbClr val="000000"/>
                </a:solidFill>
                <a:ea typeface="ＭＳ Ｐゴシック" panose="020B0600070205080204" pitchFamily="34" charset="-128"/>
              </a:rPr>
              <a:t>Director, Educator Preparation</a:t>
            </a:r>
          </a:p>
        </p:txBody>
      </p:sp>
      <p:pic>
        <p:nvPicPr>
          <p:cNvPr id="6" name="Picture 3" descr="C:\Users\bankstreet\Desktop\bsc-centennial-logo_12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79" y="3281246"/>
            <a:ext cx="1741700" cy="1757715"/>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5673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1312" y="1485754"/>
            <a:ext cx="3855692" cy="4801314"/>
          </a:xfrm>
          <a:prstGeom prst="rect">
            <a:avLst/>
          </a:prstGeom>
          <a:noFill/>
        </p:spPr>
        <p:txBody>
          <a:bodyPr wrap="square" rtlCol="0">
            <a:spAutoFit/>
          </a:bodyPr>
          <a:lstStyle/>
          <a:p>
            <a:pPr algn="ctr"/>
            <a:r>
              <a:rPr lang="en-US" dirty="0">
                <a:solidFill>
                  <a:srgbClr val="737761"/>
                </a:solidFill>
                <a:latin typeface="Arial Narrow"/>
                <a:cs typeface="Arial Narrow"/>
              </a:rPr>
              <a:t>There is currently a </a:t>
            </a:r>
            <a:r>
              <a:rPr lang="en-US" b="1" i="1" dirty="0">
                <a:solidFill>
                  <a:srgbClr val="737761"/>
                </a:solidFill>
                <a:latin typeface="Arial Narrow"/>
                <a:cs typeface="Arial Narrow"/>
              </a:rPr>
              <a:t>unique</a:t>
            </a:r>
            <a:r>
              <a:rPr lang="en-US" dirty="0">
                <a:solidFill>
                  <a:srgbClr val="737761"/>
                </a:solidFill>
                <a:latin typeface="Arial Narrow"/>
                <a:cs typeface="Arial Narrow"/>
              </a:rPr>
              <a:t> opportunity for states to use the flexibility within ESSA to promote pre-service residencies to improve teaching and learning for all students.</a:t>
            </a:r>
          </a:p>
          <a:p>
            <a:pPr algn="ctr"/>
            <a:endParaRPr lang="en-US" dirty="0">
              <a:solidFill>
                <a:srgbClr val="737761"/>
              </a:solidFill>
              <a:latin typeface="Arial Narrow"/>
              <a:cs typeface="Arial Narrow"/>
            </a:endParaRPr>
          </a:p>
          <a:p>
            <a:pPr algn="ctr"/>
            <a:r>
              <a:rPr lang="en-US" dirty="0">
                <a:solidFill>
                  <a:srgbClr val="737761"/>
                </a:solidFill>
                <a:latin typeface="Arial Narrow"/>
                <a:cs typeface="Arial Narrow"/>
              </a:rPr>
              <a:t>Without strategic conversations at the State level to include language in State applications, it will be more difficult for local partnerships to access ESSA funding for residencies.</a:t>
            </a:r>
          </a:p>
          <a:p>
            <a:pPr algn="ctr"/>
            <a:endParaRPr lang="en-US" dirty="0">
              <a:solidFill>
                <a:srgbClr val="737761"/>
              </a:solidFill>
              <a:latin typeface="Arial Narrow"/>
              <a:cs typeface="Arial Narrow"/>
            </a:endParaRPr>
          </a:p>
          <a:p>
            <a:pPr algn="ctr"/>
            <a:r>
              <a:rPr lang="en-US" dirty="0">
                <a:solidFill>
                  <a:srgbClr val="737761"/>
                </a:solidFill>
                <a:latin typeface="Arial Narrow"/>
                <a:cs typeface="Arial Narrow"/>
              </a:rPr>
              <a:t>In addition to supporting the use of local funds for residencies, States may also direct their own state-level ESSA allocations towards the further support of residencies as their preferred method of teacher preparation.</a:t>
            </a:r>
          </a:p>
        </p:txBody>
      </p:sp>
      <p:sp>
        <p:nvSpPr>
          <p:cNvPr id="3" name="Title 2"/>
          <p:cNvSpPr>
            <a:spLocks noGrp="1"/>
          </p:cNvSpPr>
          <p:nvPr>
            <p:ph type="title"/>
          </p:nvPr>
        </p:nvSpPr>
        <p:spPr/>
        <p:txBody>
          <a:bodyPr/>
          <a:lstStyle/>
          <a:p>
            <a:r>
              <a:rPr lang="en-US" dirty="0"/>
              <a:t>ESSA Opportunities</a:t>
            </a:r>
          </a:p>
        </p:txBody>
      </p:sp>
      <p:sp>
        <p:nvSpPr>
          <p:cNvPr id="11" name="Rectangle 10"/>
          <p:cNvSpPr/>
          <p:nvPr/>
        </p:nvSpPr>
        <p:spPr>
          <a:xfrm>
            <a:off x="5371642" y="1814688"/>
            <a:ext cx="3250213" cy="1452398"/>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anchor="ctr">
            <a:spAutoFit/>
          </a:bodyPr>
          <a:lstStyle/>
          <a:p>
            <a:pPr algn="ctr"/>
            <a:r>
              <a:rPr lang="en-US" dirty="0">
                <a:solidFill>
                  <a:schemeClr val="tx1"/>
                </a:solidFill>
                <a:latin typeface="Arial Narrow"/>
                <a:cs typeface="Arial Narrow"/>
              </a:rPr>
              <a:t>States apply to the U.S. DOE outlining acceptable uses of State ESSA funds, aligned with State priorities and ESSA guidance</a:t>
            </a:r>
          </a:p>
        </p:txBody>
      </p:sp>
      <p:sp>
        <p:nvSpPr>
          <p:cNvPr id="13" name="Rectangle 12"/>
          <p:cNvSpPr/>
          <p:nvPr/>
        </p:nvSpPr>
        <p:spPr>
          <a:xfrm>
            <a:off x="5371642" y="4099206"/>
            <a:ext cx="3250213" cy="148703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anchor="ctr">
            <a:spAutoFit/>
          </a:bodyPr>
          <a:lstStyle/>
          <a:p>
            <a:pPr algn="ctr"/>
            <a:r>
              <a:rPr lang="en-US" dirty="0">
                <a:solidFill>
                  <a:schemeClr val="tx1"/>
                </a:solidFill>
                <a:latin typeface="Arial Narrow"/>
                <a:cs typeface="Arial Narrow"/>
              </a:rPr>
              <a:t>Districts apply to the State with their plans for using ESSA funds, aligned with the U.S. DOE-approved plan</a:t>
            </a:r>
          </a:p>
        </p:txBody>
      </p:sp>
      <p:sp>
        <p:nvSpPr>
          <p:cNvPr id="5" name="Down Arrow 4"/>
          <p:cNvSpPr/>
          <p:nvPr/>
        </p:nvSpPr>
        <p:spPr>
          <a:xfrm>
            <a:off x="6759241" y="3487887"/>
            <a:ext cx="475013" cy="4631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958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Page 115 (5) A-C Defines a Teacher Residency Program as:</a:t>
            </a:r>
          </a:p>
        </p:txBody>
      </p:sp>
      <p:sp>
        <p:nvSpPr>
          <p:cNvPr id="3" name="Content Placeholder 2"/>
          <p:cNvSpPr>
            <a:spLocks noGrp="1"/>
          </p:cNvSpPr>
          <p:nvPr>
            <p:ph idx="4294967295"/>
          </p:nvPr>
        </p:nvSpPr>
        <p:spPr>
          <a:xfrm>
            <a:off x="1104900" y="1959428"/>
            <a:ext cx="7410450" cy="3701453"/>
          </a:xfrm>
        </p:spPr>
        <p:txBody>
          <a:bodyPr>
            <a:noAutofit/>
          </a:bodyPr>
          <a:lstStyle/>
          <a:p>
            <a:pPr marL="0" indent="0">
              <a:buNone/>
            </a:pPr>
            <a:endParaRPr lang="en-US" sz="1800" b="1" dirty="0">
              <a:solidFill>
                <a:schemeClr val="tx2"/>
              </a:solidFill>
              <a:latin typeface="Arial Narrow" charset="0"/>
              <a:ea typeface="Arial Narrow" charset="0"/>
              <a:cs typeface="Arial Narrow" charset="0"/>
            </a:endParaRPr>
          </a:p>
          <a:p>
            <a:pPr marL="342900" indent="-342900">
              <a:buClr>
                <a:schemeClr val="tx1"/>
              </a:buClr>
              <a:buFont typeface="+mj-lt"/>
              <a:buAutoNum type="alphaUcPeriod"/>
            </a:pPr>
            <a:r>
              <a:rPr lang="en-US" sz="1800" b="1" dirty="0">
                <a:solidFill>
                  <a:schemeClr val="tx2"/>
                </a:solidFill>
                <a:latin typeface="Arial Narrow" charset="0"/>
                <a:ea typeface="Arial Narrow" charset="0"/>
                <a:cs typeface="Arial Narrow" charset="0"/>
              </a:rPr>
              <a:t>For not less than 1 academic year</a:t>
            </a:r>
            <a:r>
              <a:rPr lang="en-US" sz="1800" dirty="0">
                <a:solidFill>
                  <a:schemeClr val="tx2"/>
                </a:solidFill>
                <a:latin typeface="Arial Narrow" charset="0"/>
                <a:ea typeface="Arial Narrow" charset="0"/>
                <a:cs typeface="Arial Narrow" charset="0"/>
              </a:rPr>
              <a:t>, </a:t>
            </a:r>
            <a:r>
              <a:rPr lang="en-US" sz="1800" b="1" dirty="0">
                <a:solidFill>
                  <a:schemeClr val="tx2"/>
                </a:solidFill>
                <a:latin typeface="Arial Narrow" charset="0"/>
                <a:ea typeface="Arial Narrow" charset="0"/>
                <a:cs typeface="Arial Narrow" charset="0"/>
              </a:rPr>
              <a:t>teaches alongside </a:t>
            </a:r>
            <a:r>
              <a:rPr lang="en-US" sz="1800" dirty="0">
                <a:solidFill>
                  <a:schemeClr val="tx2"/>
                </a:solidFill>
                <a:latin typeface="Arial Narrow" charset="0"/>
                <a:ea typeface="Arial Narrow" charset="0"/>
                <a:cs typeface="Arial Narrow" charset="0"/>
              </a:rPr>
              <a:t>an effective teacher, </a:t>
            </a:r>
            <a:r>
              <a:rPr lang="is-IS" sz="1800" dirty="0">
                <a:solidFill>
                  <a:schemeClr val="tx2"/>
                </a:solidFill>
                <a:latin typeface="Arial Narrow" charset="0"/>
                <a:ea typeface="Arial Narrow" charset="0"/>
                <a:cs typeface="Arial Narrow" charset="0"/>
              </a:rPr>
              <a:t>who is </a:t>
            </a:r>
            <a:r>
              <a:rPr lang="is-IS" sz="1800" b="1" dirty="0">
                <a:solidFill>
                  <a:schemeClr val="tx2"/>
                </a:solidFill>
                <a:latin typeface="Arial Narrow" charset="0"/>
                <a:ea typeface="Arial Narrow" charset="0"/>
                <a:cs typeface="Arial Narrow" charset="0"/>
              </a:rPr>
              <a:t>the teacher of record </a:t>
            </a:r>
            <a:r>
              <a:rPr lang="is-IS" sz="1800" dirty="0">
                <a:solidFill>
                  <a:schemeClr val="tx2"/>
                </a:solidFill>
                <a:latin typeface="Arial Narrow" charset="0"/>
                <a:ea typeface="Arial Narrow" charset="0"/>
                <a:cs typeface="Arial Narrow" charset="0"/>
              </a:rPr>
              <a:t>for the classroom</a:t>
            </a:r>
          </a:p>
          <a:p>
            <a:pPr marL="342900" indent="-342900">
              <a:buClr>
                <a:schemeClr val="tx1"/>
              </a:buClr>
              <a:buFont typeface="+mj-lt"/>
              <a:buAutoNum type="alphaUcPeriod"/>
            </a:pPr>
            <a:endParaRPr lang="is-IS" sz="1800" b="1" dirty="0">
              <a:solidFill>
                <a:schemeClr val="tx2"/>
              </a:solidFill>
              <a:latin typeface="Arial Narrow" charset="0"/>
              <a:ea typeface="Arial Narrow" charset="0"/>
              <a:cs typeface="Arial Narrow" charset="0"/>
            </a:endParaRPr>
          </a:p>
          <a:p>
            <a:pPr marL="342900" indent="-342900">
              <a:buClr>
                <a:schemeClr val="tx1"/>
              </a:buClr>
              <a:buFont typeface="+mj-lt"/>
              <a:buAutoNum type="alphaUcPeriod"/>
            </a:pPr>
            <a:r>
              <a:rPr lang="en-US" sz="1800" b="1" dirty="0">
                <a:solidFill>
                  <a:schemeClr val="tx2"/>
                </a:solidFill>
                <a:latin typeface="Arial Narrow" charset="0"/>
                <a:ea typeface="Arial Narrow" charset="0"/>
                <a:cs typeface="Arial Narrow" charset="0"/>
              </a:rPr>
              <a:t>R</a:t>
            </a:r>
            <a:r>
              <a:rPr lang="is-IS" sz="1800" b="1" dirty="0">
                <a:solidFill>
                  <a:schemeClr val="tx2"/>
                </a:solidFill>
                <a:latin typeface="Arial Narrow" charset="0"/>
                <a:ea typeface="Arial Narrow" charset="0"/>
                <a:cs typeface="Arial Narrow" charset="0"/>
              </a:rPr>
              <a:t>eceives concurrent instruction during the year </a:t>
            </a:r>
            <a:r>
              <a:rPr lang="is-IS" sz="1800" dirty="0">
                <a:solidFill>
                  <a:schemeClr val="tx2"/>
                </a:solidFill>
                <a:latin typeface="Arial Narrow" charset="0"/>
                <a:ea typeface="Arial Narrow" charset="0"/>
                <a:cs typeface="Arial Narrow" charset="0"/>
              </a:rPr>
              <a:t>(through courses about the content areas in wich the teacher will become certified) </a:t>
            </a:r>
          </a:p>
          <a:p>
            <a:pPr marL="342900" indent="-342900">
              <a:buClr>
                <a:schemeClr val="tx1"/>
              </a:buClr>
              <a:buFont typeface="+mj-lt"/>
              <a:buAutoNum type="alphaUcPeriod"/>
            </a:pPr>
            <a:endParaRPr lang="is-IS" sz="1800" b="1" dirty="0">
              <a:solidFill>
                <a:schemeClr val="tx2"/>
              </a:solidFill>
              <a:latin typeface="Arial Narrow" charset="0"/>
              <a:ea typeface="Arial Narrow" charset="0"/>
              <a:cs typeface="Arial Narrow" charset="0"/>
            </a:endParaRPr>
          </a:p>
          <a:p>
            <a:pPr marL="342900" indent="-342900">
              <a:buClr>
                <a:schemeClr val="tx1"/>
              </a:buClr>
              <a:buFont typeface="+mj-lt"/>
              <a:buAutoNum type="alphaUcPeriod"/>
            </a:pPr>
            <a:r>
              <a:rPr lang="en-US" sz="1800" b="1" dirty="0">
                <a:solidFill>
                  <a:schemeClr val="tx2"/>
                </a:solidFill>
                <a:latin typeface="Arial Narrow" charset="0"/>
                <a:ea typeface="Arial Narrow" charset="0"/>
                <a:cs typeface="Arial Narrow" charset="0"/>
              </a:rPr>
              <a:t>A</a:t>
            </a:r>
            <a:r>
              <a:rPr lang="is-IS" sz="1800" b="1" dirty="0">
                <a:solidFill>
                  <a:schemeClr val="tx2"/>
                </a:solidFill>
                <a:latin typeface="Arial Narrow" charset="0"/>
                <a:ea typeface="Arial Narrow" charset="0"/>
                <a:cs typeface="Arial Narrow" charset="0"/>
              </a:rPr>
              <a:t>cquires effective teaching skills</a:t>
            </a:r>
            <a:r>
              <a:rPr lang="is-IS" sz="1800" dirty="0">
                <a:solidFill>
                  <a:schemeClr val="tx2"/>
                </a:solidFill>
                <a:latin typeface="Arial Narrow" charset="0"/>
                <a:ea typeface="Arial Narrow" charset="0"/>
                <a:cs typeface="Arial Narrow" charset="0"/>
              </a:rPr>
              <a:t>, as demonstrated through the compeletion of a residency program (or another measure determined by the State)</a:t>
            </a:r>
            <a:endParaRPr lang="en-US" sz="1800" dirty="0">
              <a:solidFill>
                <a:schemeClr val="tx2"/>
              </a:solidFill>
              <a:latin typeface="Arial Narrow" charset="0"/>
              <a:ea typeface="Arial Narrow" charset="0"/>
              <a:cs typeface="Arial Narrow" charset="0"/>
            </a:endParaRPr>
          </a:p>
        </p:txBody>
      </p:sp>
      <p:sp>
        <p:nvSpPr>
          <p:cNvPr id="4" name="Rectangle 3"/>
          <p:cNvSpPr/>
          <p:nvPr/>
        </p:nvSpPr>
        <p:spPr>
          <a:xfrm>
            <a:off x="763608" y="1590096"/>
            <a:ext cx="8093034" cy="369332"/>
          </a:xfrm>
          <a:prstGeom prst="rect">
            <a:avLst/>
          </a:prstGeom>
        </p:spPr>
        <p:txBody>
          <a:bodyPr wrap="square">
            <a:spAutoFit/>
          </a:bodyPr>
          <a:lstStyle/>
          <a:p>
            <a:r>
              <a:rPr lang="en-US" b="1" dirty="0">
                <a:latin typeface="Arial Narrow" charset="0"/>
                <a:ea typeface="Arial Narrow" charset="0"/>
                <a:cs typeface="Arial Narrow" charset="0"/>
              </a:rPr>
              <a:t>A school-based teacher preparation program in which a prospective teacher:</a:t>
            </a:r>
          </a:p>
        </p:txBody>
      </p:sp>
    </p:spTree>
    <p:extLst>
      <p:ext uri="{BB962C8B-B14F-4D97-AF65-F5344CB8AC3E}">
        <p14:creationId xmlns:p14="http://schemas.microsoft.com/office/powerpoint/2010/main" val="400493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77"/>
          <p:cNvSpPr txBox="1">
            <a:spLocks/>
          </p:cNvSpPr>
          <p:nvPr/>
        </p:nvSpPr>
        <p:spPr>
          <a:xfrm>
            <a:off x="1335882" y="116307"/>
            <a:ext cx="6607969" cy="493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indent="0" eaLnBrk="1" hangingPunct="1">
              <a:spcBef>
                <a:spcPct val="20000"/>
              </a:spcBef>
              <a:buClr>
                <a:schemeClr val="tx1"/>
              </a:buClr>
              <a:buFontTx/>
              <a:buNone/>
              <a:defRPr sz="2400">
                <a:solidFill>
                  <a:srgbClr val="D22D20"/>
                </a:solidFill>
                <a:latin typeface="Calibri"/>
                <a:cs typeface="Calibri"/>
              </a:defRPr>
            </a:lvl1pPr>
            <a:lvl2pPr marL="571500" indent="-228600" eaLnBrk="1" hangingPunct="1">
              <a:spcBef>
                <a:spcPct val="20000"/>
              </a:spcBef>
              <a:buClr>
                <a:schemeClr val="tx1"/>
              </a:buClr>
              <a:buChar char="o"/>
              <a:defRPr sz="1400">
                <a:latin typeface="Verdana"/>
                <a:cs typeface="Verdana"/>
              </a:defRPr>
            </a:lvl2pPr>
            <a:lvl3pPr indent="-228600" eaLnBrk="1" hangingPunct="1">
              <a:spcBef>
                <a:spcPct val="20000"/>
              </a:spcBef>
              <a:buClr>
                <a:schemeClr val="tx1"/>
              </a:buClr>
              <a:buFont typeface="Wingdings" pitchFamily="2" charset="2"/>
              <a:buChar char="§"/>
              <a:defRPr sz="1400">
                <a:latin typeface="Verdana"/>
                <a:cs typeface="Verdana"/>
              </a:defRPr>
            </a:lvl3pPr>
            <a:lvl4pPr marL="1257300" indent="-228600" eaLnBrk="1" hangingPunct="1">
              <a:spcBef>
                <a:spcPct val="20000"/>
              </a:spcBef>
              <a:buClr>
                <a:schemeClr val="tx1"/>
              </a:buClr>
              <a:buChar char="•"/>
              <a:defRPr sz="1400">
                <a:latin typeface="Verdana"/>
                <a:cs typeface="Verdana"/>
              </a:defRPr>
            </a:lvl4pPr>
            <a:lvl5pPr marL="1600200" indent="-228600" eaLnBrk="1" hangingPunct="1">
              <a:spcBef>
                <a:spcPct val="25000"/>
              </a:spcBef>
              <a:buClr>
                <a:schemeClr val="tx1"/>
              </a:buClr>
              <a:buChar char="•"/>
              <a:defRPr sz="1400">
                <a:latin typeface="Verdana"/>
                <a:cs typeface="Verdana"/>
              </a:defRPr>
            </a:lvl5pPr>
            <a:lvl6pPr marL="2057400" indent="-228600" fontAlgn="base">
              <a:spcBef>
                <a:spcPct val="25000"/>
              </a:spcBef>
              <a:spcAft>
                <a:spcPct val="0"/>
              </a:spcAft>
              <a:buClr>
                <a:schemeClr val="tx1"/>
              </a:buClr>
              <a:buChar char="•"/>
              <a:defRPr sz="1600">
                <a:latin typeface="+mn-lt"/>
                <a:cs typeface="+mn-cs"/>
              </a:defRPr>
            </a:lvl6pPr>
            <a:lvl7pPr marL="2514600" indent="-228600" fontAlgn="base">
              <a:spcBef>
                <a:spcPct val="25000"/>
              </a:spcBef>
              <a:spcAft>
                <a:spcPct val="0"/>
              </a:spcAft>
              <a:buClr>
                <a:schemeClr val="tx1"/>
              </a:buClr>
              <a:buChar char="•"/>
              <a:defRPr sz="1600">
                <a:latin typeface="+mn-lt"/>
                <a:cs typeface="+mn-cs"/>
              </a:defRPr>
            </a:lvl7pPr>
            <a:lvl8pPr marL="2971800" indent="-228600" fontAlgn="base">
              <a:spcBef>
                <a:spcPct val="25000"/>
              </a:spcBef>
              <a:spcAft>
                <a:spcPct val="0"/>
              </a:spcAft>
              <a:buClr>
                <a:schemeClr val="tx1"/>
              </a:buClr>
              <a:buChar char="•"/>
              <a:defRPr sz="1600">
                <a:latin typeface="+mn-lt"/>
                <a:cs typeface="+mn-cs"/>
              </a:defRPr>
            </a:lvl8pPr>
            <a:lvl9pPr marL="3429000" indent="-228600" fontAlgn="base">
              <a:spcBef>
                <a:spcPct val="25000"/>
              </a:spcBef>
              <a:spcAft>
                <a:spcPct val="0"/>
              </a:spcAft>
              <a:buClr>
                <a:schemeClr val="tx1"/>
              </a:buClr>
              <a:buChar char="•"/>
              <a:defRPr sz="1600">
                <a:latin typeface="+mn-lt"/>
                <a:cs typeface="+mn-cs"/>
              </a:defRPr>
            </a:lvl9pPr>
          </a:lstStyle>
          <a:p>
            <a:endParaRPr lang="en-US" dirty="0">
              <a:latin typeface="Arial Narrow" panose="020B0606020202030204" pitchFamily="34" charset="0"/>
            </a:endParaRPr>
          </a:p>
          <a:p>
            <a:endParaRPr lang="en-US" dirty="0">
              <a:solidFill>
                <a:srgbClr val="7030A0"/>
              </a:solidFill>
              <a:effectLst>
                <a:outerShdw blurRad="38100" dist="38100" dir="2700000" algn="tl">
                  <a:srgbClr val="000000">
                    <a:alpha val="43137"/>
                  </a:srgbClr>
                </a:outerShdw>
              </a:effectLst>
              <a:latin typeface="Arial Narrow" panose="020B0606020202030204" pitchFamily="34" charset="0"/>
              <a:sym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938205141"/>
              </p:ext>
            </p:extLst>
          </p:nvPr>
        </p:nvGraphicFramePr>
        <p:xfrm>
          <a:off x="463138" y="1415145"/>
          <a:ext cx="8374247" cy="5168138"/>
        </p:xfrm>
        <a:graphic>
          <a:graphicData uri="http://schemas.openxmlformats.org/drawingml/2006/table">
            <a:tbl>
              <a:tblPr firstRow="1" bandRow="1">
                <a:tableStyleId>{2D5ABB26-0587-4C30-8999-92F81FD0307C}</a:tableStyleId>
              </a:tblPr>
              <a:tblGrid>
                <a:gridCol w="4268500">
                  <a:extLst>
                    <a:ext uri="{9D8B030D-6E8A-4147-A177-3AD203B41FA5}">
                      <a16:colId xmlns:a16="http://schemas.microsoft.com/office/drawing/2014/main" xmlns="" val="20000"/>
                    </a:ext>
                  </a:extLst>
                </a:gridCol>
                <a:gridCol w="4105747">
                  <a:extLst>
                    <a:ext uri="{9D8B030D-6E8A-4147-A177-3AD203B41FA5}">
                      <a16:colId xmlns:a16="http://schemas.microsoft.com/office/drawing/2014/main" xmlns="" val="20001"/>
                    </a:ext>
                  </a:extLst>
                </a:gridCol>
              </a:tblGrid>
              <a:tr h="317223">
                <a:tc>
                  <a:txBody>
                    <a:bodyPr/>
                    <a:lstStyle/>
                    <a:p>
                      <a:pPr algn="ctr">
                        <a:lnSpc>
                          <a:spcPct val="90000"/>
                        </a:lnSpc>
                      </a:pPr>
                      <a:r>
                        <a:rPr lang="en-US" sz="1800" kern="1200" dirty="0">
                          <a:solidFill>
                            <a:schemeClr val="tx1"/>
                          </a:solidFill>
                          <a:effectLst>
                            <a:outerShdw blurRad="38100" dist="38100" dir="2700000" algn="tl">
                              <a:srgbClr val="000000">
                                <a:alpha val="43137"/>
                              </a:srgbClr>
                            </a:outerShdw>
                          </a:effectLst>
                          <a:latin typeface="Arial Narrow" panose="020B0606020202030204" pitchFamily="34" charset="0"/>
                          <a:ea typeface="+mn-ea"/>
                          <a:cs typeface="Calibri"/>
                        </a:rPr>
                        <a:t>Title</a:t>
                      </a:r>
                      <a:r>
                        <a:rPr lang="en-US" sz="1800" b="1" baseline="0" dirty="0">
                          <a:solidFill>
                            <a:schemeClr val="tx1"/>
                          </a:solidFill>
                          <a:latin typeface="Arial Narrow"/>
                          <a:cs typeface="Arial Narrow"/>
                        </a:rPr>
                        <a:t> </a:t>
                      </a:r>
                      <a:r>
                        <a:rPr lang="en-US" sz="1800" kern="1200" dirty="0">
                          <a:solidFill>
                            <a:schemeClr val="tx1"/>
                          </a:solidFill>
                          <a:effectLst>
                            <a:outerShdw blurRad="38100" dist="38100" dir="2700000" algn="tl">
                              <a:srgbClr val="000000">
                                <a:alpha val="43137"/>
                              </a:srgbClr>
                            </a:outerShdw>
                          </a:effectLst>
                          <a:latin typeface="Arial Narrow" panose="020B0606020202030204" pitchFamily="34" charset="0"/>
                          <a:ea typeface="+mn-ea"/>
                          <a:cs typeface="Calibri"/>
                        </a:rPr>
                        <a:t>I – Improving Basic Programs</a:t>
                      </a:r>
                    </a:p>
                  </a:txBody>
                  <a:tcPr marL="68580" marR="68580"/>
                </a:tc>
                <a:tc>
                  <a:txBody>
                    <a:bodyPr/>
                    <a:lstStyle/>
                    <a:p>
                      <a:pPr algn="ctr">
                        <a:lnSpc>
                          <a:spcPct val="90000"/>
                        </a:lnSpc>
                      </a:pPr>
                      <a:r>
                        <a:rPr lang="en-US" sz="1800" kern="1200" dirty="0">
                          <a:solidFill>
                            <a:schemeClr val="tx1"/>
                          </a:solidFill>
                          <a:effectLst>
                            <a:outerShdw blurRad="38100" dist="38100" dir="2700000" algn="tl">
                              <a:srgbClr val="000000">
                                <a:alpha val="43137"/>
                              </a:srgbClr>
                            </a:outerShdw>
                          </a:effectLst>
                          <a:latin typeface="Arial Narrow" panose="020B0606020202030204" pitchFamily="34" charset="0"/>
                          <a:ea typeface="+mn-ea"/>
                          <a:cs typeface="Calibri"/>
                        </a:rPr>
                        <a:t>Title</a:t>
                      </a:r>
                      <a:r>
                        <a:rPr lang="en-US" sz="1800" b="1" dirty="0">
                          <a:solidFill>
                            <a:schemeClr val="tx1"/>
                          </a:solidFill>
                          <a:latin typeface="Arial Narrow"/>
                          <a:cs typeface="Arial Narrow"/>
                        </a:rPr>
                        <a:t> </a:t>
                      </a:r>
                      <a:r>
                        <a:rPr lang="en-US" sz="1800" kern="1200" dirty="0">
                          <a:solidFill>
                            <a:schemeClr val="tx1"/>
                          </a:solidFill>
                          <a:effectLst>
                            <a:outerShdw blurRad="38100" dist="38100" dir="2700000" algn="tl">
                              <a:srgbClr val="000000">
                                <a:alpha val="43137"/>
                              </a:srgbClr>
                            </a:outerShdw>
                          </a:effectLst>
                          <a:latin typeface="Arial Narrow" panose="020B0606020202030204" pitchFamily="34" charset="0"/>
                          <a:ea typeface="+mn-ea"/>
                          <a:cs typeface="Calibri"/>
                        </a:rPr>
                        <a:t>II,</a:t>
                      </a:r>
                      <a:r>
                        <a:rPr lang="en-US" sz="1800" b="1" dirty="0">
                          <a:solidFill>
                            <a:schemeClr val="tx1"/>
                          </a:solidFill>
                          <a:latin typeface="Arial Narrow"/>
                          <a:cs typeface="Arial Narrow"/>
                        </a:rPr>
                        <a:t> </a:t>
                      </a:r>
                      <a:r>
                        <a:rPr lang="en-US" sz="1800" kern="1200" dirty="0">
                          <a:solidFill>
                            <a:schemeClr val="tx1"/>
                          </a:solidFill>
                          <a:effectLst>
                            <a:outerShdw blurRad="38100" dist="38100" dir="2700000" algn="tl">
                              <a:srgbClr val="000000">
                                <a:alpha val="43137"/>
                              </a:srgbClr>
                            </a:outerShdw>
                          </a:effectLst>
                          <a:latin typeface="Arial Narrow" panose="020B0606020202030204" pitchFamily="34" charset="0"/>
                          <a:ea typeface="+mn-ea"/>
                          <a:cs typeface="Calibri"/>
                        </a:rPr>
                        <a:t>Part</a:t>
                      </a:r>
                      <a:r>
                        <a:rPr lang="en-US" sz="1800" b="1" dirty="0">
                          <a:solidFill>
                            <a:schemeClr val="tx1"/>
                          </a:solidFill>
                          <a:latin typeface="Arial Narrow"/>
                          <a:cs typeface="Arial Narrow"/>
                        </a:rPr>
                        <a:t> </a:t>
                      </a:r>
                      <a:r>
                        <a:rPr lang="en-US" sz="1800" kern="1200" dirty="0">
                          <a:solidFill>
                            <a:schemeClr val="tx1"/>
                          </a:solidFill>
                          <a:effectLst>
                            <a:outerShdw blurRad="38100" dist="38100" dir="2700000" algn="tl">
                              <a:srgbClr val="000000">
                                <a:alpha val="43137"/>
                              </a:srgbClr>
                            </a:outerShdw>
                          </a:effectLst>
                          <a:latin typeface="Arial Narrow" panose="020B0606020202030204" pitchFamily="34" charset="0"/>
                          <a:ea typeface="+mn-ea"/>
                          <a:cs typeface="Calibri"/>
                        </a:rPr>
                        <a:t>A – Supporting</a:t>
                      </a:r>
                      <a:r>
                        <a:rPr lang="en-US" sz="1800" kern="1200" baseline="0" dirty="0">
                          <a:solidFill>
                            <a:schemeClr val="tx1"/>
                          </a:solidFill>
                          <a:effectLst>
                            <a:outerShdw blurRad="38100" dist="38100" dir="2700000" algn="tl">
                              <a:srgbClr val="000000">
                                <a:alpha val="43137"/>
                              </a:srgbClr>
                            </a:outerShdw>
                          </a:effectLst>
                          <a:latin typeface="Arial Narrow" panose="020B0606020202030204" pitchFamily="34" charset="0"/>
                          <a:ea typeface="+mn-ea"/>
                          <a:cs typeface="Calibri"/>
                        </a:rPr>
                        <a:t> Effective Instruction</a:t>
                      </a:r>
                      <a:endParaRPr lang="en-US" sz="1800" kern="1200" dirty="0">
                        <a:solidFill>
                          <a:schemeClr val="tx1"/>
                        </a:solidFill>
                        <a:effectLst>
                          <a:outerShdw blurRad="38100" dist="38100" dir="2700000" algn="tl">
                            <a:srgbClr val="000000">
                              <a:alpha val="43137"/>
                            </a:srgbClr>
                          </a:outerShdw>
                        </a:effectLst>
                        <a:latin typeface="Arial Narrow" panose="020B0606020202030204" pitchFamily="34" charset="0"/>
                        <a:ea typeface="+mn-ea"/>
                        <a:cs typeface="Calibri"/>
                      </a:endParaRPr>
                    </a:p>
                  </a:txBody>
                  <a:tcPr marL="68580" marR="68580"/>
                </a:tc>
                <a:extLst>
                  <a:ext uri="{0D108BD9-81ED-4DB2-BD59-A6C34878D82A}">
                    <a16:rowId xmlns:a16="http://schemas.microsoft.com/office/drawing/2014/main" xmlns="" val="10000"/>
                  </a:ext>
                </a:extLst>
              </a:tr>
              <a:tr h="4770032">
                <a:tc>
                  <a:txBody>
                    <a:bodyPr/>
                    <a:lstStyle/>
                    <a:p>
                      <a:pPr marL="0" indent="0" algn="ctr">
                        <a:lnSpc>
                          <a:spcPct val="90000"/>
                        </a:lnSpc>
                        <a:buFont typeface="Arial" panose="020B0604020202020204" pitchFamily="34" charset="0"/>
                        <a:buNone/>
                      </a:pPr>
                      <a:endParaRPr lang="en-US" sz="1600" u="none" dirty="0">
                        <a:solidFill>
                          <a:schemeClr val="tx1"/>
                        </a:solidFill>
                        <a:latin typeface="Arial Narrow"/>
                        <a:cs typeface="Arial Narrow"/>
                      </a:endParaRPr>
                    </a:p>
                    <a:p>
                      <a:pPr marL="0" indent="0" algn="l">
                        <a:lnSpc>
                          <a:spcPct val="90000"/>
                        </a:lnSpc>
                        <a:buFont typeface="Arial" panose="020B0604020202020204" pitchFamily="34" charset="0"/>
                        <a:buNone/>
                      </a:pPr>
                      <a:r>
                        <a:rPr lang="en-US" sz="1400" i="0" u="none" dirty="0">
                          <a:solidFill>
                            <a:srgbClr val="737761"/>
                          </a:solidFill>
                          <a:latin typeface="Arial Narrow"/>
                          <a:cs typeface="Arial Narrow"/>
                        </a:rPr>
                        <a:t>Pre-service residents can become an essential part of school improvement processes,</a:t>
                      </a:r>
                      <a:r>
                        <a:rPr lang="en-US" sz="1400" i="0" u="none" baseline="0" dirty="0">
                          <a:solidFill>
                            <a:srgbClr val="737761"/>
                          </a:solidFill>
                          <a:latin typeface="Arial Narrow"/>
                          <a:cs typeface="Arial Narrow"/>
                        </a:rPr>
                        <a:t> supporting improvement plans and providing services aligned with school-wide and targeted assistance programs. </a:t>
                      </a:r>
                    </a:p>
                    <a:p>
                      <a:pPr marL="0" indent="0" algn="l">
                        <a:lnSpc>
                          <a:spcPct val="90000"/>
                        </a:lnSpc>
                        <a:buFont typeface="Arial" panose="020B0604020202020204" pitchFamily="34" charset="0"/>
                        <a:buNone/>
                      </a:pPr>
                      <a:endParaRPr lang="en-US" sz="1400" i="0" u="none" dirty="0">
                        <a:solidFill>
                          <a:srgbClr val="737761"/>
                        </a:solidFill>
                        <a:latin typeface="Arial Narrow"/>
                        <a:cs typeface="Arial Narrow"/>
                      </a:endParaRPr>
                    </a:p>
                    <a:p>
                      <a:pPr marL="0" indent="0" algn="l">
                        <a:lnSpc>
                          <a:spcPct val="90000"/>
                        </a:lnSpc>
                        <a:buFont typeface="Arial" panose="020B0604020202020204" pitchFamily="34" charset="0"/>
                        <a:buNone/>
                      </a:pPr>
                      <a:r>
                        <a:rPr lang="en-US" sz="1400" i="0" u="none" dirty="0">
                          <a:solidFill>
                            <a:srgbClr val="737761"/>
                          </a:solidFill>
                          <a:latin typeface="Arial Narrow"/>
                          <a:cs typeface="Arial Narrow"/>
                        </a:rPr>
                        <a:t>Residency programs</a:t>
                      </a:r>
                      <a:r>
                        <a:rPr lang="en-US" sz="1400" i="0" u="none" baseline="0" dirty="0">
                          <a:solidFill>
                            <a:srgbClr val="737761"/>
                          </a:solidFill>
                          <a:latin typeface="Arial Narrow"/>
                          <a:cs typeface="Arial Narrow"/>
                        </a:rPr>
                        <a:t> can:</a:t>
                      </a:r>
                    </a:p>
                    <a:p>
                      <a:pPr marL="0" indent="0" algn="l">
                        <a:lnSpc>
                          <a:spcPct val="90000"/>
                        </a:lnSpc>
                        <a:buFont typeface="Arial" panose="020B0604020202020204" pitchFamily="34" charset="0"/>
                        <a:buNone/>
                      </a:pPr>
                      <a:endParaRPr lang="en-US" sz="900" u="none" dirty="0">
                        <a:solidFill>
                          <a:srgbClr val="737761"/>
                        </a:solidFill>
                        <a:latin typeface="Arial Narrow"/>
                        <a:cs typeface="Arial Narrow"/>
                      </a:endParaRPr>
                    </a:p>
                    <a:p>
                      <a:pPr marL="0" indent="0" algn="ctr">
                        <a:lnSpc>
                          <a:spcPct val="90000"/>
                        </a:lnSpc>
                        <a:buFont typeface="Arial" panose="020B0604020202020204" pitchFamily="34" charset="0"/>
                        <a:buNone/>
                      </a:pPr>
                      <a:r>
                        <a:rPr lang="en-US" sz="1400" dirty="0">
                          <a:solidFill>
                            <a:srgbClr val="737761"/>
                          </a:solidFill>
                          <a:latin typeface="Arial Narrow"/>
                          <a:cs typeface="Arial Narrow"/>
                        </a:rPr>
                        <a:t>Support comprehensive </a:t>
                      </a:r>
                    </a:p>
                    <a:p>
                      <a:pPr marL="0" indent="0" algn="ctr">
                        <a:lnSpc>
                          <a:spcPct val="90000"/>
                        </a:lnSpc>
                        <a:buFont typeface="Arial" panose="020B0604020202020204" pitchFamily="34" charset="0"/>
                        <a:buNone/>
                      </a:pPr>
                      <a:r>
                        <a:rPr lang="en-US" sz="1400" dirty="0">
                          <a:solidFill>
                            <a:srgbClr val="737761"/>
                          </a:solidFill>
                          <a:latin typeface="Arial Narrow"/>
                          <a:cs typeface="Arial Narrow"/>
                        </a:rPr>
                        <a:t>and targeted plans for </a:t>
                      </a:r>
                    </a:p>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a:solidFill>
                            <a:srgbClr val="737761"/>
                          </a:solidFill>
                          <a:latin typeface="Arial Narrow"/>
                          <a:cs typeface="Arial Narrow"/>
                        </a:rPr>
                        <a:t>Title I schools </a:t>
                      </a:r>
                    </a:p>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i="1" u="none" dirty="0">
                          <a:solidFill>
                            <a:srgbClr val="737761"/>
                          </a:solidFill>
                          <a:latin typeface="Arial Narrow"/>
                          <a:cs typeface="Arial Narrow"/>
                        </a:rPr>
                        <a:t>(Section 1003)</a:t>
                      </a:r>
                      <a:endParaRPr lang="en-US" sz="1400" i="1" u="none" dirty="0">
                        <a:solidFill>
                          <a:srgbClr val="737761"/>
                        </a:solidFill>
                        <a:latin typeface="Arial Narrow"/>
                        <a:cs typeface="Arial Narrow"/>
                      </a:endParaRPr>
                    </a:p>
                    <a:p>
                      <a:pPr marL="0" indent="0" algn="ctr">
                        <a:lnSpc>
                          <a:spcPct val="90000"/>
                        </a:lnSpc>
                        <a:buFont typeface="Arial" panose="020B0604020202020204" pitchFamily="34" charset="0"/>
                        <a:buNone/>
                      </a:pPr>
                      <a:endParaRPr lang="en-US" sz="900" dirty="0">
                        <a:solidFill>
                          <a:srgbClr val="737761"/>
                        </a:solidFill>
                        <a:latin typeface="Arial Narrow"/>
                        <a:cs typeface="Arial Narrow"/>
                      </a:endParaRPr>
                    </a:p>
                    <a:p>
                      <a:pPr marL="0" indent="0" algn="ctr">
                        <a:lnSpc>
                          <a:spcPct val="90000"/>
                        </a:lnSpc>
                        <a:buFont typeface="Arial" panose="020B0604020202020204" pitchFamily="34" charset="0"/>
                        <a:buNone/>
                      </a:pPr>
                      <a:r>
                        <a:rPr lang="en-US" sz="1400" dirty="0">
                          <a:solidFill>
                            <a:srgbClr val="737761"/>
                          </a:solidFill>
                          <a:latin typeface="Arial Narrow"/>
                          <a:cs typeface="Arial Narrow"/>
                        </a:rPr>
                        <a:t>Provide services aligned to schoolwide and targeted</a:t>
                      </a:r>
                    </a:p>
                    <a:p>
                      <a:pPr marL="0" indent="0" algn="ctr">
                        <a:lnSpc>
                          <a:spcPct val="90000"/>
                        </a:lnSpc>
                        <a:buFont typeface="Arial" panose="020B0604020202020204" pitchFamily="34" charset="0"/>
                        <a:buNone/>
                      </a:pPr>
                      <a:r>
                        <a:rPr lang="en-US" sz="1400" dirty="0">
                          <a:solidFill>
                            <a:srgbClr val="737761"/>
                          </a:solidFill>
                          <a:latin typeface="Arial Narrow"/>
                          <a:cs typeface="Arial Narrow"/>
                        </a:rPr>
                        <a:t> assistance programs</a:t>
                      </a:r>
                    </a:p>
                    <a:p>
                      <a:pPr marL="0" indent="0" algn="ctr">
                        <a:lnSpc>
                          <a:spcPct val="90000"/>
                        </a:lnSpc>
                        <a:buFont typeface="Arial" panose="020B0604020202020204" pitchFamily="34" charset="0"/>
                        <a:buNone/>
                      </a:pPr>
                      <a:r>
                        <a:rPr lang="en-US" sz="1100" i="1" u="none" dirty="0">
                          <a:solidFill>
                            <a:srgbClr val="737761"/>
                          </a:solidFill>
                          <a:latin typeface="Arial Narrow"/>
                          <a:cs typeface="Arial Narrow"/>
                        </a:rPr>
                        <a:t>(Sections 1008 &amp; 1009)</a:t>
                      </a:r>
                    </a:p>
                    <a:p>
                      <a:pPr marL="0" indent="0" algn="ctr">
                        <a:lnSpc>
                          <a:spcPct val="90000"/>
                        </a:lnSpc>
                        <a:buFont typeface="Arial" panose="020B0604020202020204" pitchFamily="34" charset="0"/>
                        <a:buNone/>
                      </a:pPr>
                      <a:endParaRPr lang="en-US" sz="900" i="1" u="none" dirty="0">
                        <a:solidFill>
                          <a:srgbClr val="737761"/>
                        </a:solidFill>
                        <a:latin typeface="Arial Narrow"/>
                        <a:cs typeface="Arial Narrow"/>
                      </a:endParaRPr>
                    </a:p>
                    <a:p>
                      <a:pPr marL="0" indent="0" algn="ctr">
                        <a:lnSpc>
                          <a:spcPct val="90000"/>
                        </a:lnSpc>
                        <a:buFont typeface="Arial" panose="020B0604020202020204" pitchFamily="34" charset="0"/>
                        <a:buNone/>
                      </a:pPr>
                      <a:r>
                        <a:rPr lang="en-US" sz="1400" kern="1200" dirty="0">
                          <a:solidFill>
                            <a:srgbClr val="737761"/>
                          </a:solidFill>
                          <a:latin typeface="Arial Narrow"/>
                          <a:ea typeface="+mn-ea"/>
                          <a:cs typeface="Arial Narrow"/>
                        </a:rPr>
                        <a:t>Benefit teachers by providing</a:t>
                      </a:r>
                      <a:r>
                        <a:rPr lang="en-US" sz="1400" kern="1200" baseline="0" dirty="0">
                          <a:solidFill>
                            <a:srgbClr val="737761"/>
                          </a:solidFill>
                          <a:latin typeface="Arial Narrow"/>
                          <a:ea typeface="+mn-ea"/>
                          <a:cs typeface="Arial Narrow"/>
                        </a:rPr>
                        <a:t> PD activities in mentoring, </a:t>
                      </a:r>
                      <a:br>
                        <a:rPr lang="en-US" sz="1400" kern="1200" baseline="0" dirty="0">
                          <a:solidFill>
                            <a:srgbClr val="737761"/>
                          </a:solidFill>
                          <a:latin typeface="Arial Narrow"/>
                          <a:ea typeface="+mn-ea"/>
                          <a:cs typeface="Arial Narrow"/>
                        </a:rPr>
                      </a:br>
                      <a:r>
                        <a:rPr lang="en-US" sz="1400" kern="1200" baseline="0" dirty="0">
                          <a:solidFill>
                            <a:srgbClr val="737761"/>
                          </a:solidFill>
                          <a:latin typeface="Arial Narrow"/>
                          <a:ea typeface="+mn-ea"/>
                          <a:cs typeface="Arial Narrow"/>
                        </a:rPr>
                        <a:t>adult leadership, &amp; reflective practice</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i="1" u="none" kern="1200" dirty="0">
                          <a:solidFill>
                            <a:srgbClr val="737761"/>
                          </a:solidFill>
                          <a:latin typeface="Arial Narrow"/>
                          <a:ea typeface="+mn-ea"/>
                          <a:cs typeface="Arial Narrow"/>
                        </a:rPr>
                        <a:t>(Sections 1008 &amp; 1009)</a:t>
                      </a:r>
                    </a:p>
                    <a:p>
                      <a:pPr marL="0" indent="0" algn="ctr">
                        <a:lnSpc>
                          <a:spcPct val="90000"/>
                        </a:lnSpc>
                        <a:buFont typeface="Arial" panose="020B0604020202020204" pitchFamily="34" charset="0"/>
                        <a:buNone/>
                      </a:pPr>
                      <a:endParaRPr lang="en-US" sz="900" kern="1200" baseline="0" dirty="0">
                        <a:solidFill>
                          <a:srgbClr val="737761"/>
                        </a:solidFill>
                        <a:latin typeface="Arial Narrow"/>
                        <a:ea typeface="+mn-ea"/>
                        <a:cs typeface="Arial Narrow"/>
                      </a:endParaRPr>
                    </a:p>
                    <a:p>
                      <a:pPr marL="0" indent="0" algn="ctr">
                        <a:lnSpc>
                          <a:spcPct val="90000"/>
                        </a:lnSpc>
                        <a:buFont typeface="Arial" panose="020B0604020202020204" pitchFamily="34" charset="0"/>
                        <a:buNone/>
                      </a:pPr>
                      <a:r>
                        <a:rPr lang="en-US" sz="1400" kern="1200" baseline="0" dirty="0">
                          <a:solidFill>
                            <a:srgbClr val="737761"/>
                          </a:solidFill>
                          <a:latin typeface="Arial Narrow"/>
                          <a:ea typeface="+mn-ea"/>
                          <a:cs typeface="Arial Narrow"/>
                        </a:rPr>
                        <a:t>Support strategies to recruit &amp; retain effective teachers, </a:t>
                      </a:r>
                      <a:br>
                        <a:rPr lang="en-US" sz="1400" kern="1200" baseline="0" dirty="0">
                          <a:solidFill>
                            <a:srgbClr val="737761"/>
                          </a:solidFill>
                          <a:latin typeface="Arial Narrow"/>
                          <a:ea typeface="+mn-ea"/>
                          <a:cs typeface="Arial Narrow"/>
                        </a:rPr>
                      </a:br>
                      <a:r>
                        <a:rPr lang="en-US" sz="1400" kern="1200" baseline="0" dirty="0">
                          <a:solidFill>
                            <a:srgbClr val="737761"/>
                          </a:solidFill>
                          <a:latin typeface="Arial Narrow"/>
                          <a:ea typeface="+mn-ea"/>
                          <a:cs typeface="Arial Narrow"/>
                        </a:rPr>
                        <a:t>including in high need subjects and schools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i="1" u="none" kern="1200" dirty="0">
                          <a:solidFill>
                            <a:srgbClr val="737761"/>
                          </a:solidFill>
                          <a:latin typeface="Arial Narrow"/>
                          <a:ea typeface="+mn-ea"/>
                          <a:cs typeface="Arial Narrow"/>
                        </a:rPr>
                        <a:t>(Sections 1008 &amp; 1009)</a:t>
                      </a:r>
                    </a:p>
                    <a:p>
                      <a:pPr marL="0" indent="0" algn="l">
                        <a:lnSpc>
                          <a:spcPct val="90000"/>
                        </a:lnSpc>
                        <a:buFont typeface="Arial" panose="020B0604020202020204" pitchFamily="34" charset="0"/>
                        <a:buNone/>
                      </a:pPr>
                      <a:endParaRPr lang="en-US" sz="1400" kern="1200" dirty="0">
                        <a:solidFill>
                          <a:srgbClr val="737761"/>
                        </a:solidFill>
                        <a:latin typeface="Arial Narrow"/>
                        <a:ea typeface="+mn-ea"/>
                        <a:cs typeface="Arial Narrow"/>
                      </a:endParaRPr>
                    </a:p>
                  </a:txBody>
                  <a:tcPr marL="68580" marR="68580"/>
                </a:tc>
                <a:tc>
                  <a:txBody>
                    <a:bodyPr/>
                    <a:lstStyle/>
                    <a:p>
                      <a:pPr marL="0" indent="0" algn="ctr">
                        <a:lnSpc>
                          <a:spcPct val="90000"/>
                        </a:lnSpc>
                        <a:buFont typeface="Arial" panose="020B0604020202020204" pitchFamily="34" charset="0"/>
                        <a:buNone/>
                      </a:pPr>
                      <a:endParaRPr lang="en-US" sz="1600" dirty="0">
                        <a:solidFill>
                          <a:schemeClr val="tx1"/>
                        </a:solidFill>
                        <a:latin typeface="Arial Narrow"/>
                        <a:cs typeface="Arial Narrow"/>
                      </a:endParaRPr>
                    </a:p>
                    <a:p>
                      <a:pPr marL="0" indent="0" algn="l">
                        <a:lnSpc>
                          <a:spcPct val="90000"/>
                        </a:lnSpc>
                        <a:buFont typeface="Arial" panose="020B0604020202020204" pitchFamily="34" charset="0"/>
                        <a:buNone/>
                      </a:pPr>
                      <a:r>
                        <a:rPr lang="en-US" sz="1400" i="0" dirty="0">
                          <a:solidFill>
                            <a:srgbClr val="737761"/>
                          </a:solidFill>
                          <a:latin typeface="Arial Narrow"/>
                          <a:cs typeface="Arial Narrow"/>
                        </a:rPr>
                        <a:t>Well-designed</a:t>
                      </a:r>
                      <a:r>
                        <a:rPr lang="en-US" sz="1400" i="0" baseline="0" dirty="0">
                          <a:solidFill>
                            <a:srgbClr val="737761"/>
                          </a:solidFill>
                          <a:latin typeface="Arial Narrow"/>
                          <a:cs typeface="Arial Narrow"/>
                        </a:rPr>
                        <a:t> residencies can help accomplish </a:t>
                      </a:r>
                      <a:r>
                        <a:rPr lang="en-US" sz="1400" i="0" u="sng" baseline="0" dirty="0">
                          <a:solidFill>
                            <a:srgbClr val="737761"/>
                          </a:solidFill>
                          <a:latin typeface="Arial Narrow"/>
                          <a:cs typeface="Arial Narrow"/>
                        </a:rPr>
                        <a:t>all</a:t>
                      </a:r>
                      <a:r>
                        <a:rPr lang="en-US" sz="1400" i="0" u="none" baseline="0" dirty="0">
                          <a:solidFill>
                            <a:srgbClr val="737761"/>
                          </a:solidFill>
                          <a:latin typeface="Arial Narrow"/>
                          <a:cs typeface="Arial Narrow"/>
                        </a:rPr>
                        <a:t> stated purposes of ESSA’s Title II – increasing student achievement, improving teacher effectiveness and increasing the number of effective teachers; providing low-income and minority students with greater access to effective teachers.</a:t>
                      </a:r>
                    </a:p>
                    <a:p>
                      <a:pPr marL="0" indent="0" algn="l">
                        <a:lnSpc>
                          <a:spcPct val="90000"/>
                        </a:lnSpc>
                        <a:buFont typeface="Arial" panose="020B0604020202020204" pitchFamily="34" charset="0"/>
                        <a:buNone/>
                      </a:pPr>
                      <a:endParaRPr lang="en-US" sz="1400" i="0" u="none" baseline="0" dirty="0">
                        <a:solidFill>
                          <a:srgbClr val="737761"/>
                        </a:solidFill>
                        <a:latin typeface="Arial Narrow"/>
                        <a:cs typeface="Arial Narrow"/>
                      </a:endParaRPr>
                    </a:p>
                    <a:p>
                      <a:pPr marL="0" indent="0" algn="l">
                        <a:lnSpc>
                          <a:spcPct val="90000"/>
                        </a:lnSpc>
                        <a:buFont typeface="Arial" panose="020B0604020202020204" pitchFamily="34" charset="0"/>
                        <a:buNone/>
                      </a:pPr>
                      <a:r>
                        <a:rPr lang="en-US" sz="1400" i="0" u="none" baseline="0" dirty="0">
                          <a:solidFill>
                            <a:srgbClr val="737761"/>
                          </a:solidFill>
                          <a:latin typeface="Arial Narrow"/>
                          <a:cs typeface="Arial Narrow"/>
                        </a:rPr>
                        <a:t>Residencies can </a:t>
                      </a:r>
                      <a:r>
                        <a:rPr lang="en-US" sz="1400" i="0" u="sng" baseline="0" dirty="0">
                          <a:solidFill>
                            <a:srgbClr val="737761"/>
                          </a:solidFill>
                          <a:latin typeface="Arial Narrow"/>
                          <a:cs typeface="Arial Narrow"/>
                        </a:rPr>
                        <a:t>also</a:t>
                      </a:r>
                      <a:r>
                        <a:rPr lang="en-US" sz="1400" i="0" u="none" baseline="0" dirty="0">
                          <a:solidFill>
                            <a:srgbClr val="737761"/>
                          </a:solidFill>
                          <a:latin typeface="Arial Narrow"/>
                          <a:cs typeface="Arial Narrow"/>
                        </a:rPr>
                        <a:t> be designed to:</a:t>
                      </a:r>
                    </a:p>
                    <a:p>
                      <a:pPr marL="0" indent="0" algn="l">
                        <a:lnSpc>
                          <a:spcPct val="90000"/>
                        </a:lnSpc>
                        <a:buFont typeface="Arial" panose="020B0604020202020204" pitchFamily="34" charset="0"/>
                        <a:buNone/>
                      </a:pPr>
                      <a:endParaRPr lang="en-US" sz="1400" u="none" baseline="0" dirty="0">
                        <a:solidFill>
                          <a:srgbClr val="737761"/>
                        </a:solidFill>
                        <a:latin typeface="Arial Narrow"/>
                        <a:cs typeface="Arial Narrow"/>
                      </a:endParaRPr>
                    </a:p>
                    <a:p>
                      <a:pPr marL="0" indent="0" algn="ctr">
                        <a:lnSpc>
                          <a:spcPct val="90000"/>
                        </a:lnSpc>
                        <a:buFont typeface="Arial" panose="020B0604020202020204" pitchFamily="34" charset="0"/>
                        <a:buNone/>
                      </a:pPr>
                      <a:r>
                        <a:rPr lang="en-US" sz="1400" u="none" baseline="0" dirty="0">
                          <a:solidFill>
                            <a:srgbClr val="737761"/>
                          </a:solidFill>
                          <a:latin typeface="Arial Narrow"/>
                          <a:cs typeface="Arial Narrow"/>
                        </a:rPr>
                        <a:t>Promote reforms in teacher preparation systems</a:t>
                      </a:r>
                    </a:p>
                    <a:p>
                      <a:pPr marL="0" indent="0" algn="ctr">
                        <a:lnSpc>
                          <a:spcPct val="90000"/>
                        </a:lnSpc>
                        <a:buFont typeface="Arial" panose="020B0604020202020204" pitchFamily="34" charset="0"/>
                        <a:buNone/>
                      </a:pPr>
                      <a:r>
                        <a:rPr lang="en-US" sz="1100" i="1" u="none" baseline="0" dirty="0">
                          <a:solidFill>
                            <a:srgbClr val="737761"/>
                          </a:solidFill>
                          <a:latin typeface="Arial Narrow"/>
                          <a:cs typeface="Arial Narrow"/>
                        </a:rPr>
                        <a:t>(Section 2101(c)(4)(B)(xi))</a:t>
                      </a:r>
                    </a:p>
                    <a:p>
                      <a:pPr marL="0" indent="0" algn="ctr">
                        <a:lnSpc>
                          <a:spcPct val="90000"/>
                        </a:lnSpc>
                        <a:buFont typeface="Arial" panose="020B0604020202020204" pitchFamily="34" charset="0"/>
                        <a:buNone/>
                      </a:pPr>
                      <a:endParaRPr lang="en-US" sz="1400" i="1" u="none" baseline="0" dirty="0">
                        <a:solidFill>
                          <a:srgbClr val="737761"/>
                        </a:solidFill>
                        <a:latin typeface="Arial Narrow"/>
                        <a:cs typeface="Arial Narrow"/>
                      </a:endParaRPr>
                    </a:p>
                    <a:p>
                      <a:pPr marL="0" indent="0" algn="ctr">
                        <a:lnSpc>
                          <a:spcPct val="90000"/>
                        </a:lnSpc>
                        <a:buFont typeface="Arial" panose="020B0604020202020204" pitchFamily="34" charset="0"/>
                        <a:buNone/>
                      </a:pPr>
                      <a:r>
                        <a:rPr lang="en-US" sz="1400" u="none" baseline="0" dirty="0">
                          <a:solidFill>
                            <a:srgbClr val="737761"/>
                          </a:solidFill>
                          <a:latin typeface="Arial Narrow"/>
                          <a:cs typeface="Arial Narrow"/>
                        </a:rPr>
                        <a:t>Reduce class size</a:t>
                      </a:r>
                    </a:p>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i="1" u="none" baseline="0" dirty="0">
                          <a:solidFill>
                            <a:srgbClr val="737761"/>
                          </a:solidFill>
                          <a:latin typeface="Arial Narrow"/>
                          <a:cs typeface="Arial Narrow"/>
                        </a:rPr>
                        <a:t>(Section 2103(b)(3)(D))</a:t>
                      </a:r>
                      <a:endParaRPr lang="en-US" sz="1400" i="1" u="none" baseline="0" dirty="0">
                        <a:solidFill>
                          <a:srgbClr val="737761"/>
                        </a:solidFill>
                        <a:latin typeface="Arial Narrow"/>
                        <a:cs typeface="Arial Narrow"/>
                      </a:endParaRPr>
                    </a:p>
                    <a:p>
                      <a:pPr marL="0" indent="0" algn="ctr">
                        <a:lnSpc>
                          <a:spcPct val="90000"/>
                        </a:lnSpc>
                        <a:buFont typeface="Arial" panose="020B0604020202020204" pitchFamily="34" charset="0"/>
                        <a:buNone/>
                      </a:pPr>
                      <a:endParaRPr lang="en-US" sz="1400" u="none" baseline="0" dirty="0">
                        <a:solidFill>
                          <a:srgbClr val="737761"/>
                        </a:solidFill>
                        <a:latin typeface="Arial Narrow"/>
                        <a:cs typeface="Arial Narrow"/>
                      </a:endParaRPr>
                    </a:p>
                    <a:p>
                      <a:pPr marL="0" indent="0" algn="ctr">
                        <a:lnSpc>
                          <a:spcPct val="90000"/>
                        </a:lnSpc>
                        <a:buFont typeface="Arial" panose="020B0604020202020204" pitchFamily="34" charset="0"/>
                        <a:buNone/>
                      </a:pPr>
                      <a:r>
                        <a:rPr lang="en-US" sz="1400" u="none" baseline="0" dirty="0">
                          <a:solidFill>
                            <a:srgbClr val="737761"/>
                          </a:solidFill>
                          <a:latin typeface="Arial Narrow"/>
                          <a:cs typeface="Arial Narrow"/>
                        </a:rPr>
                        <a:t>Draw on provider expertise for school wide </a:t>
                      </a:r>
                    </a:p>
                    <a:p>
                      <a:pPr marL="0" indent="0" algn="ctr">
                        <a:lnSpc>
                          <a:spcPct val="90000"/>
                        </a:lnSpc>
                        <a:buFont typeface="Arial" panose="020B0604020202020204" pitchFamily="34" charset="0"/>
                        <a:buNone/>
                      </a:pPr>
                      <a:r>
                        <a:rPr lang="en-US" sz="1400" u="none" baseline="0" dirty="0">
                          <a:solidFill>
                            <a:srgbClr val="737761"/>
                          </a:solidFill>
                          <a:latin typeface="Arial Narrow"/>
                          <a:cs typeface="Arial Narrow"/>
                        </a:rPr>
                        <a:t>professional development</a:t>
                      </a:r>
                    </a:p>
                    <a:p>
                      <a:pPr marL="0" indent="0" algn="ctr">
                        <a:lnSpc>
                          <a:spcPct val="90000"/>
                        </a:lnSpc>
                        <a:buFont typeface="Arial" panose="020B0604020202020204" pitchFamily="34" charset="0"/>
                        <a:buNone/>
                      </a:pPr>
                      <a:r>
                        <a:rPr lang="en-US" sz="1100" i="1" u="none" baseline="0" dirty="0">
                          <a:solidFill>
                            <a:srgbClr val="737761"/>
                          </a:solidFill>
                          <a:latin typeface="Arial Narrow"/>
                          <a:cs typeface="Arial Narrow"/>
                        </a:rPr>
                        <a:t>(Section 2103(b)(3)(E)) </a:t>
                      </a:r>
                    </a:p>
                    <a:p>
                      <a:pPr marL="0" indent="0" algn="ctr">
                        <a:lnSpc>
                          <a:spcPct val="90000"/>
                        </a:lnSpc>
                        <a:buFont typeface="Arial" panose="020B0604020202020204" pitchFamily="34" charset="0"/>
                        <a:buNone/>
                      </a:pPr>
                      <a:endParaRPr lang="en-US" sz="1100" i="1" u="none" baseline="0" dirty="0">
                        <a:solidFill>
                          <a:srgbClr val="737761"/>
                        </a:solidFill>
                        <a:latin typeface="Arial Narrow"/>
                        <a:cs typeface="Arial Narrow"/>
                      </a:endParaRPr>
                    </a:p>
                    <a:p>
                      <a:pPr marL="0" indent="0" algn="ctr" defTabSz="914400" rtl="0" eaLnBrk="1" latinLnBrk="0" hangingPunct="1">
                        <a:lnSpc>
                          <a:spcPct val="90000"/>
                        </a:lnSpc>
                        <a:buFont typeface="Arial" panose="020B0604020202020204" pitchFamily="34" charset="0"/>
                        <a:buNone/>
                      </a:pPr>
                      <a:r>
                        <a:rPr lang="en-US" sz="1400" u="none" kern="1200" baseline="0" dirty="0">
                          <a:solidFill>
                            <a:srgbClr val="737761"/>
                          </a:solidFill>
                          <a:latin typeface="Arial Narrow"/>
                          <a:ea typeface="+mn-ea"/>
                          <a:cs typeface="Arial Narrow"/>
                        </a:rPr>
                        <a:t>Create and support teacher career ladders and differential pay</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100" i="1" u="none" baseline="0" dirty="0">
                          <a:solidFill>
                            <a:srgbClr val="737761"/>
                          </a:solidFill>
                          <a:latin typeface="Arial Narrow"/>
                          <a:cs typeface="Arial Narrow"/>
                        </a:rPr>
                        <a:t>(Sections 2101(c)(4)(B)(vii) &amp; 2103(b)(3)(B)) </a:t>
                      </a:r>
                    </a:p>
                    <a:p>
                      <a:pPr marL="0" indent="0" algn="ctr">
                        <a:lnSpc>
                          <a:spcPct val="90000"/>
                        </a:lnSpc>
                        <a:buFont typeface="Arial" panose="020B0604020202020204" pitchFamily="34" charset="0"/>
                        <a:buNone/>
                      </a:pPr>
                      <a:endParaRPr lang="en-US" sz="1100" i="1" u="none" dirty="0">
                        <a:solidFill>
                          <a:srgbClr val="737761"/>
                        </a:solidFill>
                        <a:latin typeface="Arial Narrow"/>
                        <a:cs typeface="Arial Narrow"/>
                      </a:endParaRPr>
                    </a:p>
                    <a:p>
                      <a:pPr marL="0" indent="0" algn="ctr">
                        <a:lnSpc>
                          <a:spcPct val="90000"/>
                        </a:lnSpc>
                        <a:buFont typeface="Arial" panose="020B0604020202020204" pitchFamily="34" charset="0"/>
                        <a:buNone/>
                      </a:pPr>
                      <a:r>
                        <a:rPr lang="en-US" sz="1400" u="none" kern="1200" baseline="0" dirty="0">
                          <a:solidFill>
                            <a:srgbClr val="737761"/>
                          </a:solidFill>
                          <a:latin typeface="Arial Narrow"/>
                          <a:ea typeface="+mn-ea"/>
                          <a:cs typeface="Arial Narrow"/>
                        </a:rPr>
                        <a:t>Support recruitment &amp; retention efforts, including of diverse teachers and for high-need subjects and schools</a:t>
                      </a:r>
                    </a:p>
                    <a:p>
                      <a:pPr marL="0" indent="0" algn="ctr">
                        <a:lnSpc>
                          <a:spcPct val="90000"/>
                        </a:lnSpc>
                        <a:buFont typeface="Arial" panose="020B0604020202020204" pitchFamily="34" charset="0"/>
                        <a:buNone/>
                      </a:pPr>
                      <a:r>
                        <a:rPr lang="en-US" sz="1100" i="1" u="none" baseline="0" dirty="0">
                          <a:solidFill>
                            <a:srgbClr val="737761"/>
                          </a:solidFill>
                          <a:latin typeface="Arial Narrow"/>
                          <a:cs typeface="Arial Narrow"/>
                        </a:rPr>
                        <a:t>(Sections 2101(c)(4)(B)(iii) &amp; 2103(b)(3)(B))</a:t>
                      </a:r>
                      <a:endParaRPr lang="en-US" sz="1100" i="1" u="none" dirty="0">
                        <a:solidFill>
                          <a:srgbClr val="737761"/>
                        </a:solidFill>
                        <a:latin typeface="Arial Narrow"/>
                        <a:cs typeface="Arial Narrow"/>
                      </a:endParaRPr>
                    </a:p>
                  </a:txBody>
                  <a:tcPr marL="68580" marR="68580"/>
                </a:tc>
                <a:extLst>
                  <a:ext uri="{0D108BD9-81ED-4DB2-BD59-A6C34878D82A}">
                    <a16:rowId xmlns:a16="http://schemas.microsoft.com/office/drawing/2014/main" xmlns="" val="10001"/>
                  </a:ext>
                </a:extLst>
              </a:tr>
            </a:tbl>
          </a:graphicData>
        </a:graphic>
      </p:graphicFrame>
      <p:sp>
        <p:nvSpPr>
          <p:cNvPr id="2" name="Title 1"/>
          <p:cNvSpPr>
            <a:spLocks noGrp="1"/>
          </p:cNvSpPr>
          <p:nvPr>
            <p:ph type="title"/>
          </p:nvPr>
        </p:nvSpPr>
        <p:spPr>
          <a:xfrm>
            <a:off x="628650" y="365126"/>
            <a:ext cx="7848192" cy="528531"/>
          </a:xfrm>
        </p:spPr>
        <p:txBody>
          <a:bodyPr>
            <a:normAutofit/>
          </a:bodyPr>
          <a:lstStyle/>
          <a:p>
            <a:r>
              <a:rPr lang="en-US" dirty="0"/>
              <a:t>Residency Opportunities within Title I and Title IIA</a:t>
            </a:r>
          </a:p>
        </p:txBody>
      </p:sp>
    </p:spTree>
    <p:extLst>
      <p:ext uri="{BB962C8B-B14F-4D97-AF65-F5344CB8AC3E}">
        <p14:creationId xmlns:p14="http://schemas.microsoft.com/office/powerpoint/2010/main" val="6231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57" y="2809874"/>
            <a:ext cx="7018317" cy="283462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anchor="ctr">
            <a:spAutoFit/>
          </a:bodyPr>
          <a:lstStyle/>
          <a:p>
            <a:pPr algn="ctr">
              <a:lnSpc>
                <a:spcPct val="90000"/>
              </a:lnSpc>
            </a:pPr>
            <a:r>
              <a:rPr lang="en-US" i="1" dirty="0">
                <a:solidFill>
                  <a:schemeClr val="tx2"/>
                </a:solidFill>
                <a:latin typeface="Arial Narrow" charset="0"/>
                <a:ea typeface="Arial Narrow" charset="0"/>
                <a:cs typeface="Arial Narrow" charset="0"/>
              </a:rPr>
              <a:t>Teacher residencies help states and LEAs meet the goals of ESSA in a variety of ways.  Individual residents enhance direct instructional services by reducing class sizes and providing personalized supplemental instruction.  Well-designed programs also offer systemic effects: attracting and retaining strong, diverse candidates in hard-to-staff schools; promoting teacher leadership; supporting school improvement; and building productive partnerships between teacher preparation providers and districts.  </a:t>
            </a:r>
          </a:p>
          <a:p>
            <a:pPr algn="ctr">
              <a:lnSpc>
                <a:spcPct val="90000"/>
              </a:lnSpc>
            </a:pPr>
            <a:endParaRPr lang="en-US" i="1" dirty="0">
              <a:solidFill>
                <a:schemeClr val="tx2"/>
              </a:solidFill>
              <a:latin typeface="Arial Narrow" charset="0"/>
              <a:ea typeface="Arial Narrow" charset="0"/>
              <a:cs typeface="Arial Narrow" charset="0"/>
            </a:endParaRPr>
          </a:p>
          <a:p>
            <a:pPr algn="ctr">
              <a:lnSpc>
                <a:spcPct val="90000"/>
              </a:lnSpc>
            </a:pPr>
            <a:r>
              <a:rPr lang="en-US" i="1" dirty="0">
                <a:solidFill>
                  <a:schemeClr val="tx2"/>
                </a:solidFill>
                <a:latin typeface="Arial Narrow" charset="0"/>
                <a:ea typeface="Arial Narrow" charset="0"/>
                <a:cs typeface="Arial Narrow" charset="0"/>
              </a:rPr>
              <a:t>For these reasons, the </a:t>
            </a:r>
            <a:r>
              <a:rPr lang="en-US" i="1" dirty="0" smtClean="0">
                <a:solidFill>
                  <a:schemeClr val="tx2"/>
                </a:solidFill>
                <a:latin typeface="Arial Narrow" charset="0"/>
                <a:ea typeface="Arial Narrow" charset="0"/>
                <a:cs typeface="Arial Narrow" charset="0"/>
              </a:rPr>
              <a:t>state </a:t>
            </a:r>
            <a:r>
              <a:rPr lang="en-US" i="1" dirty="0">
                <a:solidFill>
                  <a:schemeClr val="tx2"/>
                </a:solidFill>
                <a:latin typeface="Arial Narrow" charset="0"/>
                <a:ea typeface="Arial Narrow" charset="0"/>
                <a:cs typeface="Arial Narrow" charset="0"/>
              </a:rPr>
              <a:t>encourages districts to consider entering into partnerships with providers to implement clinically-rich preparation programs.</a:t>
            </a:r>
          </a:p>
          <a:p>
            <a:pPr algn="ctr">
              <a:lnSpc>
                <a:spcPct val="90000"/>
              </a:lnSpc>
            </a:pPr>
            <a:endParaRPr lang="en-US" i="1" dirty="0">
              <a:solidFill>
                <a:schemeClr val="tx2"/>
              </a:solidFill>
              <a:latin typeface="Arial Narrow" charset="0"/>
              <a:ea typeface="Arial Narrow" charset="0"/>
              <a:cs typeface="Arial Narrow" charset="0"/>
            </a:endParaRPr>
          </a:p>
        </p:txBody>
      </p:sp>
      <p:sp>
        <p:nvSpPr>
          <p:cNvPr id="3" name="TextBox 2"/>
          <p:cNvSpPr txBox="1"/>
          <p:nvPr/>
        </p:nvSpPr>
        <p:spPr>
          <a:xfrm>
            <a:off x="646611" y="1292514"/>
            <a:ext cx="7850778" cy="1200329"/>
          </a:xfrm>
          <a:prstGeom prst="rect">
            <a:avLst/>
          </a:prstGeom>
          <a:noFill/>
        </p:spPr>
        <p:txBody>
          <a:bodyPr wrap="square" rtlCol="0">
            <a:spAutoFit/>
          </a:bodyPr>
          <a:lstStyle/>
          <a:p>
            <a:pPr algn="ctr"/>
            <a:r>
              <a:rPr lang="en-US" dirty="0">
                <a:latin typeface="Arial Narrow" charset="0"/>
                <a:ea typeface="Arial Narrow" charset="0"/>
                <a:cs typeface="Arial Narrow" charset="0"/>
              </a:rPr>
              <a:t>While states that want to promote residencies as the preferred means of teacher preparation should develop a comprehensive strategy to do so as part of their ESSA applications, </a:t>
            </a:r>
            <a:r>
              <a:rPr lang="en-US" u="sng" dirty="0">
                <a:latin typeface="Arial Narrow" charset="0"/>
                <a:ea typeface="Arial Narrow" charset="0"/>
                <a:cs typeface="Arial Narrow" charset="0"/>
              </a:rPr>
              <a:t>all</a:t>
            </a:r>
            <a:r>
              <a:rPr lang="en-US" dirty="0">
                <a:latin typeface="Arial Narrow" charset="0"/>
                <a:ea typeface="Arial Narrow" charset="0"/>
                <a:cs typeface="Arial Narrow" charset="0"/>
              </a:rPr>
              <a:t> </a:t>
            </a:r>
            <a:r>
              <a:rPr lang="en-US" dirty="0" smtClean="0">
                <a:latin typeface="Arial Narrow" charset="0"/>
                <a:ea typeface="Arial Narrow" charset="0"/>
                <a:cs typeface="Arial Narrow" charset="0"/>
              </a:rPr>
              <a:t>states </a:t>
            </a:r>
            <a:r>
              <a:rPr lang="en-US" dirty="0">
                <a:latin typeface="Arial Narrow" charset="0"/>
                <a:ea typeface="Arial Narrow" charset="0"/>
                <a:cs typeface="Arial Narrow" charset="0"/>
              </a:rPr>
              <a:t>can facilitate the development of strong residency programs in their districts by including language such as the following:</a:t>
            </a:r>
          </a:p>
        </p:txBody>
      </p:sp>
      <p:sp>
        <p:nvSpPr>
          <p:cNvPr id="4" name="Title 3"/>
          <p:cNvSpPr>
            <a:spLocks noGrp="1"/>
          </p:cNvSpPr>
          <p:nvPr>
            <p:ph type="title"/>
          </p:nvPr>
        </p:nvSpPr>
        <p:spPr/>
        <p:txBody>
          <a:bodyPr/>
          <a:lstStyle/>
          <a:p>
            <a:r>
              <a:rPr lang="en-US" dirty="0"/>
              <a:t>Sample Language for ESSA Application</a:t>
            </a:r>
          </a:p>
        </p:txBody>
      </p:sp>
    </p:spTree>
    <p:extLst>
      <p:ext uri="{BB962C8B-B14F-4D97-AF65-F5344CB8AC3E}">
        <p14:creationId xmlns:p14="http://schemas.microsoft.com/office/powerpoint/2010/main" val="10973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solidFill>
                  <a:schemeClr val="accent4"/>
                </a:solidFill>
                <a:latin typeface="Arial Narrow" panose="020B0606020202030204" pitchFamily="34" charset="0"/>
                <a:cs typeface="Calibri"/>
              </a:rPr>
              <a:t>Questions?  Comments?</a:t>
            </a:r>
            <a:br>
              <a:rPr lang="en-US" dirty="0">
                <a:solidFill>
                  <a:schemeClr val="accent4"/>
                </a:solidFill>
                <a:latin typeface="Arial Narrow" panose="020B0606020202030204" pitchFamily="34" charset="0"/>
                <a:cs typeface="Calibri"/>
              </a:rPr>
            </a:br>
            <a:r>
              <a:rPr lang="en-US" dirty="0">
                <a:solidFill>
                  <a:schemeClr val="accent4"/>
                </a:solidFill>
                <a:latin typeface="Arial Narrow" panose="020B0606020202030204" pitchFamily="34" charset="0"/>
                <a:cs typeface="Calibri"/>
              </a:rPr>
              <a:t/>
            </a:r>
            <a:br>
              <a:rPr lang="en-US" dirty="0">
                <a:solidFill>
                  <a:schemeClr val="accent4"/>
                </a:solidFill>
                <a:latin typeface="Arial Narrow" panose="020B0606020202030204" pitchFamily="34" charset="0"/>
                <a:cs typeface="Calibri"/>
              </a:rPr>
            </a:br>
            <a:r>
              <a:rPr lang="en-US" sz="2000" dirty="0">
                <a:solidFill>
                  <a:schemeClr val="accent4"/>
                </a:solidFill>
                <a:latin typeface="Arial Narrow" panose="020B0606020202030204" pitchFamily="34" charset="0"/>
                <a:cs typeface="Calibri"/>
              </a:rPr>
              <a:t>Karen DeMoss, </a:t>
            </a:r>
            <a:r>
              <a:rPr lang="en-US" sz="2000" dirty="0" err="1">
                <a:solidFill>
                  <a:schemeClr val="accent4"/>
                </a:solidFill>
                <a:latin typeface="Arial Narrow" panose="020B0606020202030204" pitchFamily="34" charset="0"/>
                <a:cs typeface="Calibri"/>
                <a:hlinkClick r:id="rId3"/>
              </a:rPr>
              <a:t>kdemoss@bankstreet.edu</a:t>
            </a:r>
            <a:endParaRPr lang="en-US" dirty="0">
              <a:solidFill>
                <a:schemeClr val="accent4"/>
              </a:solidFill>
              <a:latin typeface="Arial Narrow" panose="020B0606020202030204" pitchFamily="34" charset="0"/>
              <a:cs typeface="Calibri"/>
            </a:endParaRPr>
          </a:p>
        </p:txBody>
      </p:sp>
      <p:sp>
        <p:nvSpPr>
          <p:cNvPr id="5" name="Text Placeholder 4"/>
          <p:cNvSpPr>
            <a:spLocks noGrp="1"/>
          </p:cNvSpPr>
          <p:nvPr>
            <p:ph type="body" sz="quarter" idx="10"/>
          </p:nvPr>
        </p:nvSpPr>
        <p:spPr/>
        <p:txBody>
          <a:bodyPr>
            <a:normAutofit lnSpcReduction="10000"/>
          </a:bodyPr>
          <a:lstStyle/>
          <a:p>
            <a:r>
              <a:rPr lang="en-US" dirty="0">
                <a:solidFill>
                  <a:schemeClr val="accent4"/>
                </a:solidFill>
                <a:latin typeface="Arial Narrow" panose="020B0606020202030204" pitchFamily="34" charset="0"/>
                <a:cs typeface="Calibri"/>
              </a:rPr>
              <a:t>Sign up for project reports and updates at </a:t>
            </a:r>
            <a:r>
              <a:rPr lang="en-US" dirty="0">
                <a:solidFill>
                  <a:schemeClr val="accent4"/>
                </a:solidFill>
                <a:latin typeface="Arial Narrow" panose="020B0606020202030204" pitchFamily="34" charset="0"/>
                <a:cs typeface="Calibri"/>
                <a:hlinkClick r:id="rId4"/>
              </a:rPr>
              <a:t>www.bankstreet.edu/sfp</a:t>
            </a:r>
            <a:r>
              <a:rPr lang="en-US" dirty="0">
                <a:solidFill>
                  <a:schemeClr val="accent4"/>
                </a:solidFill>
                <a:latin typeface="Arial Narrow" panose="020B0606020202030204" pitchFamily="34" charset="0"/>
                <a:cs typeface="Calibri"/>
              </a:rPr>
              <a:t>.  </a:t>
            </a:r>
          </a:p>
          <a:p>
            <a:r>
              <a:rPr lang="en-US" dirty="0">
                <a:solidFill>
                  <a:schemeClr val="accent4"/>
                </a:solidFill>
                <a:latin typeface="Arial Narrow" panose="020B0606020202030204" pitchFamily="34" charset="0"/>
                <a:cs typeface="Calibri"/>
              </a:rPr>
              <a:t>Email us at </a:t>
            </a:r>
            <a:r>
              <a:rPr lang="en-US" dirty="0" err="1">
                <a:solidFill>
                  <a:schemeClr val="accent4"/>
                </a:solidFill>
                <a:latin typeface="Arial Narrow" panose="020B0606020202030204" pitchFamily="34" charset="0"/>
                <a:cs typeface="Calibri"/>
                <a:hlinkClick r:id="rId5"/>
              </a:rPr>
              <a:t>sfp@bankstreet.edu</a:t>
            </a:r>
            <a:endParaRPr lang="en-US" dirty="0">
              <a:solidFill>
                <a:schemeClr val="accent4"/>
              </a:solidFill>
              <a:latin typeface="Arial Narrow" panose="020B0606020202030204" pitchFamily="34" charset="0"/>
              <a:cs typeface="Calibri"/>
            </a:endParaRPr>
          </a:p>
        </p:txBody>
      </p:sp>
    </p:spTree>
    <p:extLst>
      <p:ext uri="{BB962C8B-B14F-4D97-AF65-F5344CB8AC3E}">
        <p14:creationId xmlns:p14="http://schemas.microsoft.com/office/powerpoint/2010/main" val="3680256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219200"/>
            <a:ext cx="6934200" cy="3886200"/>
          </a:xfrm>
        </p:spPr>
        <p:txBody>
          <a:bodyPr anchor="t">
            <a:normAutofit/>
          </a:bodyPr>
          <a:lstStyle/>
          <a:p>
            <a:pPr algn="ctr" eaLnBrk="1" fontAlgn="auto" hangingPunct="1">
              <a:spcAft>
                <a:spcPts val="0"/>
              </a:spcAft>
              <a:defRPr/>
            </a:pPr>
            <a:r>
              <a:rPr lang="en-US" sz="4000" b="1" dirty="0" smtClean="0">
                <a:latin typeface="Arial" panose="020B0604020202020204" pitchFamily="34" charset="0"/>
                <a:ea typeface="Verdana" panose="020B0604030504040204" pitchFamily="34" charset="0"/>
                <a:cs typeface="Arial" panose="020B0604020202020204" pitchFamily="34" charset="0"/>
              </a:rPr>
              <a:t>Creating A New</a:t>
            </a:r>
            <a:br>
              <a:rPr lang="en-US" sz="4000" b="1" dirty="0" smtClean="0">
                <a:latin typeface="Arial" panose="020B0604020202020204" pitchFamily="34" charset="0"/>
                <a:ea typeface="Verdana" panose="020B0604030504040204" pitchFamily="34" charset="0"/>
                <a:cs typeface="Arial" panose="020B0604020202020204" pitchFamily="34" charset="0"/>
              </a:rPr>
            </a:br>
            <a:r>
              <a:rPr lang="en-US" sz="4000" b="1" dirty="0" smtClean="0">
                <a:latin typeface="Arial" panose="020B0604020202020204" pitchFamily="34" charset="0"/>
                <a:ea typeface="Verdana" panose="020B0604030504040204" pitchFamily="34" charset="0"/>
                <a:cs typeface="Arial" panose="020B0604020202020204" pitchFamily="34" charset="0"/>
              </a:rPr>
              <a:t>Vision for Teacher Preparation</a:t>
            </a:r>
            <a:br>
              <a:rPr lang="en-US" sz="4000" b="1" dirty="0" smtClean="0">
                <a:latin typeface="Arial" panose="020B0604020202020204" pitchFamily="34" charset="0"/>
                <a:ea typeface="Verdana" panose="020B0604030504040204" pitchFamily="34" charset="0"/>
                <a:cs typeface="Arial" panose="020B0604020202020204" pitchFamily="34" charset="0"/>
              </a:rPr>
            </a:br>
            <a:r>
              <a:rPr lang="en-US" sz="4000" b="1" dirty="0">
                <a:latin typeface="Arial" panose="020B0604020202020204" pitchFamily="34" charset="0"/>
                <a:ea typeface="Verdana" panose="020B0604030504040204" pitchFamily="34" charset="0"/>
                <a:cs typeface="Arial" panose="020B0604020202020204" pitchFamily="34" charset="0"/>
              </a:rPr>
              <a:t/>
            </a:r>
            <a:br>
              <a:rPr lang="en-US" sz="4000" b="1" dirty="0">
                <a:latin typeface="Arial" panose="020B0604020202020204" pitchFamily="34" charset="0"/>
                <a:ea typeface="Verdana" panose="020B0604030504040204" pitchFamily="34" charset="0"/>
                <a:cs typeface="Arial" panose="020B0604020202020204" pitchFamily="34" charset="0"/>
              </a:rPr>
            </a:br>
            <a:r>
              <a:rPr lang="en-US" sz="4000" b="1" dirty="0" smtClean="0">
                <a:latin typeface="Arial" panose="020B0604020202020204" pitchFamily="34" charset="0"/>
                <a:ea typeface="Verdana" panose="020B0604030504040204" pitchFamily="34" charset="0"/>
                <a:cs typeface="Arial" panose="020B0604020202020204" pitchFamily="34" charset="0"/>
              </a:rPr>
              <a:t>Four Conversations</a:t>
            </a:r>
            <a:r>
              <a:rPr lang="en-US" sz="4800" b="1" dirty="0" smtClean="0"/>
              <a:t/>
            </a:r>
            <a:br>
              <a:rPr lang="en-US" sz="4800" b="1" dirty="0" smtClean="0"/>
            </a:br>
            <a:endParaRPr lang="en-US" sz="4800" b="1" dirty="0"/>
          </a:p>
        </p:txBody>
      </p:sp>
      <p:sp>
        <p:nvSpPr>
          <p:cNvPr id="11267" name="Subtitle 2"/>
          <p:cNvSpPr>
            <a:spLocks noGrp="1"/>
          </p:cNvSpPr>
          <p:nvPr>
            <p:ph type="subTitle" idx="1"/>
          </p:nvPr>
        </p:nvSpPr>
        <p:spPr>
          <a:xfrm>
            <a:off x="2362200" y="6049963"/>
            <a:ext cx="6705600" cy="685800"/>
          </a:xfrm>
        </p:spPr>
        <p:txBody>
          <a:bodyPr>
            <a:normAutofit lnSpcReduction="10000"/>
          </a:bodyPr>
          <a:lstStyle/>
          <a:p>
            <a:pPr eaLnBrk="1" fontAlgn="auto" hangingPunct="1">
              <a:lnSpc>
                <a:spcPct val="72000"/>
              </a:lnSpc>
              <a:spcBef>
                <a:spcPct val="0"/>
              </a:spcBef>
              <a:spcAft>
                <a:spcPts val="0"/>
              </a:spcAft>
              <a:buFont typeface="Wingdings"/>
              <a:buNone/>
              <a:defRPr/>
            </a:pPr>
            <a:r>
              <a:rPr lang="en-US" sz="2800" dirty="0" smtClean="0"/>
              <a:t>Missouri Department of Elementary</a:t>
            </a:r>
            <a:br>
              <a:rPr lang="en-US" sz="2800" dirty="0" smtClean="0"/>
            </a:br>
            <a:r>
              <a:rPr lang="en-US" sz="2800" dirty="0" smtClean="0"/>
              <a:t>and Secondary Education</a:t>
            </a:r>
          </a:p>
        </p:txBody>
      </p:sp>
      <p:pic>
        <p:nvPicPr>
          <p:cNvPr id="11268" name="Picture 3" descr="torch-color.png"/>
          <p:cNvPicPr>
            <a:picLocks noChangeAspect="1"/>
          </p:cNvPicPr>
          <p:nvPr/>
        </p:nvPicPr>
        <p:blipFill>
          <a:blip r:embed="rId3" cstate="print"/>
          <a:srcRect/>
          <a:stretch>
            <a:fillRect/>
          </a:stretch>
        </p:blipFill>
        <p:spPr bwMode="auto">
          <a:xfrm>
            <a:off x="457200" y="533400"/>
            <a:ext cx="1295400" cy="5108575"/>
          </a:xfrm>
          <a:prstGeom prst="rect">
            <a:avLst/>
          </a:prstGeom>
          <a:noFill/>
          <a:ln w="9525">
            <a:noFill/>
            <a:miter lim="800000"/>
            <a:headEnd/>
            <a:tailEnd/>
          </a:ln>
        </p:spPr>
      </p:pic>
      <p:sp>
        <p:nvSpPr>
          <p:cNvPr id="11269" name="TextBox 5"/>
          <p:cNvSpPr txBox="1">
            <a:spLocks noChangeArrowheads="1"/>
          </p:cNvSpPr>
          <p:nvPr/>
        </p:nvSpPr>
        <p:spPr bwMode="auto">
          <a:xfrm>
            <a:off x="0" y="6259513"/>
            <a:ext cx="2209800" cy="369887"/>
          </a:xfrm>
          <a:prstGeom prst="rect">
            <a:avLst/>
          </a:prstGeom>
          <a:noFill/>
          <a:ln w="9525">
            <a:noFill/>
            <a:miter lim="800000"/>
            <a:headEnd/>
            <a:tailEnd/>
          </a:ln>
        </p:spPr>
        <p:txBody>
          <a:bodyPr>
            <a:spAutoFit/>
          </a:bodyPr>
          <a:lstStyle/>
          <a:p>
            <a:pPr algn="ctr" fontAlgn="base">
              <a:spcBef>
                <a:spcPct val="0"/>
              </a:spcBef>
              <a:spcAft>
                <a:spcPct val="0"/>
              </a:spcAft>
            </a:pPr>
            <a:r>
              <a:rPr lang="en-US" b="1" dirty="0" smtClean="0">
                <a:solidFill>
                  <a:prstClr val="white"/>
                </a:solidFill>
              </a:rPr>
              <a:t>August 25, 2016</a:t>
            </a:r>
            <a:endParaRPr lang="en-US" b="1" dirty="0">
              <a:solidFill>
                <a:prstClr val="white"/>
              </a:solidFill>
            </a:endParaRPr>
          </a:p>
        </p:txBody>
      </p:sp>
    </p:spTree>
    <p:extLst>
      <p:ext uri="{BB962C8B-B14F-4D97-AF65-F5344CB8AC3E}">
        <p14:creationId xmlns:p14="http://schemas.microsoft.com/office/powerpoint/2010/main" val="1735342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Arial" panose="020B0604020202020204" pitchFamily="34" charset="0"/>
                <a:ea typeface="Verdana" panose="020B0604030504040204" pitchFamily="34" charset="0"/>
                <a:cs typeface="Arial" panose="020B0604020202020204" pitchFamily="34" charset="0"/>
              </a:rPr>
              <a:t>A Special Thank You</a:t>
            </a:r>
            <a:endParaRPr lang="en-US" sz="4000" b="1" dirty="0">
              <a:latin typeface="Arial" panose="020B0604020202020204" pitchFamily="34" charset="0"/>
              <a:ea typeface="Verdana" panose="020B0604030504040204" pitchFamily="34" charset="0"/>
              <a:cs typeface="Arial" panose="020B0604020202020204" pitchFamily="34" charset="0"/>
            </a:endParaRPr>
          </a:p>
        </p:txBody>
      </p:sp>
      <p:sp>
        <p:nvSpPr>
          <p:cNvPr id="4" name="Content Placeholder 3"/>
          <p:cNvSpPr>
            <a:spLocks noGrp="1"/>
          </p:cNvSpPr>
          <p:nvPr>
            <p:ph sz="quarter" idx="1"/>
          </p:nvPr>
        </p:nvSpPr>
        <p:spPr>
          <a:xfrm>
            <a:off x="381000" y="1589567"/>
            <a:ext cx="4495800" cy="4572000"/>
          </a:xfrm>
        </p:spPr>
        <p:txBody>
          <a:bodyPr/>
          <a:lstStyle/>
          <a:p>
            <a:r>
              <a:rPr lang="en-US" sz="2800" b="1" dirty="0" smtClean="0">
                <a:latin typeface="Arial" panose="020B0604020202020204" pitchFamily="34" charset="0"/>
                <a:cs typeface="Arial" panose="020B0604020202020204" pitchFamily="34" charset="0"/>
              </a:rPr>
              <a:t>Preparation Programs</a:t>
            </a:r>
          </a:p>
          <a:p>
            <a:pPr lvl="1">
              <a:buClr>
                <a:srgbClr val="3D9833"/>
              </a:buClr>
            </a:pPr>
            <a:r>
              <a:rPr lang="en-US" sz="2400" b="1" dirty="0">
                <a:solidFill>
                  <a:prstClr val="black"/>
                </a:solidFill>
                <a:latin typeface="Arial" panose="020B0604020202020204" pitchFamily="34" charset="0"/>
                <a:cs typeface="Arial" panose="020B0604020202020204" pitchFamily="34" charset="0"/>
              </a:rPr>
              <a:t>Kansas City Teacher Residency</a:t>
            </a:r>
          </a:p>
          <a:p>
            <a:pPr lvl="1"/>
            <a:r>
              <a:rPr lang="en-US" sz="2400" b="1" dirty="0" smtClean="0">
                <a:latin typeface="Arial" panose="020B0604020202020204" pitchFamily="34" charset="0"/>
                <a:cs typeface="Arial" panose="020B0604020202020204" pitchFamily="34" charset="0"/>
              </a:rPr>
              <a:t>Missouri State University</a:t>
            </a:r>
          </a:p>
          <a:p>
            <a:pPr lvl="1"/>
            <a:r>
              <a:rPr lang="en-US" sz="2400" b="1" dirty="0" smtClean="0">
                <a:latin typeface="Arial" panose="020B0604020202020204" pitchFamily="34" charset="0"/>
                <a:cs typeface="Arial" panose="020B0604020202020204" pitchFamily="34" charset="0"/>
              </a:rPr>
              <a:t>University of Central Missouri</a:t>
            </a:r>
          </a:p>
          <a:p>
            <a:pPr lvl="1"/>
            <a:r>
              <a:rPr lang="en-US" sz="2400" b="1" dirty="0" smtClean="0">
                <a:latin typeface="Arial" panose="020B0604020202020204" pitchFamily="34" charset="0"/>
                <a:cs typeface="Arial" panose="020B0604020202020204" pitchFamily="34" charset="0"/>
              </a:rPr>
              <a:t>University of Missouri</a:t>
            </a:r>
          </a:p>
          <a:p>
            <a:pPr marL="0" indent="0" algn="ctr">
              <a:buNone/>
            </a:pPr>
            <a:endParaRPr lang="en-US" sz="2700" b="1" dirty="0" smtClean="0">
              <a:latin typeface="Arial" panose="020B0604020202020204" pitchFamily="34" charset="0"/>
              <a:cs typeface="Arial" panose="020B0604020202020204" pitchFamily="34" charset="0"/>
            </a:endParaRPr>
          </a:p>
          <a:p>
            <a:pPr marL="366713" lvl="1" indent="0">
              <a:buNone/>
            </a:pPr>
            <a:endParaRPr lang="en-US" sz="2400" b="1" dirty="0">
              <a:latin typeface="Arial" panose="020B0604020202020204" pitchFamily="34" charset="0"/>
              <a:cs typeface="Arial" panose="020B0604020202020204" pitchFamily="34" charset="0"/>
            </a:endParaRPr>
          </a:p>
          <a:p>
            <a:pPr marL="366713" lvl="1" indent="0">
              <a:buNone/>
            </a:pPr>
            <a:endParaRPr lang="en-US" sz="2400" b="1"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2"/>
          </p:nvPr>
        </p:nvSpPr>
        <p:spPr/>
        <p:txBody>
          <a:bodyPr/>
          <a:lstStyle/>
          <a:p>
            <a:r>
              <a:rPr lang="en-US" sz="2800" b="1" dirty="0" smtClean="0">
                <a:latin typeface="Arial" panose="020B0604020202020204" pitchFamily="34" charset="0"/>
                <a:cs typeface="Arial" panose="020B0604020202020204" pitchFamily="34" charset="0"/>
              </a:rPr>
              <a:t>PK-12 Schools</a:t>
            </a:r>
          </a:p>
          <a:p>
            <a:pPr lvl="1"/>
            <a:r>
              <a:rPr lang="en-US" sz="2400" b="1" dirty="0" smtClean="0">
                <a:latin typeface="Arial" panose="020B0604020202020204" pitchFamily="34" charset="0"/>
                <a:cs typeface="Arial" panose="020B0604020202020204" pitchFamily="34" charset="0"/>
              </a:rPr>
              <a:t>Blue Springs</a:t>
            </a:r>
          </a:p>
          <a:p>
            <a:pPr lvl="1"/>
            <a:r>
              <a:rPr lang="en-US" sz="2400" b="1" dirty="0" smtClean="0">
                <a:latin typeface="Arial" panose="020B0604020202020204" pitchFamily="34" charset="0"/>
                <a:cs typeface="Arial" panose="020B0604020202020204" pitchFamily="34" charset="0"/>
              </a:rPr>
              <a:t>Clinton</a:t>
            </a:r>
          </a:p>
          <a:p>
            <a:pPr lvl="1"/>
            <a:r>
              <a:rPr lang="en-US" sz="2400" b="1" dirty="0" smtClean="0">
                <a:latin typeface="Arial" panose="020B0604020202020204" pitchFamily="34" charset="0"/>
                <a:cs typeface="Arial" panose="020B0604020202020204" pitchFamily="34" charset="0"/>
              </a:rPr>
              <a:t>Holden</a:t>
            </a:r>
          </a:p>
          <a:p>
            <a:pPr lvl="1"/>
            <a:r>
              <a:rPr lang="en-US" sz="2400" b="1" dirty="0" smtClean="0">
                <a:latin typeface="Arial" panose="020B0604020202020204" pitchFamily="34" charset="0"/>
                <a:cs typeface="Arial" panose="020B0604020202020204" pitchFamily="34" charset="0"/>
              </a:rPr>
              <a:t>Lee’s Summit</a:t>
            </a:r>
          </a:p>
          <a:p>
            <a:pPr lvl="1"/>
            <a:r>
              <a:rPr lang="en-US" sz="2400" b="1" dirty="0" smtClean="0">
                <a:latin typeface="Arial" panose="020B0604020202020204" pitchFamily="34" charset="0"/>
                <a:cs typeface="Arial" panose="020B0604020202020204" pitchFamily="34" charset="0"/>
              </a:rPr>
              <a:t>Logan-Rogersville</a:t>
            </a:r>
            <a:endParaRPr lang="en-US" sz="2400" b="1" dirty="0">
              <a:latin typeface="Arial" panose="020B0604020202020204" pitchFamily="34" charset="0"/>
              <a:cs typeface="Arial" panose="020B0604020202020204" pitchFamily="34" charset="0"/>
            </a:endParaRPr>
          </a:p>
          <a:p>
            <a:pPr lvl="1"/>
            <a:r>
              <a:rPr lang="en-US" sz="2400" b="1" dirty="0" smtClean="0">
                <a:latin typeface="Arial" panose="020B0604020202020204" pitchFamily="34" charset="0"/>
                <a:cs typeface="Arial" panose="020B0604020202020204" pitchFamily="34" charset="0"/>
              </a:rPr>
              <a:t>Nixa</a:t>
            </a:r>
          </a:p>
          <a:p>
            <a:pPr lvl="1"/>
            <a:r>
              <a:rPr lang="en-US" sz="2400" b="1" dirty="0" smtClean="0">
                <a:latin typeface="Arial" panose="020B0604020202020204" pitchFamily="34" charset="0"/>
                <a:cs typeface="Arial" panose="020B0604020202020204" pitchFamily="34" charset="0"/>
              </a:rPr>
              <a:t>Pleasant Hill</a:t>
            </a:r>
          </a:p>
          <a:p>
            <a:pPr lvl="1"/>
            <a:r>
              <a:rPr lang="en-US" sz="2400" b="1" dirty="0">
                <a:latin typeface="Arial" panose="020B0604020202020204" pitchFamily="34" charset="0"/>
                <a:cs typeface="Arial" panose="020B0604020202020204" pitchFamily="34" charset="0"/>
              </a:rPr>
              <a:t>Republic</a:t>
            </a:r>
          </a:p>
          <a:p>
            <a:pPr lvl="1"/>
            <a:r>
              <a:rPr lang="en-US" sz="2400" b="1" dirty="0" smtClean="0">
                <a:latin typeface="Arial" panose="020B0604020202020204" pitchFamily="34" charset="0"/>
                <a:cs typeface="Arial" panose="020B0604020202020204" pitchFamily="34" charset="0"/>
              </a:rPr>
              <a:t>Springfield</a:t>
            </a:r>
          </a:p>
          <a:p>
            <a:pPr lvl="1"/>
            <a:r>
              <a:rPr lang="en-US" sz="2400" b="1" dirty="0" smtClean="0">
                <a:latin typeface="Arial" panose="020B0604020202020204" pitchFamily="34" charset="0"/>
                <a:cs typeface="Arial" panose="020B0604020202020204" pitchFamily="34" charset="0"/>
              </a:rPr>
              <a:t>Warrensburg</a:t>
            </a:r>
          </a:p>
          <a:p>
            <a:pPr lvl="1"/>
            <a:endParaRPr lang="en-US" sz="25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25</a:t>
            </a:fld>
            <a:endParaRPr lang="en-US" dirty="0"/>
          </a:p>
        </p:txBody>
      </p:sp>
    </p:spTree>
    <p:extLst>
      <p:ext uri="{BB962C8B-B14F-4D97-AF65-F5344CB8AC3E}">
        <p14:creationId xmlns:p14="http://schemas.microsoft.com/office/powerpoint/2010/main" val="3908055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39 Participants Representing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7924800" cy="4572000"/>
          </a:xfrm>
        </p:spPr>
        <p:txBody>
          <a:bodyPr/>
          <a:lstStyle/>
          <a:p>
            <a:r>
              <a:rPr lang="en-US" sz="2800" b="1" dirty="0" smtClean="0">
                <a:latin typeface="Arial" panose="020B0604020202020204" pitchFamily="34" charset="0"/>
                <a:cs typeface="Arial" panose="020B0604020202020204" pitchFamily="34" charset="0"/>
              </a:rPr>
              <a:t>PK-12 Schools</a:t>
            </a:r>
          </a:p>
          <a:p>
            <a:pPr lvl="1"/>
            <a:r>
              <a:rPr lang="en-US" sz="2500" b="1" dirty="0" smtClean="0">
                <a:latin typeface="Arial" panose="020B0604020202020204" pitchFamily="34" charset="0"/>
                <a:cs typeface="Arial" panose="020B0604020202020204" pitchFamily="34" charset="0"/>
              </a:rPr>
              <a:t>Classroom Teachers</a:t>
            </a:r>
          </a:p>
          <a:p>
            <a:pPr lvl="1"/>
            <a:r>
              <a:rPr lang="en-US" sz="2500" b="1" dirty="0" smtClean="0">
                <a:latin typeface="Arial" panose="020B0604020202020204" pitchFamily="34" charset="0"/>
                <a:cs typeface="Arial" panose="020B0604020202020204" pitchFamily="34" charset="0"/>
              </a:rPr>
              <a:t>Directors and/or Instructional Support</a:t>
            </a:r>
          </a:p>
          <a:p>
            <a:pPr lvl="1"/>
            <a:r>
              <a:rPr lang="en-US" sz="2500" b="1" dirty="0" smtClean="0">
                <a:latin typeface="Arial" panose="020B0604020202020204" pitchFamily="34" charset="0"/>
                <a:cs typeface="Arial" panose="020B0604020202020204" pitchFamily="34" charset="0"/>
              </a:rPr>
              <a:t>Building Principals</a:t>
            </a:r>
          </a:p>
          <a:p>
            <a:pPr lvl="1"/>
            <a:r>
              <a:rPr lang="en-US" sz="2500" b="1" dirty="0" smtClean="0">
                <a:latin typeface="Arial" panose="020B0604020202020204" pitchFamily="34" charset="0"/>
                <a:cs typeface="Arial" panose="020B0604020202020204" pitchFamily="34" charset="0"/>
              </a:rPr>
              <a:t>Superintendents</a:t>
            </a:r>
          </a:p>
          <a:p>
            <a:r>
              <a:rPr lang="en-US" sz="2800" b="1" dirty="0" smtClean="0">
                <a:latin typeface="Arial" panose="020B0604020202020204" pitchFamily="34" charset="0"/>
                <a:cs typeface="Arial" panose="020B0604020202020204" pitchFamily="34" charset="0"/>
              </a:rPr>
              <a:t>Educator Preparation Programs</a:t>
            </a:r>
          </a:p>
          <a:p>
            <a:pPr lvl="1"/>
            <a:r>
              <a:rPr lang="en-US" sz="2500" b="1" dirty="0" smtClean="0">
                <a:latin typeface="Arial" panose="020B0604020202020204" pitchFamily="34" charset="0"/>
                <a:cs typeface="Arial" panose="020B0604020202020204" pitchFamily="34" charset="0"/>
              </a:rPr>
              <a:t>Faculty</a:t>
            </a:r>
          </a:p>
          <a:p>
            <a:pPr lvl="1"/>
            <a:r>
              <a:rPr lang="en-US" sz="2500" b="1" dirty="0" smtClean="0">
                <a:latin typeface="Arial" panose="020B0604020202020204" pitchFamily="34" charset="0"/>
                <a:cs typeface="Arial" panose="020B0604020202020204" pitchFamily="34" charset="0"/>
              </a:rPr>
              <a:t>Directors</a:t>
            </a:r>
          </a:p>
          <a:p>
            <a:pPr lvl="1"/>
            <a:r>
              <a:rPr lang="en-US" sz="2500" b="1" dirty="0" smtClean="0">
                <a:latin typeface="Arial" panose="020B0604020202020204" pitchFamily="34" charset="0"/>
                <a:cs typeface="Arial" panose="020B0604020202020204" pitchFamily="34" charset="0"/>
              </a:rPr>
              <a:t>Financial Aid Officers</a:t>
            </a:r>
          </a:p>
          <a:p>
            <a:pPr lvl="1"/>
            <a:r>
              <a:rPr lang="en-US" sz="2500" b="1" dirty="0" smtClean="0">
                <a:latin typeface="Arial" panose="020B0604020202020204" pitchFamily="34" charset="0"/>
                <a:cs typeface="Arial" panose="020B0604020202020204" pitchFamily="34" charset="0"/>
              </a:rPr>
              <a:t>Deans/Unit Leaders</a:t>
            </a:r>
            <a:endParaRPr lang="en-US" sz="25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26</a:t>
            </a:fld>
            <a:endParaRPr lang="en-US" dirty="0"/>
          </a:p>
        </p:txBody>
      </p:sp>
    </p:spTree>
    <p:extLst>
      <p:ext uri="{BB962C8B-B14F-4D97-AF65-F5344CB8AC3E}">
        <p14:creationId xmlns:p14="http://schemas.microsoft.com/office/powerpoint/2010/main" val="2860424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tx1"/>
                </a:solidFill>
                <a:latin typeface="Arial" panose="020B0604020202020204" pitchFamily="34" charset="0"/>
                <a:cs typeface="Arial" panose="020B0604020202020204" pitchFamily="34" charset="0"/>
              </a:rPr>
              <a:t>Why?</a:t>
            </a:r>
            <a:endParaRPr lang="en-US" sz="4800" b="1"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27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12306"/>
            <a:ext cx="4078336" cy="129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23497"/>
            <a:ext cx="3889375" cy="2727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713" y="1875772"/>
            <a:ext cx="2447097" cy="2447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descr="C:\Users\ghairsto\AppData\Local\Microsoft\Windows\Temporary Internet Files\Content.IE5\3FSDAZN1\mizzou-logo[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38" y="3352800"/>
            <a:ext cx="3294832" cy="32948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4456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Certification Programs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589567"/>
            <a:ext cx="8077200" cy="4572000"/>
          </a:xfrm>
        </p:spPr>
        <p:txBody>
          <a:bodyPr/>
          <a:lstStyle/>
          <a:p>
            <a:pPr lvl="0">
              <a:buClr>
                <a:srgbClr val="843F0F"/>
              </a:buClr>
            </a:pPr>
            <a:r>
              <a:rPr lang="en-US" sz="2400" b="1" dirty="0" smtClean="0">
                <a:solidFill>
                  <a:prstClr val="black"/>
                </a:solidFill>
                <a:latin typeface="Arial" panose="020B0604020202020204" pitchFamily="34" charset="0"/>
                <a:cs typeface="Arial" panose="020B0604020202020204" pitchFamily="34" charset="0"/>
              </a:rPr>
              <a:t>Missouri State University – August 12</a:t>
            </a:r>
          </a:p>
          <a:p>
            <a:pPr lvl="1">
              <a:buClr>
                <a:srgbClr val="843F0F"/>
              </a:buClr>
            </a:pPr>
            <a:r>
              <a:rPr lang="en-US" sz="2400" b="1" dirty="0" smtClean="0">
                <a:solidFill>
                  <a:prstClr val="black"/>
                </a:solidFill>
                <a:latin typeface="Arial" panose="020B0604020202020204" pitchFamily="34" charset="0"/>
                <a:cs typeface="Arial" panose="020B0604020202020204" pitchFamily="34" charset="0"/>
              </a:rPr>
              <a:t>Elementary Education</a:t>
            </a:r>
          </a:p>
          <a:p>
            <a:pPr lvl="0">
              <a:buClr>
                <a:srgbClr val="843F0F"/>
              </a:buClr>
            </a:pPr>
            <a:r>
              <a:rPr lang="en-US" sz="2400" b="1" dirty="0" smtClean="0">
                <a:solidFill>
                  <a:prstClr val="black"/>
                </a:solidFill>
                <a:latin typeface="Arial" panose="020B0604020202020204" pitchFamily="34" charset="0"/>
                <a:cs typeface="Arial" panose="020B0604020202020204" pitchFamily="34" charset="0"/>
              </a:rPr>
              <a:t>Kansas </a:t>
            </a:r>
            <a:r>
              <a:rPr lang="en-US" sz="2400" b="1" dirty="0">
                <a:solidFill>
                  <a:prstClr val="black"/>
                </a:solidFill>
                <a:latin typeface="Arial" panose="020B0604020202020204" pitchFamily="34" charset="0"/>
                <a:cs typeface="Arial" panose="020B0604020202020204" pitchFamily="34" charset="0"/>
              </a:rPr>
              <a:t>City Teacher </a:t>
            </a:r>
            <a:r>
              <a:rPr lang="en-US" sz="2400" b="1" dirty="0" smtClean="0">
                <a:solidFill>
                  <a:prstClr val="black"/>
                </a:solidFill>
                <a:latin typeface="Arial" panose="020B0604020202020204" pitchFamily="34" charset="0"/>
                <a:cs typeface="Arial" panose="020B0604020202020204" pitchFamily="34" charset="0"/>
              </a:rPr>
              <a:t>Residency --  August 22</a:t>
            </a:r>
            <a:endParaRPr lang="en-US" sz="2400" b="1" dirty="0">
              <a:solidFill>
                <a:prstClr val="black"/>
              </a:solidFill>
              <a:latin typeface="Arial" panose="020B0604020202020204" pitchFamily="34" charset="0"/>
              <a:cs typeface="Arial" panose="020B0604020202020204" pitchFamily="34" charset="0"/>
            </a:endParaRPr>
          </a:p>
          <a:p>
            <a:pPr lvl="1">
              <a:buClr>
                <a:srgbClr val="3D9833"/>
              </a:buClr>
            </a:pPr>
            <a:r>
              <a:rPr lang="en-US" sz="2400" b="1" dirty="0">
                <a:solidFill>
                  <a:prstClr val="black"/>
                </a:solidFill>
                <a:latin typeface="Arial" panose="020B0604020202020204" pitchFamily="34" charset="0"/>
                <a:cs typeface="Arial" panose="020B0604020202020204" pitchFamily="34" charset="0"/>
              </a:rPr>
              <a:t>Early Childhood &amp; </a:t>
            </a:r>
            <a:r>
              <a:rPr lang="en-US" sz="2400" b="1" dirty="0" smtClean="0">
                <a:solidFill>
                  <a:prstClr val="black"/>
                </a:solidFill>
                <a:latin typeface="Arial" panose="020B0604020202020204" pitchFamily="34" charset="0"/>
                <a:cs typeface="Arial" panose="020B0604020202020204" pitchFamily="34" charset="0"/>
              </a:rPr>
              <a:t>Elementary Education</a:t>
            </a:r>
            <a:endParaRPr lang="en-US" sz="2400" b="1" dirty="0">
              <a:solidFill>
                <a:prstClr val="black"/>
              </a:solidFill>
              <a:latin typeface="Arial" panose="020B0604020202020204" pitchFamily="34" charset="0"/>
              <a:cs typeface="Arial" panose="020B0604020202020204" pitchFamily="34" charset="0"/>
            </a:endParaRPr>
          </a:p>
          <a:p>
            <a:pPr lvl="1">
              <a:buClr>
                <a:srgbClr val="3D9833"/>
              </a:buClr>
            </a:pPr>
            <a:r>
              <a:rPr lang="en-US" sz="2400" b="1" dirty="0">
                <a:solidFill>
                  <a:prstClr val="black"/>
                </a:solidFill>
                <a:latin typeface="Arial" panose="020B0604020202020204" pitchFamily="34" charset="0"/>
                <a:cs typeface="Arial" panose="020B0604020202020204" pitchFamily="34" charset="0"/>
              </a:rPr>
              <a:t>Middle School – Language Arts, Mathematics, &amp; </a:t>
            </a:r>
            <a:r>
              <a:rPr lang="en-US" sz="2400" b="1" dirty="0" smtClean="0">
                <a:solidFill>
                  <a:prstClr val="black"/>
                </a:solidFill>
                <a:latin typeface="Arial" panose="020B0604020202020204" pitchFamily="34" charset="0"/>
                <a:cs typeface="Arial" panose="020B0604020202020204" pitchFamily="34" charset="0"/>
              </a:rPr>
              <a:t>Science</a:t>
            </a:r>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University of Central Missouri – August 23</a:t>
            </a:r>
          </a:p>
          <a:p>
            <a:pPr lvl="1"/>
            <a:r>
              <a:rPr lang="en-US" sz="2400" b="1" dirty="0" smtClean="0">
                <a:latin typeface="Arial" panose="020B0604020202020204" pitchFamily="34" charset="0"/>
                <a:cs typeface="Arial" panose="020B0604020202020204" pitchFamily="34" charset="0"/>
              </a:rPr>
              <a:t>Early Childhood &amp; Elementary Education</a:t>
            </a:r>
          </a:p>
          <a:p>
            <a:r>
              <a:rPr lang="en-US" sz="2400" b="1" dirty="0" smtClean="0">
                <a:latin typeface="Arial" panose="020B0604020202020204" pitchFamily="34" charset="0"/>
                <a:cs typeface="Arial" panose="020B0604020202020204" pitchFamily="34" charset="0"/>
              </a:rPr>
              <a:t>University of Missouri Columbia – August 23</a:t>
            </a:r>
          </a:p>
          <a:p>
            <a:pPr lvl="1"/>
            <a:r>
              <a:rPr lang="en-US" sz="2400" b="1" dirty="0" smtClean="0">
                <a:latin typeface="Arial" panose="020B0604020202020204" pitchFamily="34" charset="0"/>
                <a:cs typeface="Arial" panose="020B0604020202020204" pitchFamily="34" charset="0"/>
              </a:rPr>
              <a:t>Early Childhood, Elementary, &amp; Special Education</a:t>
            </a:r>
          </a:p>
          <a:p>
            <a:pPr lvl="1"/>
            <a:endParaRPr lang="en-US" sz="32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28</a:t>
            </a:fld>
            <a:endParaRPr lang="en-US" dirty="0"/>
          </a:p>
        </p:txBody>
      </p:sp>
    </p:spTree>
    <p:extLst>
      <p:ext uri="{BB962C8B-B14F-4D97-AF65-F5344CB8AC3E}">
        <p14:creationId xmlns:p14="http://schemas.microsoft.com/office/powerpoint/2010/main" val="662728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Agenda</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a:t>Overview of Possibilities: Karen DeMoss</a:t>
            </a:r>
          </a:p>
          <a:p>
            <a:pPr>
              <a:buFont typeface="Wingdings" panose="05000000000000000000" pitchFamily="2" charset="2"/>
              <a:buChar char="§"/>
            </a:pPr>
            <a:r>
              <a:rPr lang="en-US" sz="2400" dirty="0"/>
              <a:t>Q &amp; A with Karen DeMoss</a:t>
            </a:r>
          </a:p>
          <a:p>
            <a:pPr>
              <a:buFont typeface="Wingdings" panose="05000000000000000000" pitchFamily="2" charset="2"/>
              <a:buChar char="§"/>
            </a:pPr>
            <a:r>
              <a:rPr lang="en-US" sz="2400" dirty="0"/>
              <a:t>Lived Realities of Missouri: Gale “Hap” Hairston</a:t>
            </a:r>
          </a:p>
          <a:p>
            <a:pPr>
              <a:buFont typeface="Wingdings" panose="05000000000000000000" pitchFamily="2" charset="2"/>
              <a:buChar char="§"/>
            </a:pPr>
            <a:r>
              <a:rPr lang="en-US" sz="2400" dirty="0"/>
              <a:t>Q &amp; A with Gale “Hap” Hairston</a:t>
            </a:r>
          </a:p>
          <a:p>
            <a:pPr>
              <a:buFont typeface="Wingdings" panose="05000000000000000000" pitchFamily="2" charset="2"/>
              <a:buChar char="§"/>
            </a:pPr>
            <a:r>
              <a:rPr lang="en-US" sz="2400" dirty="0"/>
              <a:t>Discussion</a:t>
            </a:r>
          </a:p>
          <a:p>
            <a:pPr>
              <a:buFont typeface="Wingdings" panose="05000000000000000000" pitchFamily="2" charset="2"/>
              <a:buChar char="§"/>
            </a:pPr>
            <a:r>
              <a:rPr lang="en-US" sz="2400" dirty="0"/>
              <a:t>Next Steps and Closing</a:t>
            </a:r>
          </a:p>
        </p:txBody>
      </p:sp>
    </p:spTree>
    <p:extLst>
      <p:ext uri="{BB962C8B-B14F-4D97-AF65-F5344CB8AC3E}">
        <p14:creationId xmlns:p14="http://schemas.microsoft.com/office/powerpoint/2010/main" val="1586513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ea typeface="Verdana" panose="020B0604030504040204" pitchFamily="34" charset="0"/>
                <a:cs typeface="Arial" panose="020B0604020202020204" pitchFamily="34" charset="0"/>
              </a:rPr>
              <a:t>Learner-Ready Teachers</a:t>
            </a:r>
            <a:endParaRPr lang="en-US" b="1" dirty="0">
              <a:latin typeface="Arial" panose="020B0604020202020204" pitchFamily="34" charset="0"/>
              <a:ea typeface="Verdana" panose="020B060403050404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7924800" cy="4572000"/>
          </a:xfrm>
        </p:spPr>
        <p:txBody>
          <a:bodyPr/>
          <a:lstStyle/>
          <a:p>
            <a:r>
              <a:rPr lang="en-US" sz="2800" b="1" dirty="0" smtClean="0">
                <a:latin typeface="Arial" panose="020B0604020202020204" pitchFamily="34" charset="0"/>
                <a:cs typeface="Arial" panose="020B0604020202020204" pitchFamily="34" charset="0"/>
              </a:rPr>
              <a:t>Results – 2016 First Year Teacher Surveys</a:t>
            </a:r>
          </a:p>
          <a:p>
            <a:r>
              <a:rPr lang="en-US" sz="2800" b="1" dirty="0" smtClean="0">
                <a:latin typeface="Arial" panose="020B0604020202020204" pitchFamily="34" charset="0"/>
                <a:cs typeface="Arial" panose="020B0604020202020204" pitchFamily="34" charset="0"/>
              </a:rPr>
              <a:t>Quality – Field &amp; Clinical Experiences</a:t>
            </a:r>
          </a:p>
          <a:p>
            <a:pPr lvl="1"/>
            <a:r>
              <a:rPr lang="en-US" sz="2800" b="1" dirty="0" smtClean="0">
                <a:latin typeface="Arial" panose="020B0604020202020204" pitchFamily="34" charset="0"/>
                <a:cs typeface="Arial" panose="020B0604020202020204" pitchFamily="34" charset="0"/>
              </a:rPr>
              <a:t>Working with Great Master Teachers</a:t>
            </a:r>
          </a:p>
          <a:p>
            <a:pPr lvl="1">
              <a:buClr>
                <a:srgbClr val="3D9833"/>
              </a:buClr>
            </a:pPr>
            <a:r>
              <a:rPr lang="en-US" sz="2800" b="1" dirty="0">
                <a:solidFill>
                  <a:prstClr val="black"/>
                </a:solidFill>
                <a:latin typeface="Arial" panose="020B0604020202020204" pitchFamily="34" charset="0"/>
                <a:cs typeface="Arial" panose="020B0604020202020204" pitchFamily="34" charset="0"/>
              </a:rPr>
              <a:t>More Time in the Classroom</a:t>
            </a:r>
          </a:p>
          <a:p>
            <a:pPr lvl="1"/>
            <a:r>
              <a:rPr lang="en-US" sz="2800" b="1" dirty="0" smtClean="0">
                <a:latin typeface="Arial" panose="020B0604020202020204" pitchFamily="34" charset="0"/>
                <a:cs typeface="Arial" panose="020B0604020202020204" pitchFamily="34" charset="0"/>
              </a:rPr>
              <a:t>Differentiation to Meet Needs of the Learners</a:t>
            </a:r>
          </a:p>
          <a:p>
            <a:pPr lvl="1"/>
            <a:r>
              <a:rPr lang="en-US" sz="2800" b="1" dirty="0" smtClean="0">
                <a:latin typeface="Arial" panose="020B0604020202020204" pitchFamily="34" charset="0"/>
                <a:cs typeface="Arial" panose="020B0604020202020204" pitchFamily="34" charset="0"/>
              </a:rPr>
              <a:t>English Language Learners</a:t>
            </a:r>
          </a:p>
          <a:p>
            <a:pPr lvl="1"/>
            <a:r>
              <a:rPr lang="en-US" sz="2800" b="1" dirty="0" smtClean="0">
                <a:latin typeface="Arial" panose="020B0604020202020204" pitchFamily="34" charset="0"/>
                <a:cs typeface="Arial" panose="020B0604020202020204" pitchFamily="34" charset="0"/>
              </a:rPr>
              <a:t>Classroom Management</a:t>
            </a:r>
          </a:p>
          <a:p>
            <a:pPr lvl="1"/>
            <a:endParaRPr lang="en-US" sz="32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29</a:t>
            </a:fld>
            <a:endParaRPr lang="en-US" dirty="0"/>
          </a:p>
        </p:txBody>
      </p:sp>
    </p:spTree>
    <p:extLst>
      <p:ext uri="{BB962C8B-B14F-4D97-AF65-F5344CB8AC3E}">
        <p14:creationId xmlns:p14="http://schemas.microsoft.com/office/powerpoint/2010/main" val="2149643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ea typeface="Verdana" panose="020B0604030504040204" pitchFamily="34" charset="0"/>
                <a:cs typeface="Arial" panose="020B0604020202020204" pitchFamily="34" charset="0"/>
              </a:rPr>
              <a:t>Current Status</a:t>
            </a:r>
            <a:endParaRPr lang="en-US" b="1" dirty="0">
              <a:latin typeface="Arial" panose="020B0604020202020204" pitchFamily="34" charset="0"/>
              <a:ea typeface="Verdana" panose="020B060403050404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7924800" cy="4572000"/>
          </a:xfrm>
        </p:spPr>
        <p:txBody>
          <a:bodyPr/>
          <a:lstStyle/>
          <a:p>
            <a:r>
              <a:rPr lang="en-US" sz="2400" b="1" dirty="0" smtClean="0">
                <a:latin typeface="Arial" panose="020B0604020202020204" pitchFamily="34" charset="0"/>
                <a:cs typeface="Arial" panose="020B0604020202020204" pitchFamily="34" charset="0"/>
              </a:rPr>
              <a:t>Missouri Educator Preparation</a:t>
            </a:r>
          </a:p>
          <a:p>
            <a:pPr lvl="1"/>
            <a:r>
              <a:rPr lang="en-US" sz="2400" b="1" dirty="0" smtClean="0">
                <a:latin typeface="Arial" panose="020B0604020202020204" pitchFamily="34" charset="0"/>
                <a:cs typeface="Arial" panose="020B0604020202020204" pitchFamily="34" charset="0"/>
              </a:rPr>
              <a:t>Standards &amp; Quality Indicators</a:t>
            </a:r>
          </a:p>
          <a:p>
            <a:pPr lvl="1"/>
            <a:r>
              <a:rPr lang="en-US" sz="2400" b="1" dirty="0" smtClean="0">
                <a:latin typeface="Arial" panose="020B0604020202020204" pitchFamily="34" charset="0"/>
                <a:cs typeface="Arial" panose="020B0604020202020204" pitchFamily="34" charset="0"/>
              </a:rPr>
              <a:t>Educator Evaluation System</a:t>
            </a:r>
          </a:p>
          <a:p>
            <a:pPr lvl="1"/>
            <a:r>
              <a:rPr lang="en-US" sz="2400" b="1" dirty="0" smtClean="0">
                <a:latin typeface="Arial" panose="020B0604020202020204" pitchFamily="34" charset="0"/>
                <a:cs typeface="Arial" panose="020B0604020202020204" pitchFamily="34" charset="0"/>
              </a:rPr>
              <a:t>Redesign of Educator Preparation</a:t>
            </a:r>
          </a:p>
          <a:p>
            <a:pPr lvl="2"/>
            <a:r>
              <a:rPr lang="en-US" sz="2400" b="1" dirty="0" smtClean="0">
                <a:latin typeface="Arial" panose="020B0604020202020204" pitchFamily="34" charset="0"/>
                <a:cs typeface="Arial" panose="020B0604020202020204" pitchFamily="34" charset="0"/>
              </a:rPr>
              <a:t>Program Standards</a:t>
            </a:r>
          </a:p>
          <a:p>
            <a:pPr lvl="2"/>
            <a:r>
              <a:rPr lang="en-US" sz="2400" b="1" dirty="0" smtClean="0">
                <a:latin typeface="Arial" panose="020B0604020202020204" pitchFamily="34" charset="0"/>
                <a:cs typeface="Arial" panose="020B0604020202020204" pitchFamily="34" charset="0"/>
              </a:rPr>
              <a:t>Annual Performance Report</a:t>
            </a:r>
          </a:p>
          <a:p>
            <a:pPr lvl="2"/>
            <a:r>
              <a:rPr lang="en-US" sz="2400" b="1" dirty="0" smtClean="0">
                <a:latin typeface="Arial" panose="020B0604020202020204" pitchFamily="34" charset="0"/>
                <a:cs typeface="Arial" panose="020B0604020202020204" pitchFamily="34" charset="0"/>
              </a:rPr>
              <a:t>New Series of Assessments</a:t>
            </a:r>
          </a:p>
          <a:p>
            <a:pPr lvl="2"/>
            <a:r>
              <a:rPr lang="en-US" sz="2400" b="1" dirty="0" smtClean="0">
                <a:latin typeface="Arial" panose="020B0604020202020204" pitchFamily="34" charset="0"/>
                <a:cs typeface="Arial" panose="020B0604020202020204" pitchFamily="34" charset="0"/>
              </a:rPr>
              <a:t>Field &amp; Clinical Experiences</a:t>
            </a:r>
          </a:p>
          <a:p>
            <a:pPr lvl="1"/>
            <a:r>
              <a:rPr lang="en-US" sz="2400" b="1" dirty="0" smtClean="0">
                <a:latin typeface="Arial" panose="020B0604020202020204" pitchFamily="34" charset="0"/>
                <a:cs typeface="Arial" panose="020B0604020202020204" pitchFamily="34" charset="0"/>
              </a:rPr>
              <a:t>New Certification Requirements</a:t>
            </a:r>
          </a:p>
          <a:p>
            <a:r>
              <a:rPr lang="en-US" sz="2400" b="1" dirty="0" smtClean="0">
                <a:latin typeface="Arial" panose="020B0604020202020204" pitchFamily="34" charset="0"/>
                <a:cs typeface="Arial" panose="020B0604020202020204" pitchFamily="34" charset="0"/>
              </a:rPr>
              <a:t>Current Initiatives – NTEP &amp; CEEDAR</a:t>
            </a:r>
            <a:endParaRPr lang="en-US" sz="24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30</a:t>
            </a:fld>
            <a:endParaRPr lang="en-US" dirty="0"/>
          </a:p>
        </p:txBody>
      </p:sp>
    </p:spTree>
    <p:extLst>
      <p:ext uri="{BB962C8B-B14F-4D97-AF65-F5344CB8AC3E}">
        <p14:creationId xmlns:p14="http://schemas.microsoft.com/office/powerpoint/2010/main" val="354848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Our Conversations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533400" y="1589567"/>
            <a:ext cx="8077200" cy="4572000"/>
          </a:xfrm>
        </p:spPr>
        <p:txBody>
          <a:bodyPr/>
          <a:lstStyle/>
          <a:p>
            <a:r>
              <a:rPr lang="en-US" sz="2800" b="1" dirty="0" smtClean="0">
                <a:latin typeface="Arial" panose="020B0604020202020204" pitchFamily="34" charset="0"/>
                <a:cs typeface="Arial" panose="020B0604020202020204" pitchFamily="34" charset="0"/>
              </a:rPr>
              <a:t>Improving Clinical Experiences</a:t>
            </a:r>
          </a:p>
          <a:p>
            <a:pPr lvl="1"/>
            <a:r>
              <a:rPr lang="en-US" sz="2800" b="1" dirty="0" smtClean="0">
                <a:latin typeface="Arial" panose="020B0604020202020204" pitchFamily="34" charset="0"/>
                <a:cs typeface="Arial" panose="020B0604020202020204" pitchFamily="34" charset="0"/>
              </a:rPr>
              <a:t>Opportunities</a:t>
            </a:r>
          </a:p>
          <a:p>
            <a:pPr lvl="2"/>
            <a:r>
              <a:rPr lang="en-US" sz="2800" b="1" dirty="0" smtClean="0">
                <a:latin typeface="Arial" panose="020B0604020202020204" pitchFamily="34" charset="0"/>
                <a:cs typeface="Arial" panose="020B0604020202020204" pitchFamily="34" charset="0"/>
              </a:rPr>
              <a:t>Every Student Succeeds Act (ESSA)</a:t>
            </a:r>
          </a:p>
          <a:p>
            <a:pPr lvl="2"/>
            <a:r>
              <a:rPr lang="en-US" sz="2800" b="1" dirty="0" smtClean="0">
                <a:latin typeface="Arial" panose="020B0604020202020204" pitchFamily="34" charset="0"/>
                <a:cs typeface="Arial" panose="020B0604020202020204" pitchFamily="34" charset="0"/>
              </a:rPr>
              <a:t>Quality Teacher Preparation</a:t>
            </a:r>
          </a:p>
          <a:p>
            <a:pPr lvl="2"/>
            <a:r>
              <a:rPr lang="en-US" sz="2800" b="1" dirty="0" smtClean="0">
                <a:latin typeface="Arial" panose="020B0604020202020204" pitchFamily="34" charset="0"/>
                <a:cs typeface="Arial" panose="020B0604020202020204" pitchFamily="34" charset="0"/>
              </a:rPr>
              <a:t>Explore The Concept of Residencies</a:t>
            </a:r>
          </a:p>
          <a:p>
            <a:pPr lvl="1"/>
            <a:r>
              <a:rPr lang="en-US" sz="2800" b="1" dirty="0" smtClean="0">
                <a:latin typeface="Arial" panose="020B0604020202020204" pitchFamily="34" charset="0"/>
                <a:cs typeface="Arial" panose="020B0604020202020204" pitchFamily="34" charset="0"/>
              </a:rPr>
              <a:t>Gather Ideas</a:t>
            </a:r>
          </a:p>
          <a:p>
            <a:pPr lvl="2"/>
            <a:r>
              <a:rPr lang="en-US" sz="2800" b="1" dirty="0" smtClean="0">
                <a:latin typeface="Arial" panose="020B0604020202020204" pitchFamily="34" charset="0"/>
                <a:cs typeface="Arial" panose="020B0604020202020204" pitchFamily="34" charset="0"/>
              </a:rPr>
              <a:t>PK-12 Students, Candidates, Mentor Teachers, PK-12 Schools/EPPs</a:t>
            </a:r>
          </a:p>
          <a:p>
            <a:pPr lvl="2"/>
            <a:r>
              <a:rPr lang="en-US" sz="2800" b="1" dirty="0" smtClean="0">
                <a:latin typeface="Arial" panose="020B0604020202020204" pitchFamily="34" charset="0"/>
                <a:cs typeface="Arial" panose="020B0604020202020204" pitchFamily="34" charset="0"/>
              </a:rPr>
              <a:t>Benefits &amp; Challenges</a:t>
            </a:r>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31</a:t>
            </a:fld>
            <a:endParaRPr lang="en-US" dirty="0"/>
          </a:p>
        </p:txBody>
      </p:sp>
    </p:spTree>
    <p:extLst>
      <p:ext uri="{BB962C8B-B14F-4D97-AF65-F5344CB8AC3E}">
        <p14:creationId xmlns:p14="http://schemas.microsoft.com/office/powerpoint/2010/main" val="38388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Conversation Agenda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7924800" cy="4572000"/>
          </a:xfrm>
        </p:spPr>
        <p:txBody>
          <a:bodyPr/>
          <a:lstStyle/>
          <a:p>
            <a:r>
              <a:rPr lang="en-US" sz="2800" b="1" dirty="0" smtClean="0"/>
              <a:t>Review Bank Street College Presentation</a:t>
            </a:r>
          </a:p>
          <a:p>
            <a:r>
              <a:rPr lang="en-US" sz="2800" b="1" dirty="0" smtClean="0"/>
              <a:t>Discuss Three Opportunities</a:t>
            </a:r>
          </a:p>
          <a:p>
            <a:pPr lvl="1"/>
            <a:r>
              <a:rPr lang="en-US" sz="2800" b="1" dirty="0" smtClean="0"/>
              <a:t>Title I</a:t>
            </a:r>
          </a:p>
          <a:p>
            <a:pPr lvl="1"/>
            <a:r>
              <a:rPr lang="en-US" sz="2800" b="1" dirty="0" smtClean="0"/>
              <a:t>Title II A</a:t>
            </a:r>
          </a:p>
          <a:p>
            <a:pPr lvl="1"/>
            <a:r>
              <a:rPr lang="en-US" sz="2800" b="1" dirty="0" smtClean="0"/>
              <a:t>Title II B</a:t>
            </a:r>
          </a:p>
          <a:p>
            <a:r>
              <a:rPr lang="en-US" sz="2800" b="1" dirty="0" smtClean="0"/>
              <a:t>Combine Discussions from All Meetings</a:t>
            </a:r>
          </a:p>
          <a:p>
            <a:r>
              <a:rPr lang="en-US" sz="2800" b="1" dirty="0" smtClean="0"/>
              <a:t>DESE-OEQ Webinar – August 24 @ 3:00 PM</a:t>
            </a:r>
          </a:p>
          <a:p>
            <a:r>
              <a:rPr lang="en-US" sz="2800" b="1" dirty="0" smtClean="0"/>
              <a:t>CCSSO Webinar – August 25 @ 1:00 PM</a:t>
            </a:r>
          </a:p>
          <a:p>
            <a:r>
              <a:rPr lang="en-US" sz="2800" b="1" dirty="0" smtClean="0"/>
              <a:t>Developing ESSA Plan – Due January 2017</a:t>
            </a:r>
            <a:endParaRPr lang="en-US" sz="2800" b="1" dirty="0"/>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32</a:t>
            </a:fld>
            <a:endParaRPr lang="en-US" dirty="0"/>
          </a:p>
        </p:txBody>
      </p:sp>
    </p:spTree>
    <p:extLst>
      <p:ext uri="{BB962C8B-B14F-4D97-AF65-F5344CB8AC3E}">
        <p14:creationId xmlns:p14="http://schemas.microsoft.com/office/powerpoint/2010/main" val="1513247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Three Opportunities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533400" y="1589567"/>
            <a:ext cx="8077200" cy="4572000"/>
          </a:xfrm>
        </p:spPr>
        <p:txBody>
          <a:bodyPr/>
          <a:lstStyle/>
          <a:p>
            <a:r>
              <a:rPr lang="en-US" sz="2800" b="1" dirty="0" smtClean="0">
                <a:latin typeface="Arial" panose="020B0604020202020204" pitchFamily="34" charset="0"/>
                <a:cs typeface="Arial" panose="020B0604020202020204" pitchFamily="34" charset="0"/>
              </a:rPr>
              <a:t>Improving Clinical Experiences</a:t>
            </a:r>
          </a:p>
          <a:p>
            <a:pPr lvl="1"/>
            <a:r>
              <a:rPr lang="en-US" sz="2800" b="1" dirty="0" smtClean="0">
                <a:latin typeface="Arial" panose="020B0604020202020204" pitchFamily="34" charset="0"/>
                <a:cs typeface="Arial" panose="020B0604020202020204" pitchFamily="34" charset="0"/>
              </a:rPr>
              <a:t>Opportunities</a:t>
            </a:r>
          </a:p>
          <a:p>
            <a:pPr lvl="2"/>
            <a:r>
              <a:rPr lang="en-US" sz="2800" b="1" dirty="0" smtClean="0">
                <a:latin typeface="Arial" panose="020B0604020202020204" pitchFamily="34" charset="0"/>
                <a:cs typeface="Arial" panose="020B0604020202020204" pitchFamily="34" charset="0"/>
              </a:rPr>
              <a:t>Every Student Succeeds Act (ESSA)</a:t>
            </a:r>
          </a:p>
          <a:p>
            <a:pPr lvl="2"/>
            <a:r>
              <a:rPr lang="en-US" sz="2800" b="1" dirty="0" smtClean="0">
                <a:latin typeface="Arial" panose="020B0604020202020204" pitchFamily="34" charset="0"/>
                <a:cs typeface="Arial" panose="020B0604020202020204" pitchFamily="34" charset="0"/>
              </a:rPr>
              <a:t>Quality Teacher Preparation</a:t>
            </a:r>
          </a:p>
          <a:p>
            <a:pPr lvl="2"/>
            <a:r>
              <a:rPr lang="en-US" sz="2800" b="1" dirty="0" smtClean="0">
                <a:latin typeface="Arial" panose="020B0604020202020204" pitchFamily="34" charset="0"/>
                <a:cs typeface="Arial" panose="020B0604020202020204" pitchFamily="34" charset="0"/>
              </a:rPr>
              <a:t>Explore The Concept of Residencies</a:t>
            </a:r>
          </a:p>
          <a:p>
            <a:pPr lvl="1"/>
            <a:r>
              <a:rPr lang="en-US" sz="2800" b="1" dirty="0" smtClean="0">
                <a:latin typeface="Arial" panose="020B0604020202020204" pitchFamily="34" charset="0"/>
                <a:cs typeface="Arial" panose="020B0604020202020204" pitchFamily="34" charset="0"/>
              </a:rPr>
              <a:t>Gather Ideas – Benefits &amp; Challenges</a:t>
            </a:r>
          </a:p>
          <a:p>
            <a:pPr lvl="2"/>
            <a:r>
              <a:rPr lang="en-US" sz="2800" b="1" dirty="0" smtClean="0">
                <a:latin typeface="Arial" panose="020B0604020202020204" pitchFamily="34" charset="0"/>
                <a:cs typeface="Arial" panose="020B0604020202020204" pitchFamily="34" charset="0"/>
              </a:rPr>
              <a:t>PK-12 Students, Master Teachers, and PK-12 Schools/Districts</a:t>
            </a:r>
          </a:p>
          <a:p>
            <a:pPr lvl="2"/>
            <a:r>
              <a:rPr lang="en-US" sz="2800" b="1" dirty="0" smtClean="0">
                <a:latin typeface="Arial" panose="020B0604020202020204" pitchFamily="34" charset="0"/>
                <a:cs typeface="Arial" panose="020B0604020202020204" pitchFamily="34" charset="0"/>
              </a:rPr>
              <a:t>Candidates &amp; EPPs</a:t>
            </a: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33</a:t>
            </a:fld>
            <a:endParaRPr lang="en-US" dirty="0"/>
          </a:p>
        </p:txBody>
      </p:sp>
    </p:spTree>
    <p:extLst>
      <p:ext uri="{BB962C8B-B14F-4D97-AF65-F5344CB8AC3E}">
        <p14:creationId xmlns:p14="http://schemas.microsoft.com/office/powerpoint/2010/main" val="2422488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Opportunity #1 – Title I</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
          </p:nvPr>
        </p:nvSpPr>
        <p:spPr>
          <a:xfrm>
            <a:off x="609600" y="1676400"/>
            <a:ext cx="3886200" cy="4572000"/>
          </a:xfrm>
        </p:spPr>
        <p:txBody>
          <a:bodyPr/>
          <a:lstStyle/>
          <a:p>
            <a:pPr marL="0" lvl="0" indent="0" algn="ctr" eaLnBrk="1" fontAlgn="auto" hangingPunct="1">
              <a:lnSpc>
                <a:spcPct val="90000"/>
              </a:lnSpc>
              <a:spcBef>
                <a:spcPts val="0"/>
              </a:spcBef>
              <a:spcAft>
                <a:spcPts val="0"/>
              </a:spcAft>
              <a:buClrTx/>
              <a:buSzTx/>
              <a:buNone/>
            </a:pPr>
            <a:r>
              <a:rPr lang="en-US" sz="2400" b="1" dirty="0" smtClean="0">
                <a:solidFill>
                  <a:prstClr val="black"/>
                </a:solidFill>
                <a:latin typeface="Arial" panose="020B0604020202020204" pitchFamily="34" charset="0"/>
                <a:cs typeface="Arial" panose="020B0604020202020204" pitchFamily="34" charset="0"/>
              </a:rPr>
              <a:t>Residents </a:t>
            </a:r>
            <a:r>
              <a:rPr lang="en-US" sz="2400" b="1" dirty="0">
                <a:solidFill>
                  <a:prstClr val="black"/>
                </a:solidFill>
                <a:latin typeface="Arial" panose="020B0604020202020204" pitchFamily="34" charset="0"/>
                <a:cs typeface="Arial" panose="020B0604020202020204" pitchFamily="34" charset="0"/>
              </a:rPr>
              <a:t>can:</a:t>
            </a:r>
          </a:p>
          <a:p>
            <a:pPr marL="0" lvl="0" indent="0" algn="ctr" eaLnBrk="1" fontAlgn="auto" hangingPunct="1">
              <a:lnSpc>
                <a:spcPct val="90000"/>
              </a:lnSpc>
              <a:spcBef>
                <a:spcPts val="0"/>
              </a:spcBef>
              <a:spcAft>
                <a:spcPts val="0"/>
              </a:spcAft>
              <a:buClrTx/>
              <a:buSzTx/>
              <a:buNone/>
            </a:pPr>
            <a:endParaRPr lang="en-US" sz="1200" b="1" dirty="0">
              <a:solidFill>
                <a:prstClr val="black"/>
              </a:solidFill>
              <a:latin typeface="Arial" panose="020B0604020202020204" pitchFamily="34" charset="0"/>
              <a:cs typeface="Arial" panose="020B0604020202020204" pitchFamily="34" charset="0"/>
            </a:endParaRPr>
          </a:p>
          <a:p>
            <a:pPr marL="0" lvl="0" indent="0" algn="ctr" eaLnBrk="1" fontAlgn="auto" hangingPunct="1">
              <a:lnSpc>
                <a:spcPct val="90000"/>
              </a:lnSpc>
              <a:spcBef>
                <a:spcPts val="0"/>
              </a:spcBef>
              <a:spcAft>
                <a:spcPts val="0"/>
              </a:spcAft>
              <a:buClrTx/>
              <a:buSzTx/>
              <a:buNone/>
            </a:pPr>
            <a:r>
              <a:rPr lang="en-US" sz="2400" b="1" dirty="0">
                <a:solidFill>
                  <a:prstClr val="black"/>
                </a:solidFill>
                <a:latin typeface="Arial" panose="020B0604020202020204" pitchFamily="34" charset="0"/>
                <a:cs typeface="Arial" panose="020B0604020202020204" pitchFamily="34" charset="0"/>
              </a:rPr>
              <a:t>Support comprehensive </a:t>
            </a:r>
          </a:p>
          <a:p>
            <a:pPr marL="0" lvl="0" indent="0" algn="ctr" eaLnBrk="1" fontAlgn="auto" hangingPunct="1">
              <a:lnSpc>
                <a:spcPct val="90000"/>
              </a:lnSpc>
              <a:spcBef>
                <a:spcPts val="0"/>
              </a:spcBef>
              <a:spcAft>
                <a:spcPts val="0"/>
              </a:spcAft>
              <a:buClrTx/>
              <a:buSzTx/>
              <a:buNone/>
            </a:pPr>
            <a:r>
              <a:rPr lang="en-US" sz="2400" b="1" dirty="0">
                <a:solidFill>
                  <a:prstClr val="black"/>
                </a:solidFill>
                <a:latin typeface="Arial" panose="020B0604020202020204" pitchFamily="34" charset="0"/>
                <a:cs typeface="Arial" panose="020B0604020202020204" pitchFamily="34" charset="0"/>
              </a:rPr>
              <a:t>and targeted plans for </a:t>
            </a:r>
          </a:p>
          <a:p>
            <a:pPr marL="0" lvl="0" indent="0" algn="ctr" eaLnBrk="1" fontAlgn="auto" hangingPunct="1">
              <a:lnSpc>
                <a:spcPct val="90000"/>
              </a:lnSpc>
              <a:spcBef>
                <a:spcPts val="0"/>
              </a:spcBef>
              <a:spcAft>
                <a:spcPts val="0"/>
              </a:spcAft>
              <a:buClrTx/>
              <a:buSzTx/>
              <a:buNone/>
              <a:defRPr/>
            </a:pPr>
            <a:r>
              <a:rPr lang="en-US" sz="2400" b="1" dirty="0">
                <a:solidFill>
                  <a:prstClr val="black"/>
                </a:solidFill>
                <a:latin typeface="Arial" panose="020B0604020202020204" pitchFamily="34" charset="0"/>
                <a:cs typeface="Arial" panose="020B0604020202020204" pitchFamily="34" charset="0"/>
              </a:rPr>
              <a:t>Title I schools </a:t>
            </a:r>
          </a:p>
          <a:p>
            <a:pPr marL="0" lvl="0" indent="0" algn="ctr" eaLnBrk="1" fontAlgn="auto" hangingPunct="1">
              <a:lnSpc>
                <a:spcPct val="90000"/>
              </a:lnSpc>
              <a:spcBef>
                <a:spcPts val="0"/>
              </a:spcBef>
              <a:spcAft>
                <a:spcPts val="0"/>
              </a:spcAft>
              <a:buClrTx/>
              <a:buSzTx/>
              <a:buNone/>
              <a:defRPr/>
            </a:pPr>
            <a:r>
              <a:rPr lang="en-US" sz="2400" b="1" i="1" dirty="0">
                <a:solidFill>
                  <a:prstClr val="black"/>
                </a:solidFill>
                <a:latin typeface="Arial" panose="020B0604020202020204" pitchFamily="34" charset="0"/>
                <a:cs typeface="Arial" panose="020B0604020202020204" pitchFamily="34" charset="0"/>
              </a:rPr>
              <a:t>(Section 1003)</a:t>
            </a:r>
          </a:p>
          <a:p>
            <a:pPr marL="0" lvl="0" indent="0" algn="ctr" eaLnBrk="1" fontAlgn="auto" hangingPunct="1">
              <a:lnSpc>
                <a:spcPct val="90000"/>
              </a:lnSpc>
              <a:spcBef>
                <a:spcPts val="0"/>
              </a:spcBef>
              <a:spcAft>
                <a:spcPts val="0"/>
              </a:spcAft>
              <a:buClrTx/>
              <a:buSzTx/>
              <a:buNone/>
            </a:pPr>
            <a:endParaRPr lang="en-US" sz="1200" b="1" dirty="0">
              <a:solidFill>
                <a:prstClr val="black"/>
              </a:solidFill>
              <a:latin typeface="Arial" panose="020B0604020202020204" pitchFamily="34" charset="0"/>
              <a:cs typeface="Arial" panose="020B0604020202020204" pitchFamily="34" charset="0"/>
            </a:endParaRPr>
          </a:p>
          <a:p>
            <a:pPr marL="0" lvl="0" indent="0" algn="ctr" eaLnBrk="1" fontAlgn="auto" hangingPunct="1">
              <a:lnSpc>
                <a:spcPct val="90000"/>
              </a:lnSpc>
              <a:spcBef>
                <a:spcPts val="0"/>
              </a:spcBef>
              <a:spcAft>
                <a:spcPts val="0"/>
              </a:spcAft>
              <a:buClrTx/>
              <a:buSzTx/>
              <a:buNone/>
            </a:pPr>
            <a:r>
              <a:rPr lang="en-US" sz="2400" b="1" dirty="0">
                <a:solidFill>
                  <a:prstClr val="black"/>
                </a:solidFill>
                <a:latin typeface="Arial" panose="020B0604020202020204" pitchFamily="34" charset="0"/>
                <a:cs typeface="Arial" panose="020B0604020202020204" pitchFamily="34" charset="0"/>
              </a:rPr>
              <a:t>Provide personalized </a:t>
            </a:r>
          </a:p>
          <a:p>
            <a:pPr marL="0" lvl="0" indent="0" algn="ctr" eaLnBrk="1" fontAlgn="auto" hangingPunct="1">
              <a:lnSpc>
                <a:spcPct val="90000"/>
              </a:lnSpc>
              <a:spcBef>
                <a:spcPts val="0"/>
              </a:spcBef>
              <a:spcAft>
                <a:spcPts val="0"/>
              </a:spcAft>
              <a:buClrTx/>
              <a:buSzTx/>
              <a:buNone/>
              <a:defRPr/>
            </a:pPr>
            <a:r>
              <a:rPr lang="en-US" sz="2400" b="1" dirty="0">
                <a:solidFill>
                  <a:prstClr val="black"/>
                </a:solidFill>
                <a:latin typeface="Arial" panose="020B0604020202020204" pitchFamily="34" charset="0"/>
                <a:cs typeface="Arial" panose="020B0604020202020204" pitchFamily="34" charset="0"/>
              </a:rPr>
              <a:t>learning opportunities </a:t>
            </a:r>
          </a:p>
          <a:p>
            <a:pPr marL="0" lvl="0" indent="0" algn="ctr" eaLnBrk="1" fontAlgn="auto" hangingPunct="1">
              <a:lnSpc>
                <a:spcPct val="90000"/>
              </a:lnSpc>
              <a:spcBef>
                <a:spcPts val="0"/>
              </a:spcBef>
              <a:spcAft>
                <a:spcPts val="0"/>
              </a:spcAft>
              <a:buClrTx/>
              <a:buSzTx/>
              <a:buNone/>
              <a:defRPr/>
            </a:pPr>
            <a:r>
              <a:rPr lang="en-US" sz="2400" b="1" i="1" dirty="0">
                <a:solidFill>
                  <a:prstClr val="black"/>
                </a:solidFill>
                <a:latin typeface="Arial" panose="020B0604020202020204" pitchFamily="34" charset="0"/>
                <a:cs typeface="Arial" panose="020B0604020202020204" pitchFamily="34" charset="0"/>
              </a:rPr>
              <a:t>(Section 1004)</a:t>
            </a:r>
          </a:p>
          <a:p>
            <a:pPr marL="0" lvl="0" indent="0" algn="ctr" eaLnBrk="1" fontAlgn="auto" hangingPunct="1">
              <a:lnSpc>
                <a:spcPct val="90000"/>
              </a:lnSpc>
              <a:spcBef>
                <a:spcPts val="0"/>
              </a:spcBef>
              <a:spcAft>
                <a:spcPts val="0"/>
              </a:spcAft>
              <a:buClrTx/>
              <a:buSzTx/>
              <a:buNone/>
            </a:pPr>
            <a:endParaRPr lang="en-US" sz="1200" b="1" dirty="0">
              <a:solidFill>
                <a:prstClr val="black"/>
              </a:solidFill>
              <a:latin typeface="Arial" panose="020B0604020202020204" pitchFamily="34" charset="0"/>
              <a:cs typeface="Arial" panose="020B0604020202020204" pitchFamily="34" charset="0"/>
            </a:endParaRPr>
          </a:p>
          <a:p>
            <a:pPr marL="0" lvl="0" indent="0" algn="ctr" eaLnBrk="1" fontAlgn="auto" hangingPunct="1">
              <a:lnSpc>
                <a:spcPct val="90000"/>
              </a:lnSpc>
              <a:spcBef>
                <a:spcPts val="0"/>
              </a:spcBef>
              <a:spcAft>
                <a:spcPts val="0"/>
              </a:spcAft>
              <a:buClrTx/>
              <a:buSzTx/>
              <a:buNone/>
            </a:pPr>
            <a:r>
              <a:rPr lang="en-US" sz="2400" b="1" dirty="0">
                <a:solidFill>
                  <a:prstClr val="black"/>
                </a:solidFill>
                <a:latin typeface="Arial" panose="020B0604020202020204" pitchFamily="34" charset="0"/>
                <a:cs typeface="Arial" panose="020B0604020202020204" pitchFamily="34" charset="0"/>
              </a:rPr>
              <a:t>Provide services aligned to schoolwide and targeted</a:t>
            </a:r>
          </a:p>
          <a:p>
            <a:pPr marL="0" lvl="0" indent="0" algn="ctr" eaLnBrk="1" fontAlgn="auto" hangingPunct="1">
              <a:lnSpc>
                <a:spcPct val="90000"/>
              </a:lnSpc>
              <a:spcBef>
                <a:spcPts val="0"/>
              </a:spcBef>
              <a:spcAft>
                <a:spcPts val="0"/>
              </a:spcAft>
              <a:buClrTx/>
              <a:buSzTx/>
              <a:buNone/>
            </a:pPr>
            <a:r>
              <a:rPr lang="en-US" sz="2400" b="1" dirty="0">
                <a:solidFill>
                  <a:prstClr val="black"/>
                </a:solidFill>
                <a:latin typeface="Arial" panose="020B0604020202020204" pitchFamily="34" charset="0"/>
                <a:cs typeface="Arial" panose="020B0604020202020204" pitchFamily="34" charset="0"/>
              </a:rPr>
              <a:t> assistance programs</a:t>
            </a:r>
          </a:p>
          <a:p>
            <a:pPr marL="0" lvl="0" indent="0" algn="ctr" eaLnBrk="1" fontAlgn="auto" hangingPunct="1">
              <a:lnSpc>
                <a:spcPct val="90000"/>
              </a:lnSpc>
              <a:spcBef>
                <a:spcPts val="0"/>
              </a:spcBef>
              <a:spcAft>
                <a:spcPts val="0"/>
              </a:spcAft>
              <a:buClrTx/>
              <a:buSzTx/>
              <a:buNone/>
            </a:pPr>
            <a:r>
              <a:rPr lang="en-US" sz="1200" i="1" dirty="0">
                <a:solidFill>
                  <a:prstClr val="black"/>
                </a:solidFill>
                <a:latin typeface="Arial Narrow"/>
                <a:cs typeface="Arial Narrow"/>
              </a:rPr>
              <a:t>(Sections 1008 &amp; 1009)</a:t>
            </a:r>
          </a:p>
          <a:p>
            <a:endParaRPr lang="en-US" dirty="0"/>
          </a:p>
        </p:txBody>
      </p:sp>
      <p:sp>
        <p:nvSpPr>
          <p:cNvPr id="6" name="Content Placeholder 5"/>
          <p:cNvSpPr>
            <a:spLocks noGrp="1"/>
          </p:cNvSpPr>
          <p:nvPr>
            <p:ph sz="quarter" idx="2"/>
          </p:nvPr>
        </p:nvSpPr>
        <p:spPr>
          <a:xfrm>
            <a:off x="4876800" y="1600200"/>
            <a:ext cx="3886200" cy="4572000"/>
          </a:xfrm>
        </p:spPr>
        <p:txBody>
          <a:bodyPr/>
          <a:lstStyle/>
          <a:p>
            <a:pPr marL="0" indent="0" algn="ctr">
              <a:buNone/>
            </a:pPr>
            <a:r>
              <a:rPr lang="en-US" sz="2400" b="1" dirty="0" smtClean="0">
                <a:latin typeface="Arial" panose="020B0604020202020204" pitchFamily="34" charset="0"/>
                <a:cs typeface="Arial" panose="020B0604020202020204" pitchFamily="34" charset="0"/>
              </a:rPr>
              <a:t>Title I – Improving</a:t>
            </a:r>
          </a:p>
          <a:p>
            <a:pPr marL="0" indent="0" algn="ctr">
              <a:buNone/>
            </a:pPr>
            <a:r>
              <a:rPr lang="en-US" sz="2400" b="1" dirty="0" smtClean="0">
                <a:latin typeface="Arial" panose="020B0604020202020204" pitchFamily="34" charset="0"/>
                <a:cs typeface="Arial" panose="020B0604020202020204" pitchFamily="34" charset="0"/>
              </a:rPr>
              <a:t>Basic Programs</a:t>
            </a:r>
          </a:p>
          <a:p>
            <a:pPr marL="0" indent="0" algn="ctr">
              <a:buNone/>
            </a:pPr>
            <a:endParaRPr lang="en-US" sz="12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PK-12 Students</a:t>
            </a:r>
          </a:p>
          <a:p>
            <a:pPr marL="0" indent="0" algn="ctr">
              <a:buNone/>
            </a:pPr>
            <a:r>
              <a:rPr lang="en-US" sz="2400" b="1" dirty="0" smtClean="0">
                <a:latin typeface="Arial" panose="020B0604020202020204" pitchFamily="34" charset="0"/>
                <a:cs typeface="Arial" panose="020B0604020202020204" pitchFamily="34" charset="0"/>
              </a:rPr>
              <a:t>Candidates</a:t>
            </a:r>
          </a:p>
          <a:p>
            <a:pPr marL="0" indent="0" algn="ctr">
              <a:buNone/>
            </a:pPr>
            <a:r>
              <a:rPr lang="en-US" sz="2400" b="1" dirty="0" smtClean="0">
                <a:latin typeface="Arial" panose="020B0604020202020204" pitchFamily="34" charset="0"/>
                <a:cs typeface="Arial" panose="020B0604020202020204" pitchFamily="34" charset="0"/>
              </a:rPr>
              <a:t>Mentor Teachers</a:t>
            </a:r>
          </a:p>
          <a:p>
            <a:pPr marL="0" indent="0" algn="ctr">
              <a:buNone/>
            </a:pPr>
            <a:r>
              <a:rPr lang="en-US" sz="2400" b="1" dirty="0" smtClean="0">
                <a:latin typeface="Arial" panose="020B0604020202020204" pitchFamily="34" charset="0"/>
                <a:cs typeface="Arial" panose="020B0604020202020204" pitchFamily="34" charset="0"/>
              </a:rPr>
              <a:t>Buildings/EPPs</a:t>
            </a:r>
          </a:p>
          <a:p>
            <a:pPr marL="0" indent="0" algn="ctr">
              <a:buNone/>
            </a:pPr>
            <a:endParaRPr lang="en-US" sz="12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Ideas &amp; Benefits</a:t>
            </a:r>
          </a:p>
          <a:p>
            <a:pPr marL="0" indent="0" algn="ctr">
              <a:buNone/>
            </a:pPr>
            <a:r>
              <a:rPr lang="en-US" sz="2400" b="1" dirty="0" smtClean="0">
                <a:latin typeface="Arial" panose="020B0604020202020204" pitchFamily="34" charset="0"/>
                <a:cs typeface="Arial" panose="020B0604020202020204" pitchFamily="34" charset="0"/>
              </a:rPr>
              <a:t>Ideas &amp; Challenges</a:t>
            </a:r>
          </a:p>
          <a:p>
            <a:pPr marL="0" indent="0" algn="ctr">
              <a:buNone/>
            </a:pPr>
            <a:endParaRPr lang="en-US" sz="24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34</a:t>
            </a:fld>
            <a:endParaRPr lang="en-US" dirty="0"/>
          </a:p>
        </p:txBody>
      </p:sp>
    </p:spTree>
    <p:extLst>
      <p:ext uri="{BB962C8B-B14F-4D97-AF65-F5344CB8AC3E}">
        <p14:creationId xmlns:p14="http://schemas.microsoft.com/office/powerpoint/2010/main" val="3474435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Opportunity #2 – Title II A</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
          </p:nvPr>
        </p:nvSpPr>
        <p:spPr>
          <a:xfrm>
            <a:off x="609600" y="1676400"/>
            <a:ext cx="3886200" cy="4800600"/>
          </a:xfrm>
        </p:spPr>
        <p:txBody>
          <a:bodyPr/>
          <a:lstStyle/>
          <a:p>
            <a:pPr marL="0" indent="0" algn="ctr" eaLnBrk="1" fontAlgn="t" hangingPunct="1">
              <a:lnSpc>
                <a:spcPct val="90000"/>
              </a:lnSpc>
              <a:spcBef>
                <a:spcPts val="0"/>
              </a:spcBef>
              <a:spcAft>
                <a:spcPts val="0"/>
              </a:spcAft>
              <a:buNone/>
            </a:pPr>
            <a:r>
              <a:rPr lang="en-US" sz="2200" b="1" dirty="0" smtClean="0">
                <a:solidFill>
                  <a:srgbClr val="000000"/>
                </a:solidFill>
                <a:effectLst>
                  <a:outerShdw blurRad="38100" dist="38100" dir="2700000" algn="tl" rotWithShape="0">
                    <a:srgbClr val="000000">
                      <a:alpha val="43000"/>
                    </a:srgbClr>
                  </a:outerShdw>
                </a:effectLst>
                <a:latin typeface="Arial Narrow"/>
                <a:cs typeface="Calibri"/>
              </a:rPr>
              <a:t>Title</a:t>
            </a:r>
            <a:r>
              <a:rPr lang="en-US" sz="2200" b="1" dirty="0" smtClean="0">
                <a:solidFill>
                  <a:srgbClr val="000000"/>
                </a:solidFill>
                <a:latin typeface="Arial Narrow"/>
                <a:cs typeface="Arial Narrow"/>
              </a:rPr>
              <a:t> </a:t>
            </a:r>
            <a:r>
              <a:rPr lang="en-US" sz="2200" b="1" dirty="0" smtClean="0">
                <a:solidFill>
                  <a:srgbClr val="000000"/>
                </a:solidFill>
                <a:effectLst>
                  <a:outerShdw blurRad="38100" dist="38100" dir="2700000" algn="tl" rotWithShape="0">
                    <a:srgbClr val="000000">
                      <a:alpha val="43000"/>
                    </a:srgbClr>
                  </a:outerShdw>
                </a:effectLst>
                <a:latin typeface="Arial Narrow"/>
                <a:cs typeface="Calibri"/>
              </a:rPr>
              <a:t>II,</a:t>
            </a:r>
            <a:r>
              <a:rPr lang="en-US" sz="2200" b="1" dirty="0" smtClean="0">
                <a:solidFill>
                  <a:srgbClr val="000000"/>
                </a:solidFill>
                <a:latin typeface="Arial Narrow"/>
                <a:cs typeface="Arial Narrow"/>
              </a:rPr>
              <a:t> </a:t>
            </a:r>
            <a:r>
              <a:rPr lang="en-US" sz="2200" b="1" dirty="0" smtClean="0">
                <a:solidFill>
                  <a:srgbClr val="000000"/>
                </a:solidFill>
                <a:effectLst>
                  <a:outerShdw blurRad="38100" dist="38100" dir="2700000" algn="tl" rotWithShape="0">
                    <a:srgbClr val="000000">
                      <a:alpha val="43000"/>
                    </a:srgbClr>
                  </a:outerShdw>
                </a:effectLst>
                <a:latin typeface="Arial Narrow"/>
                <a:cs typeface="Calibri"/>
              </a:rPr>
              <a:t>Part</a:t>
            </a:r>
            <a:r>
              <a:rPr lang="en-US" sz="2200" b="1" dirty="0" smtClean="0">
                <a:solidFill>
                  <a:srgbClr val="000000"/>
                </a:solidFill>
                <a:latin typeface="Arial Narrow"/>
                <a:cs typeface="Arial Narrow"/>
              </a:rPr>
              <a:t> </a:t>
            </a:r>
            <a:r>
              <a:rPr lang="en-US" sz="2200" b="1" dirty="0" smtClean="0">
                <a:solidFill>
                  <a:srgbClr val="000000"/>
                </a:solidFill>
                <a:effectLst>
                  <a:outerShdw blurRad="38100" dist="38100" dir="2700000" algn="tl" rotWithShape="0">
                    <a:srgbClr val="000000">
                      <a:alpha val="43000"/>
                    </a:srgbClr>
                  </a:outerShdw>
                </a:effectLst>
                <a:latin typeface="Arial Narrow"/>
                <a:cs typeface="Calibri"/>
              </a:rPr>
              <a:t>A</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dirty="0" smtClean="0">
                <a:solidFill>
                  <a:srgbClr val="000000"/>
                </a:solidFill>
                <a:latin typeface="Arial Narrow"/>
                <a:cs typeface="Arial Narrow"/>
              </a:rPr>
              <a:t> Where residences meet the definition of Teacher Residency Program in Section 2002(5), </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dirty="0" smtClean="0">
                <a:solidFill>
                  <a:srgbClr val="000000"/>
                </a:solidFill>
                <a:latin typeface="Arial Narrow"/>
                <a:cs typeface="Arial Narrow"/>
              </a:rPr>
              <a:t>they are an allowable use of funds for </a:t>
            </a:r>
            <a:r>
              <a:rPr lang="en-US" sz="2200" b="1" u="sng" dirty="0" smtClean="0">
                <a:solidFill>
                  <a:srgbClr val="000000"/>
                </a:solidFill>
                <a:latin typeface="Arial Narrow"/>
                <a:cs typeface="Arial Narrow"/>
              </a:rPr>
              <a:t>all</a:t>
            </a:r>
            <a:r>
              <a:rPr lang="en-US" sz="2200" b="1" dirty="0" smtClean="0">
                <a:solidFill>
                  <a:srgbClr val="000000"/>
                </a:solidFill>
                <a:latin typeface="Arial Narrow"/>
                <a:cs typeface="Arial Narrow"/>
              </a:rPr>
              <a:t> Part A activities.</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dirty="0" smtClean="0">
                <a:solidFill>
                  <a:srgbClr val="000000"/>
                </a:solidFill>
                <a:latin typeface="Arial Narrow"/>
                <a:cs typeface="Arial Narrow"/>
              </a:rPr>
              <a:t> Residencies can </a:t>
            </a:r>
            <a:r>
              <a:rPr lang="en-US" sz="2200" b="1" u="sng" dirty="0" smtClean="0">
                <a:solidFill>
                  <a:srgbClr val="000000"/>
                </a:solidFill>
                <a:latin typeface="Arial Narrow"/>
                <a:cs typeface="Arial Narrow"/>
              </a:rPr>
              <a:t>also</a:t>
            </a:r>
            <a:r>
              <a:rPr lang="en-US" sz="2200" b="1" dirty="0" smtClean="0">
                <a:solidFill>
                  <a:srgbClr val="000000"/>
                </a:solidFill>
                <a:latin typeface="Arial Narrow"/>
                <a:cs typeface="Arial Narrow"/>
              </a:rPr>
              <a:t> be designed to:</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dirty="0" smtClean="0">
                <a:solidFill>
                  <a:srgbClr val="000000"/>
                </a:solidFill>
                <a:latin typeface="Arial Narrow"/>
                <a:cs typeface="Arial Narrow"/>
              </a:rPr>
              <a:t>Promote reforms in </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dirty="0" smtClean="0">
                <a:solidFill>
                  <a:srgbClr val="000000"/>
                </a:solidFill>
                <a:latin typeface="Arial Narrow"/>
                <a:cs typeface="Arial Narrow"/>
              </a:rPr>
              <a:t>teacher preparation systems</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i="1" dirty="0" smtClean="0">
                <a:solidFill>
                  <a:srgbClr val="000000"/>
                </a:solidFill>
                <a:latin typeface="Arial Narrow"/>
                <a:cs typeface="Arial Narrow"/>
              </a:rPr>
              <a:t>(Section 2103(b)(2)(B))</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dirty="0" smtClean="0">
                <a:solidFill>
                  <a:srgbClr val="000000"/>
                </a:solidFill>
                <a:latin typeface="Arial Narrow"/>
                <a:cs typeface="Arial Narrow"/>
              </a:rPr>
              <a:t>Reduce class size</a:t>
            </a:r>
            <a:endParaRPr lang="en-US" sz="2200" b="1" dirty="0" smtClean="0">
              <a:latin typeface="Arial"/>
            </a:endParaRPr>
          </a:p>
          <a:p>
            <a:pPr marL="0" indent="0" algn="ctr" eaLnBrk="1" fontAlgn="auto" hangingPunct="1">
              <a:lnSpc>
                <a:spcPct val="90000"/>
              </a:lnSpc>
              <a:spcBef>
                <a:spcPts val="0"/>
              </a:spcBef>
              <a:spcAft>
                <a:spcPts val="0"/>
              </a:spcAft>
              <a:buNone/>
            </a:pPr>
            <a:r>
              <a:rPr lang="en-US" sz="2200" b="1" i="1" dirty="0" smtClean="0">
                <a:solidFill>
                  <a:srgbClr val="000000"/>
                </a:solidFill>
                <a:latin typeface="Arial Narrow"/>
                <a:cs typeface="Arial Narrow"/>
              </a:rPr>
              <a:t>(Section 2103(b)(2)(D))</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dirty="0" smtClean="0">
                <a:solidFill>
                  <a:srgbClr val="000000"/>
                </a:solidFill>
                <a:latin typeface="Arial Narrow"/>
                <a:cs typeface="Arial Narrow"/>
              </a:rPr>
              <a:t>Draw on provider </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dirty="0" smtClean="0">
                <a:solidFill>
                  <a:srgbClr val="000000"/>
                </a:solidFill>
                <a:latin typeface="Arial Narrow"/>
                <a:cs typeface="Arial Narrow"/>
              </a:rPr>
              <a:t>expertise for school wide </a:t>
            </a:r>
            <a:endParaRPr lang="en-US" sz="2200" b="1" dirty="0" smtClean="0">
              <a:latin typeface="Arial"/>
            </a:endParaRPr>
          </a:p>
          <a:p>
            <a:pPr marL="0" indent="0" algn="ctr" eaLnBrk="1" fontAlgn="t" hangingPunct="1">
              <a:lnSpc>
                <a:spcPct val="90000"/>
              </a:lnSpc>
              <a:spcBef>
                <a:spcPts val="0"/>
              </a:spcBef>
              <a:spcAft>
                <a:spcPts val="0"/>
              </a:spcAft>
              <a:buNone/>
            </a:pPr>
            <a:r>
              <a:rPr lang="en-US" sz="2200" b="1" dirty="0" smtClean="0">
                <a:solidFill>
                  <a:srgbClr val="000000"/>
                </a:solidFill>
                <a:latin typeface="Arial Narrow"/>
                <a:cs typeface="Arial Narrow"/>
              </a:rPr>
              <a:t>professional development</a:t>
            </a:r>
            <a:endParaRPr lang="en-US" sz="2200" b="1" dirty="0" smtClean="0">
              <a:latin typeface="Arial"/>
            </a:endParaRPr>
          </a:p>
          <a:p>
            <a:pPr marL="0" indent="0" algn="ctr" eaLnBrk="1" fontAlgn="t" hangingPunct="1">
              <a:lnSpc>
                <a:spcPct val="90000"/>
              </a:lnSpc>
              <a:spcBef>
                <a:spcPts val="0"/>
              </a:spcBef>
              <a:spcAft>
                <a:spcPts val="0"/>
              </a:spcAft>
            </a:pPr>
            <a:r>
              <a:rPr lang="en-US" sz="1050" i="1" dirty="0" smtClean="0">
                <a:solidFill>
                  <a:srgbClr val="000000"/>
                </a:solidFill>
                <a:latin typeface="Arial Narrow"/>
                <a:cs typeface="Arial Narrow"/>
              </a:rPr>
              <a:t>(Section 2103(b)(2)(E)) </a:t>
            </a:r>
            <a:endParaRPr lang="en-US" sz="1400" dirty="0">
              <a:latin typeface="Arial"/>
            </a:endParaRPr>
          </a:p>
          <a:p>
            <a:pPr marL="0" lvl="0" indent="0" algn="ctr" eaLnBrk="1" fontAlgn="auto" hangingPunct="1">
              <a:lnSpc>
                <a:spcPct val="90000"/>
              </a:lnSpc>
              <a:spcBef>
                <a:spcPts val="0"/>
              </a:spcBef>
              <a:spcAft>
                <a:spcPts val="0"/>
              </a:spcAft>
              <a:buClrTx/>
              <a:buSzTx/>
              <a:buNone/>
            </a:pPr>
            <a:r>
              <a:rPr lang="en-US" sz="1200" i="1" dirty="0" smtClean="0">
                <a:solidFill>
                  <a:prstClr val="black"/>
                </a:solidFill>
                <a:latin typeface="Arial Narrow"/>
                <a:cs typeface="Arial Narrow"/>
              </a:rPr>
              <a:t>(</a:t>
            </a:r>
            <a:endParaRPr lang="en-US" sz="1200" i="1" dirty="0">
              <a:solidFill>
                <a:prstClr val="black"/>
              </a:solidFill>
              <a:latin typeface="Arial Narrow"/>
              <a:cs typeface="Arial Narrow"/>
            </a:endParaRPr>
          </a:p>
          <a:p>
            <a:endParaRPr lang="en-US" dirty="0"/>
          </a:p>
        </p:txBody>
      </p:sp>
      <p:sp>
        <p:nvSpPr>
          <p:cNvPr id="6" name="Content Placeholder 5"/>
          <p:cNvSpPr>
            <a:spLocks noGrp="1"/>
          </p:cNvSpPr>
          <p:nvPr>
            <p:ph sz="quarter" idx="2"/>
          </p:nvPr>
        </p:nvSpPr>
        <p:spPr>
          <a:xfrm>
            <a:off x="4876800" y="1676400"/>
            <a:ext cx="3886200" cy="4572000"/>
          </a:xfrm>
        </p:spPr>
        <p:txBody>
          <a:bodyPr/>
          <a:lstStyle/>
          <a:p>
            <a:pPr marL="0" indent="0" algn="ctr">
              <a:buNone/>
            </a:pPr>
            <a:r>
              <a:rPr lang="en-US" sz="2400" b="1" dirty="0" smtClean="0">
                <a:latin typeface="Arial" panose="020B0604020202020204" pitchFamily="34" charset="0"/>
                <a:cs typeface="Arial" panose="020B0604020202020204" pitchFamily="34" charset="0"/>
              </a:rPr>
              <a:t>Title II – Part A</a:t>
            </a:r>
          </a:p>
          <a:p>
            <a:pPr marL="0" indent="0" algn="ctr">
              <a:buNone/>
            </a:pPr>
            <a:endParaRPr lang="en-US" sz="12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PK-12 Students</a:t>
            </a:r>
          </a:p>
          <a:p>
            <a:pPr marL="0" indent="0" algn="ctr">
              <a:buNone/>
            </a:pPr>
            <a:r>
              <a:rPr lang="en-US" sz="2400" b="1" dirty="0" smtClean="0">
                <a:latin typeface="Arial" panose="020B0604020202020204" pitchFamily="34" charset="0"/>
                <a:cs typeface="Arial" panose="020B0604020202020204" pitchFamily="34" charset="0"/>
              </a:rPr>
              <a:t>Candidates</a:t>
            </a:r>
          </a:p>
          <a:p>
            <a:pPr marL="0" indent="0" algn="ctr">
              <a:buNone/>
            </a:pPr>
            <a:r>
              <a:rPr lang="en-US" sz="2400" b="1" dirty="0" smtClean="0">
                <a:latin typeface="Arial" panose="020B0604020202020204" pitchFamily="34" charset="0"/>
                <a:cs typeface="Arial" panose="020B0604020202020204" pitchFamily="34" charset="0"/>
              </a:rPr>
              <a:t>Mentor Teachers</a:t>
            </a:r>
          </a:p>
          <a:p>
            <a:pPr marL="0" indent="0" algn="ctr">
              <a:buNone/>
            </a:pPr>
            <a:r>
              <a:rPr lang="en-US" sz="2400" b="1" dirty="0" smtClean="0">
                <a:latin typeface="Arial" panose="020B0604020202020204" pitchFamily="34" charset="0"/>
                <a:cs typeface="Arial" panose="020B0604020202020204" pitchFamily="34" charset="0"/>
              </a:rPr>
              <a:t>Buildings/EPPs</a:t>
            </a:r>
          </a:p>
          <a:p>
            <a:pPr marL="0" indent="0" algn="ctr">
              <a:buNone/>
            </a:pPr>
            <a:endParaRPr lang="en-US" sz="12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Ideas &amp; Benefits</a:t>
            </a:r>
          </a:p>
          <a:p>
            <a:pPr marL="0" indent="0" algn="ctr">
              <a:buNone/>
            </a:pPr>
            <a:r>
              <a:rPr lang="en-US" sz="2400" b="1" dirty="0" smtClean="0">
                <a:latin typeface="Arial" panose="020B0604020202020204" pitchFamily="34" charset="0"/>
                <a:cs typeface="Arial" panose="020B0604020202020204" pitchFamily="34" charset="0"/>
              </a:rPr>
              <a:t>Ideas &amp; Challenges</a:t>
            </a:r>
          </a:p>
          <a:p>
            <a:pPr marL="0" indent="0" algn="ctr">
              <a:buNone/>
            </a:pPr>
            <a:endParaRPr lang="en-US" sz="24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35</a:t>
            </a:fld>
            <a:endParaRPr lang="en-US" dirty="0"/>
          </a:p>
        </p:txBody>
      </p:sp>
    </p:spTree>
    <p:extLst>
      <p:ext uri="{BB962C8B-B14F-4D97-AF65-F5344CB8AC3E}">
        <p14:creationId xmlns:p14="http://schemas.microsoft.com/office/powerpoint/2010/main" val="909818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Opportunity #3 – Title II B</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
          </p:nvPr>
        </p:nvSpPr>
        <p:spPr>
          <a:xfrm>
            <a:off x="609600" y="1676400"/>
            <a:ext cx="3886200" cy="4800600"/>
          </a:xfrm>
        </p:spPr>
        <p:txBody>
          <a:bodyPr/>
          <a:lstStyle/>
          <a:p>
            <a:pPr marL="0" indent="0" algn="ctr" eaLnBrk="1" fontAlgn="t" hangingPunct="1">
              <a:lnSpc>
                <a:spcPct val="90000"/>
              </a:lnSpc>
              <a:spcBef>
                <a:spcPts val="0"/>
              </a:spcBef>
              <a:spcAft>
                <a:spcPts val="0"/>
              </a:spcAft>
              <a:buNone/>
            </a:pPr>
            <a:r>
              <a:rPr lang="en-US" sz="2400" b="1" dirty="0" smtClean="0">
                <a:solidFill>
                  <a:srgbClr val="000000"/>
                </a:solidFill>
                <a:latin typeface="Arial" panose="020B0604020202020204" pitchFamily="34" charset="0"/>
                <a:cs typeface="Arial" panose="020B0604020202020204" pitchFamily="34" charset="0"/>
              </a:rPr>
              <a:t>Title II – Part B</a:t>
            </a:r>
          </a:p>
          <a:p>
            <a:pPr marL="0" lvl="0" indent="0" algn="ctr" eaLnBrk="1" fontAlgn="auto" hangingPunct="1">
              <a:lnSpc>
                <a:spcPct val="90000"/>
              </a:lnSpc>
              <a:spcBef>
                <a:spcPts val="0"/>
              </a:spcBef>
              <a:spcAft>
                <a:spcPts val="0"/>
              </a:spcAft>
              <a:buClrTx/>
              <a:buSzTx/>
              <a:buNone/>
            </a:pPr>
            <a:endParaRPr lang="en-US" sz="1400" b="1" dirty="0" smtClean="0">
              <a:solidFill>
                <a:srgbClr val="000000"/>
              </a:solidFill>
              <a:latin typeface="Arial" panose="020B0604020202020204" pitchFamily="34" charset="0"/>
              <a:cs typeface="Arial" panose="020B0604020202020204" pitchFamily="34" charset="0"/>
            </a:endParaRPr>
          </a:p>
          <a:p>
            <a:pPr marL="0" lvl="0" indent="0" algn="ctr" eaLnBrk="1" fontAlgn="auto" hangingPunct="1">
              <a:lnSpc>
                <a:spcPct val="90000"/>
              </a:lnSpc>
              <a:spcBef>
                <a:spcPts val="0"/>
              </a:spcBef>
              <a:spcAft>
                <a:spcPts val="0"/>
              </a:spcAft>
              <a:buClrTx/>
              <a:buSzTx/>
              <a:buNone/>
            </a:pPr>
            <a:r>
              <a:rPr lang="en-US" sz="2400" b="1" dirty="0" smtClean="0">
                <a:solidFill>
                  <a:srgbClr val="000000"/>
                </a:solidFill>
                <a:latin typeface="Arial" panose="020B0604020202020204" pitchFamily="34" charset="0"/>
                <a:cs typeface="Arial" panose="020B0604020202020204" pitchFamily="34" charset="0"/>
              </a:rPr>
              <a:t>Allows co-teaching, recruitment, and salary</a:t>
            </a:r>
          </a:p>
          <a:p>
            <a:pPr marL="0" lvl="0" indent="0" algn="ctr" eaLnBrk="1" fontAlgn="auto" hangingPunct="1">
              <a:lnSpc>
                <a:spcPct val="90000"/>
              </a:lnSpc>
              <a:spcBef>
                <a:spcPts val="0"/>
              </a:spcBef>
              <a:spcAft>
                <a:spcPts val="0"/>
              </a:spcAft>
              <a:buClrTx/>
              <a:buSzTx/>
              <a:buNone/>
            </a:pPr>
            <a:r>
              <a:rPr lang="en-US" sz="2400" b="1" dirty="0" smtClean="0">
                <a:solidFill>
                  <a:srgbClr val="000000"/>
                </a:solidFill>
                <a:latin typeface="Arial" panose="020B0604020202020204" pitchFamily="34" charset="0"/>
                <a:cs typeface="Arial" panose="020B0604020202020204" pitchFamily="34" charset="0"/>
              </a:rPr>
              <a:t>Differentials including for </a:t>
            </a:r>
            <a:r>
              <a:rPr lang="en-US" sz="2400" b="1" dirty="0">
                <a:solidFill>
                  <a:srgbClr val="000000"/>
                </a:solidFill>
                <a:latin typeface="Arial" panose="020B0604020202020204" pitchFamily="34" charset="0"/>
                <a:cs typeface="Arial" panose="020B0604020202020204" pitchFamily="34" charset="0"/>
              </a:rPr>
              <a:t>m</a:t>
            </a:r>
            <a:r>
              <a:rPr lang="en-US" sz="2400" b="1" dirty="0" smtClean="0">
                <a:solidFill>
                  <a:srgbClr val="000000"/>
                </a:solidFill>
                <a:latin typeface="Arial" panose="020B0604020202020204" pitchFamily="34" charset="0"/>
                <a:cs typeface="Arial" panose="020B0604020202020204" pitchFamily="34" charset="0"/>
              </a:rPr>
              <a:t>entor roles</a:t>
            </a:r>
          </a:p>
          <a:p>
            <a:pPr marL="0" lvl="0" indent="0" algn="ctr" eaLnBrk="1" fontAlgn="auto" hangingPunct="1">
              <a:lnSpc>
                <a:spcPct val="90000"/>
              </a:lnSpc>
              <a:spcBef>
                <a:spcPts val="0"/>
              </a:spcBef>
              <a:spcAft>
                <a:spcPts val="0"/>
              </a:spcAft>
              <a:buClrTx/>
              <a:buSzTx/>
              <a:buNone/>
            </a:pPr>
            <a:r>
              <a:rPr lang="en-US" sz="1800" b="1" i="1" dirty="0" smtClean="0">
                <a:solidFill>
                  <a:srgbClr val="000000"/>
                </a:solidFill>
                <a:latin typeface="Arial" panose="020B0604020202020204" pitchFamily="34" charset="0"/>
                <a:cs typeface="Arial" panose="020B0604020202020204" pitchFamily="34" charset="0"/>
              </a:rPr>
              <a:t>Subpart 1: Teacher and School Leader Incentive Program</a:t>
            </a:r>
          </a:p>
          <a:p>
            <a:pPr marL="0" lvl="0" indent="0" algn="ctr" eaLnBrk="1" fontAlgn="auto" hangingPunct="1">
              <a:lnSpc>
                <a:spcPct val="90000"/>
              </a:lnSpc>
              <a:spcBef>
                <a:spcPts val="0"/>
              </a:spcBef>
              <a:spcAft>
                <a:spcPts val="0"/>
              </a:spcAft>
              <a:buClrTx/>
              <a:buSzTx/>
              <a:buNone/>
            </a:pPr>
            <a:endParaRPr lang="en-US" sz="1800" b="1" i="1" dirty="0">
              <a:solidFill>
                <a:srgbClr val="000000"/>
              </a:solidFill>
              <a:latin typeface="Arial" panose="020B0604020202020204" pitchFamily="34" charset="0"/>
              <a:cs typeface="Arial" panose="020B0604020202020204" pitchFamily="34" charset="0"/>
            </a:endParaRPr>
          </a:p>
          <a:p>
            <a:pPr marL="0" lvl="0" indent="0" algn="ctr" eaLnBrk="1" fontAlgn="auto" hangingPunct="1">
              <a:lnSpc>
                <a:spcPct val="90000"/>
              </a:lnSpc>
              <a:spcBef>
                <a:spcPts val="0"/>
              </a:spcBef>
              <a:spcAft>
                <a:spcPts val="0"/>
              </a:spcAft>
              <a:buClrTx/>
              <a:buSzTx/>
              <a:buNone/>
            </a:pPr>
            <a:r>
              <a:rPr lang="en-US" sz="2400" b="1" dirty="0" smtClean="0">
                <a:solidFill>
                  <a:prstClr val="black"/>
                </a:solidFill>
                <a:latin typeface="Arial" panose="020B0604020202020204" pitchFamily="34" charset="0"/>
                <a:cs typeface="Arial" panose="020B0604020202020204" pitchFamily="34" charset="0"/>
              </a:rPr>
              <a:t>Residencies can be designed as LEA activities to meet Subpart goals in collaboration with a preparation provider</a:t>
            </a:r>
          </a:p>
          <a:p>
            <a:pPr marL="0" lvl="0" indent="0" algn="ctr" eaLnBrk="1" fontAlgn="auto" hangingPunct="1">
              <a:lnSpc>
                <a:spcPct val="90000"/>
              </a:lnSpc>
              <a:spcBef>
                <a:spcPts val="0"/>
              </a:spcBef>
              <a:spcAft>
                <a:spcPts val="0"/>
              </a:spcAft>
              <a:buClrTx/>
              <a:buSzTx/>
              <a:buNone/>
            </a:pPr>
            <a:r>
              <a:rPr lang="en-US" sz="1800" b="1" i="1" dirty="0" smtClean="0">
                <a:solidFill>
                  <a:prstClr val="black"/>
                </a:solidFill>
                <a:latin typeface="Arial" panose="020B0604020202020204" pitchFamily="34" charset="0"/>
                <a:cs typeface="Arial" panose="020B0604020202020204" pitchFamily="34" charset="0"/>
              </a:rPr>
              <a:t>(Subparts 2-4)</a:t>
            </a:r>
            <a:endParaRPr lang="en-US" sz="1800" b="1" i="1" dirty="0">
              <a:solidFill>
                <a:prstClr val="black"/>
              </a:solidFill>
              <a:latin typeface="Arial" panose="020B0604020202020204" pitchFamily="34" charset="0"/>
              <a:cs typeface="Arial" panose="020B0604020202020204" pitchFamily="34" charset="0"/>
            </a:endParaRPr>
          </a:p>
          <a:p>
            <a:endParaRPr lang="en-US" dirty="0"/>
          </a:p>
        </p:txBody>
      </p:sp>
      <p:sp>
        <p:nvSpPr>
          <p:cNvPr id="6" name="Content Placeholder 5"/>
          <p:cNvSpPr>
            <a:spLocks noGrp="1"/>
          </p:cNvSpPr>
          <p:nvPr>
            <p:ph sz="quarter" idx="2"/>
          </p:nvPr>
        </p:nvSpPr>
        <p:spPr>
          <a:xfrm>
            <a:off x="4876800" y="1676400"/>
            <a:ext cx="3886200" cy="4572000"/>
          </a:xfrm>
        </p:spPr>
        <p:txBody>
          <a:bodyPr/>
          <a:lstStyle/>
          <a:p>
            <a:pPr marL="0" indent="0" algn="ctr">
              <a:buNone/>
            </a:pPr>
            <a:r>
              <a:rPr lang="en-US" sz="2400" b="1" dirty="0" smtClean="0">
                <a:latin typeface="Arial" panose="020B0604020202020204" pitchFamily="34" charset="0"/>
                <a:cs typeface="Arial" panose="020B0604020202020204" pitchFamily="34" charset="0"/>
              </a:rPr>
              <a:t>Title II – Part B</a:t>
            </a:r>
          </a:p>
          <a:p>
            <a:pPr marL="0" indent="0" algn="ctr">
              <a:buNone/>
            </a:pPr>
            <a:endParaRPr lang="en-US" sz="12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PK-12 Students</a:t>
            </a:r>
          </a:p>
          <a:p>
            <a:pPr marL="0" indent="0" algn="ctr">
              <a:buNone/>
            </a:pPr>
            <a:r>
              <a:rPr lang="en-US" sz="2400" b="1" dirty="0" smtClean="0">
                <a:latin typeface="Arial" panose="020B0604020202020204" pitchFamily="34" charset="0"/>
                <a:cs typeface="Arial" panose="020B0604020202020204" pitchFamily="34" charset="0"/>
              </a:rPr>
              <a:t>Candidates</a:t>
            </a:r>
          </a:p>
          <a:p>
            <a:pPr marL="0" indent="0" algn="ctr">
              <a:buNone/>
            </a:pPr>
            <a:r>
              <a:rPr lang="en-US" sz="2400" b="1" dirty="0" smtClean="0">
                <a:latin typeface="Arial" panose="020B0604020202020204" pitchFamily="34" charset="0"/>
                <a:cs typeface="Arial" panose="020B0604020202020204" pitchFamily="34" charset="0"/>
              </a:rPr>
              <a:t>Mentor Teachers</a:t>
            </a:r>
          </a:p>
          <a:p>
            <a:pPr marL="0" indent="0" algn="ctr">
              <a:buNone/>
            </a:pPr>
            <a:r>
              <a:rPr lang="en-US" sz="2400" b="1" dirty="0" smtClean="0">
                <a:latin typeface="Arial" panose="020B0604020202020204" pitchFamily="34" charset="0"/>
                <a:cs typeface="Arial" panose="020B0604020202020204" pitchFamily="34" charset="0"/>
              </a:rPr>
              <a:t>Buildings/EPPs</a:t>
            </a:r>
          </a:p>
          <a:p>
            <a:pPr marL="0" indent="0" algn="ctr">
              <a:buNone/>
            </a:pPr>
            <a:endParaRPr lang="en-US" sz="1200" b="1" dirty="0" smtClean="0">
              <a:latin typeface="Arial" panose="020B0604020202020204" pitchFamily="34" charset="0"/>
              <a:cs typeface="Arial" panose="020B0604020202020204" pitchFamily="34" charset="0"/>
            </a:endParaRPr>
          </a:p>
          <a:p>
            <a:pPr marL="0" indent="0" algn="ctr">
              <a:buNone/>
            </a:pPr>
            <a:r>
              <a:rPr lang="en-US" sz="2400" b="1" dirty="0" smtClean="0">
                <a:latin typeface="Arial" panose="020B0604020202020204" pitchFamily="34" charset="0"/>
                <a:cs typeface="Arial" panose="020B0604020202020204" pitchFamily="34" charset="0"/>
              </a:rPr>
              <a:t>Ideas &amp; Benefits</a:t>
            </a:r>
          </a:p>
          <a:p>
            <a:pPr marL="0" indent="0" algn="ctr">
              <a:buNone/>
            </a:pPr>
            <a:r>
              <a:rPr lang="en-US" sz="2400" b="1" dirty="0" smtClean="0">
                <a:latin typeface="Arial" panose="020B0604020202020204" pitchFamily="34" charset="0"/>
                <a:cs typeface="Arial" panose="020B0604020202020204" pitchFamily="34" charset="0"/>
              </a:rPr>
              <a:t>Ideas &amp; Challenges</a:t>
            </a:r>
          </a:p>
          <a:p>
            <a:pPr marL="0" indent="0" algn="ctr">
              <a:buNone/>
            </a:pPr>
            <a:endParaRPr lang="en-US" sz="24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36</a:t>
            </a:fld>
            <a:endParaRPr lang="en-US" dirty="0"/>
          </a:p>
        </p:txBody>
      </p:sp>
    </p:spTree>
    <p:extLst>
      <p:ext uri="{BB962C8B-B14F-4D97-AF65-F5344CB8AC3E}">
        <p14:creationId xmlns:p14="http://schemas.microsoft.com/office/powerpoint/2010/main" val="4085872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Arial" panose="020B0604020202020204" pitchFamily="34" charset="0"/>
                <a:cs typeface="Arial" panose="020B0604020202020204" pitchFamily="34" charset="0"/>
              </a:rPr>
              <a:t>Ideas &amp; Benefits – PK-12 Students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7924800" cy="4572000"/>
          </a:xfrm>
        </p:spPr>
        <p:txBody>
          <a:bodyPr/>
          <a:lstStyle/>
          <a:p>
            <a:r>
              <a:rPr lang="en-US" sz="2800" b="1" dirty="0" smtClean="0">
                <a:latin typeface="Arial" panose="020B0604020202020204" pitchFamily="34" charset="0"/>
                <a:cs typeface="Arial" panose="020B0604020202020204" pitchFamily="34" charset="0"/>
              </a:rPr>
              <a:t>Increase student achievement by implementing differentiated learning practices supported by master teachers</a:t>
            </a:r>
          </a:p>
          <a:p>
            <a:r>
              <a:rPr lang="en-US" sz="2800" b="1" dirty="0" smtClean="0">
                <a:latin typeface="Arial" panose="020B0604020202020204" pitchFamily="34" charset="0"/>
                <a:cs typeface="Arial" panose="020B0604020202020204" pitchFamily="34" charset="0"/>
              </a:rPr>
              <a:t>Learn how to approach students from where they are instructionally</a:t>
            </a:r>
          </a:p>
          <a:p>
            <a:r>
              <a:rPr lang="en-US" sz="2800" b="1" dirty="0" smtClean="0">
                <a:latin typeface="Arial" panose="020B0604020202020204" pitchFamily="34" charset="0"/>
                <a:cs typeface="Arial" panose="020B0604020202020204" pitchFamily="34" charset="0"/>
              </a:rPr>
              <a:t>Individualize learning strategies/practices</a:t>
            </a:r>
          </a:p>
          <a:p>
            <a:r>
              <a:rPr lang="en-US" sz="2800" b="1" dirty="0" smtClean="0">
                <a:latin typeface="Arial" panose="020B0604020202020204" pitchFamily="34" charset="0"/>
                <a:cs typeface="Arial" panose="020B0604020202020204" pitchFamily="34" charset="0"/>
              </a:rPr>
              <a:t>Build positive relationships with students and other teachers/staff</a:t>
            </a:r>
          </a:p>
          <a:p>
            <a:r>
              <a:rPr lang="en-US" sz="2800" b="1" dirty="0" smtClean="0">
                <a:latin typeface="Arial" panose="020B0604020202020204" pitchFamily="34" charset="0"/>
                <a:cs typeface="Arial" panose="020B0604020202020204" pitchFamily="34" charset="0"/>
              </a:rPr>
              <a:t>Appeal to students with different personalities</a:t>
            </a:r>
          </a:p>
          <a:p>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37</a:t>
            </a:fld>
            <a:endParaRPr lang="en-US" dirty="0"/>
          </a:p>
        </p:txBody>
      </p:sp>
    </p:spTree>
    <p:extLst>
      <p:ext uri="{BB962C8B-B14F-4D97-AF65-F5344CB8AC3E}">
        <p14:creationId xmlns:p14="http://schemas.microsoft.com/office/powerpoint/2010/main" val="343864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Arial" panose="020B0604020202020204" pitchFamily="34" charset="0"/>
                <a:cs typeface="Arial" panose="020B0604020202020204" pitchFamily="34" charset="0"/>
              </a:rPr>
              <a:t>Ideas &amp; Benefits – PK-12 Students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7924800" cy="4572000"/>
          </a:xfrm>
        </p:spPr>
        <p:txBody>
          <a:bodyPr/>
          <a:lstStyle/>
          <a:p>
            <a:r>
              <a:rPr lang="en-US" sz="2800" b="1" dirty="0" smtClean="0">
                <a:latin typeface="Arial" panose="020B0604020202020204" pitchFamily="34" charset="0"/>
                <a:cs typeface="Arial" panose="020B0604020202020204" pitchFamily="34" charset="0"/>
              </a:rPr>
              <a:t>Reduction in class size</a:t>
            </a:r>
          </a:p>
          <a:p>
            <a:r>
              <a:rPr lang="en-US" sz="2800" b="1" dirty="0" smtClean="0">
                <a:latin typeface="Arial" panose="020B0604020202020204" pitchFamily="34" charset="0"/>
                <a:cs typeface="Arial" panose="020B0604020202020204" pitchFamily="34" charset="0"/>
              </a:rPr>
              <a:t>Reorganize and utilize instructional space</a:t>
            </a:r>
          </a:p>
          <a:p>
            <a:r>
              <a:rPr lang="en-US" sz="2800" b="1" dirty="0" smtClean="0">
                <a:latin typeface="Arial" panose="020B0604020202020204" pitchFamily="34" charset="0"/>
                <a:cs typeface="Arial" panose="020B0604020202020204" pitchFamily="34" charset="0"/>
              </a:rPr>
              <a:t>Develop student-centered programs</a:t>
            </a:r>
          </a:p>
          <a:p>
            <a:r>
              <a:rPr lang="en-US" sz="2800" b="1" dirty="0" smtClean="0">
                <a:latin typeface="Arial" panose="020B0604020202020204" pitchFamily="34" charset="0"/>
                <a:cs typeface="Arial" panose="020B0604020202020204" pitchFamily="34" charset="0"/>
              </a:rPr>
              <a:t>Train for and </a:t>
            </a:r>
            <a:r>
              <a:rPr lang="en-US" sz="2800" b="1" dirty="0">
                <a:latin typeface="Arial" panose="020B0604020202020204" pitchFamily="34" charset="0"/>
                <a:cs typeface="Arial" panose="020B0604020202020204" pitchFamily="34" charset="0"/>
              </a:rPr>
              <a:t>u</a:t>
            </a:r>
            <a:r>
              <a:rPr lang="en-US" sz="2800" b="1" dirty="0" smtClean="0">
                <a:latin typeface="Arial" panose="020B0604020202020204" pitchFamily="34" charset="0"/>
                <a:cs typeface="Arial" panose="020B0604020202020204" pitchFamily="34" charset="0"/>
              </a:rPr>
              <a:t>se co-teaching strategies to benefit ALL students</a:t>
            </a:r>
          </a:p>
          <a:p>
            <a:r>
              <a:rPr lang="en-US" sz="2800" b="1" dirty="0" smtClean="0">
                <a:latin typeface="Arial" panose="020B0604020202020204" pitchFamily="34" charset="0"/>
                <a:cs typeface="Arial" panose="020B0604020202020204" pitchFamily="34" charset="0"/>
              </a:rPr>
              <a:t>Provides consistent instruction and understanding by a candidate who is recognized as a member of the faculty and/or staff.</a:t>
            </a:r>
          </a:p>
          <a:p>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38</a:t>
            </a:fld>
            <a:endParaRPr lang="en-US" dirty="0"/>
          </a:p>
        </p:txBody>
      </p:sp>
    </p:spTree>
    <p:extLst>
      <p:ext uri="{BB962C8B-B14F-4D97-AF65-F5344CB8AC3E}">
        <p14:creationId xmlns:p14="http://schemas.microsoft.com/office/powerpoint/2010/main" val="1288062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the Sustainable Funding Project</a:t>
            </a:r>
          </a:p>
        </p:txBody>
      </p:sp>
      <p:sp>
        <p:nvSpPr>
          <p:cNvPr id="3" name="Text Placeholder 2"/>
          <p:cNvSpPr>
            <a:spLocks noGrp="1"/>
          </p:cNvSpPr>
          <p:nvPr>
            <p:ph type="body" sz="quarter" idx="10"/>
          </p:nvPr>
        </p:nvSpPr>
        <p:spPr/>
        <p:txBody>
          <a:bodyPr/>
          <a:lstStyle/>
          <a:p>
            <a:endParaRPr lang="en-US" dirty="0" smtClean="0">
              <a:solidFill>
                <a:schemeClr val="accent1"/>
              </a:solidFill>
            </a:endParaRPr>
          </a:p>
          <a:p>
            <a:pPr>
              <a:spcBef>
                <a:spcPts val="0"/>
              </a:spcBef>
            </a:pPr>
            <a:r>
              <a:rPr lang="en-US" dirty="0" smtClean="0">
                <a:solidFill>
                  <a:schemeClr val="accent1"/>
                </a:solidFill>
              </a:rPr>
              <a:t>A Presentation for NTEP</a:t>
            </a:r>
          </a:p>
          <a:p>
            <a:pPr>
              <a:spcBef>
                <a:spcPts val="0"/>
              </a:spcBef>
            </a:pPr>
            <a:r>
              <a:rPr lang="en-US" dirty="0" smtClean="0">
                <a:solidFill>
                  <a:schemeClr val="accent1"/>
                </a:solidFill>
              </a:rPr>
              <a:t>August 25, </a:t>
            </a:r>
            <a:r>
              <a:rPr lang="en-US" dirty="0">
                <a:solidFill>
                  <a:schemeClr val="accent1"/>
                </a:solidFill>
              </a:rPr>
              <a:t>2016</a:t>
            </a:r>
          </a:p>
        </p:txBody>
      </p:sp>
    </p:spTree>
    <p:extLst>
      <p:ext uri="{BB962C8B-B14F-4D97-AF65-F5344CB8AC3E}">
        <p14:creationId xmlns:p14="http://schemas.microsoft.com/office/powerpoint/2010/main" val="1527925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Arial" panose="020B0604020202020204" pitchFamily="34" charset="0"/>
                <a:cs typeface="Arial" panose="020B0604020202020204" pitchFamily="34" charset="0"/>
              </a:rPr>
              <a:t>Ideas &amp; Benefits – Candidates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7924800" cy="4572000"/>
          </a:xfrm>
        </p:spPr>
        <p:txBody>
          <a:bodyPr/>
          <a:lstStyle/>
          <a:p>
            <a:r>
              <a:rPr lang="en-US" sz="2800" b="1" dirty="0" smtClean="0">
                <a:latin typeface="Arial" panose="020B0604020202020204" pitchFamily="34" charset="0"/>
                <a:cs typeface="Arial" panose="020B0604020202020204" pitchFamily="34" charset="0"/>
              </a:rPr>
              <a:t>Increase confidence of confidence</a:t>
            </a:r>
          </a:p>
          <a:p>
            <a:r>
              <a:rPr lang="en-US" sz="2800" b="1" dirty="0" smtClean="0">
                <a:latin typeface="Arial" panose="020B0604020202020204" pitchFamily="34" charset="0"/>
                <a:cs typeface="Arial" panose="020B0604020202020204" pitchFamily="34" charset="0"/>
              </a:rPr>
              <a:t>Develop the Concept of “Professional </a:t>
            </a:r>
            <a:r>
              <a:rPr lang="en-US" sz="2800" b="1" dirty="0">
                <a:latin typeface="Arial" panose="020B0604020202020204" pitchFamily="34" charset="0"/>
                <a:cs typeface="Arial" panose="020B0604020202020204" pitchFamily="34" charset="0"/>
              </a:rPr>
              <a:t>S</a:t>
            </a:r>
            <a:r>
              <a:rPr lang="en-US" sz="2800" b="1" dirty="0" smtClean="0">
                <a:latin typeface="Arial" panose="020B0604020202020204" pitchFamily="34" charset="0"/>
                <a:cs typeface="Arial" panose="020B0604020202020204" pitchFamily="34" charset="0"/>
              </a:rPr>
              <a:t>elf”</a:t>
            </a:r>
          </a:p>
          <a:p>
            <a:r>
              <a:rPr lang="en-US" sz="2800" b="1" dirty="0" smtClean="0">
                <a:latin typeface="Arial" panose="020B0604020202020204" pitchFamily="34" charset="0"/>
                <a:cs typeface="Arial" panose="020B0604020202020204" pitchFamily="34" charset="0"/>
              </a:rPr>
              <a:t>Complete a full year of teaching with support from a preparation program</a:t>
            </a:r>
          </a:p>
          <a:p>
            <a:r>
              <a:rPr lang="en-US" sz="2800" b="1" dirty="0" smtClean="0">
                <a:latin typeface="Arial" panose="020B0604020202020204" pitchFamily="34" charset="0"/>
                <a:cs typeface="Arial" panose="020B0604020202020204" pitchFamily="34" charset="0"/>
              </a:rPr>
              <a:t>Participate in the induction &amp; professional development activities – start to finish</a:t>
            </a:r>
          </a:p>
          <a:p>
            <a:r>
              <a:rPr lang="en-US" sz="2800" b="1" dirty="0" smtClean="0">
                <a:latin typeface="Arial" panose="020B0604020202020204" pitchFamily="34" charset="0"/>
                <a:cs typeface="Arial" panose="020B0604020202020204" pitchFamily="34" charset="0"/>
              </a:rPr>
              <a:t>Receive individual learning/coaching within an authentic learning environment</a:t>
            </a:r>
          </a:p>
          <a:p>
            <a:r>
              <a:rPr lang="en-US" sz="2800" b="1" dirty="0" smtClean="0">
                <a:latin typeface="Arial" panose="020B0604020202020204" pitchFamily="34" charset="0"/>
                <a:cs typeface="Arial" panose="020B0604020202020204" pitchFamily="34" charset="0"/>
              </a:rPr>
              <a:t>Substituting builds “On the Fly” awareness</a:t>
            </a:r>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39</a:t>
            </a:fld>
            <a:endParaRPr lang="en-US" dirty="0"/>
          </a:p>
        </p:txBody>
      </p:sp>
    </p:spTree>
    <p:extLst>
      <p:ext uri="{BB962C8B-B14F-4D97-AF65-F5344CB8AC3E}">
        <p14:creationId xmlns:p14="http://schemas.microsoft.com/office/powerpoint/2010/main" val="3387660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Arial" panose="020B0604020202020204" pitchFamily="34" charset="0"/>
                <a:cs typeface="Arial" panose="020B0604020202020204" pitchFamily="34" charset="0"/>
              </a:rPr>
              <a:t>Ideas &amp; Benefits – Candidates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7924800" cy="4572000"/>
          </a:xfrm>
        </p:spPr>
        <p:txBody>
          <a:bodyPr/>
          <a:lstStyle/>
          <a:p>
            <a:r>
              <a:rPr lang="en-US" sz="2800" b="1" dirty="0" smtClean="0">
                <a:latin typeface="Arial" panose="020B0604020202020204" pitchFamily="34" charset="0"/>
                <a:cs typeface="Arial" panose="020B0604020202020204" pitchFamily="34" charset="0"/>
              </a:rPr>
              <a:t>Receive on the job-training with targeted professional development offered by building and/or district</a:t>
            </a:r>
          </a:p>
          <a:p>
            <a:r>
              <a:rPr lang="en-US" sz="2800" b="1" dirty="0" smtClean="0">
                <a:latin typeface="Arial" panose="020B0604020202020204" pitchFamily="34" charset="0"/>
                <a:cs typeface="Arial" panose="020B0604020202020204" pitchFamily="34" charset="0"/>
              </a:rPr>
              <a:t>Immersed in the community culture and the vision of the school and district</a:t>
            </a:r>
          </a:p>
          <a:p>
            <a:r>
              <a:rPr lang="en-US" sz="2800" b="1" dirty="0" smtClean="0">
                <a:latin typeface="Arial" panose="020B0604020202020204" pitchFamily="34" charset="0"/>
                <a:cs typeface="Arial" panose="020B0604020202020204" pitchFamily="34" charset="0"/>
              </a:rPr>
              <a:t>Increase employment &amp; potential advancement opportunities</a:t>
            </a:r>
          </a:p>
          <a:p>
            <a:r>
              <a:rPr lang="en-US" sz="2800" b="1" dirty="0" smtClean="0">
                <a:latin typeface="Arial" panose="020B0604020202020204" pitchFamily="34" charset="0"/>
                <a:cs typeface="Arial" panose="020B0604020202020204" pitchFamily="34" charset="0"/>
              </a:rPr>
              <a:t>Embedded authentic projects &amp; courses</a:t>
            </a:r>
          </a:p>
          <a:p>
            <a:r>
              <a:rPr lang="en-US" sz="2800" b="1" dirty="0" smtClean="0">
                <a:latin typeface="Arial" panose="020B0604020202020204" pitchFamily="34" charset="0"/>
                <a:cs typeface="Arial" panose="020B0604020202020204" pitchFamily="34" charset="0"/>
              </a:rPr>
              <a:t>Develop alternate pathways for non-traditional candidates</a:t>
            </a:r>
          </a:p>
          <a:p>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40</a:t>
            </a:fld>
            <a:endParaRPr lang="en-US" dirty="0"/>
          </a:p>
        </p:txBody>
      </p:sp>
    </p:spTree>
    <p:extLst>
      <p:ext uri="{BB962C8B-B14F-4D97-AF65-F5344CB8AC3E}">
        <p14:creationId xmlns:p14="http://schemas.microsoft.com/office/powerpoint/2010/main" val="3026310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Arial" panose="020B0604020202020204" pitchFamily="34" charset="0"/>
                <a:cs typeface="Arial" panose="020B0604020202020204" pitchFamily="34" charset="0"/>
              </a:rPr>
              <a:t>Ideas &amp; Benefits – Master Teachers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7924800" cy="4572000"/>
          </a:xfrm>
        </p:spPr>
        <p:txBody>
          <a:bodyPr/>
          <a:lstStyle/>
          <a:p>
            <a:r>
              <a:rPr lang="en-US" sz="2800" b="1" dirty="0" smtClean="0">
                <a:latin typeface="Arial" panose="020B0604020202020204" pitchFamily="34" charset="0"/>
                <a:cs typeface="Arial" panose="020B0604020202020204" pitchFamily="34" charset="0"/>
              </a:rPr>
              <a:t>Learn &amp; grow through sharing experiences</a:t>
            </a:r>
          </a:p>
          <a:p>
            <a:r>
              <a:rPr lang="en-US" sz="2800" b="1" dirty="0" smtClean="0">
                <a:latin typeface="Arial" panose="020B0604020202020204" pitchFamily="34" charset="0"/>
                <a:cs typeface="Arial" panose="020B0604020202020204" pitchFamily="34" charset="0"/>
              </a:rPr>
              <a:t>Decrease “Burn-Out” &amp; “Stress” through sharing the responsibility of instruction while meeting the needs of students</a:t>
            </a:r>
          </a:p>
          <a:p>
            <a:r>
              <a:rPr lang="en-US" sz="2800" b="1" dirty="0" smtClean="0">
                <a:latin typeface="Arial" panose="020B0604020202020204" pitchFamily="34" charset="0"/>
                <a:cs typeface="Arial" panose="020B0604020202020204" pitchFamily="34" charset="0"/>
              </a:rPr>
              <a:t>Foster opportunities for teacher leadership</a:t>
            </a:r>
          </a:p>
          <a:p>
            <a:r>
              <a:rPr lang="en-US" sz="2800" b="1" dirty="0" smtClean="0">
                <a:latin typeface="Arial" panose="020B0604020202020204" pitchFamily="34" charset="0"/>
                <a:cs typeface="Arial" panose="020B0604020202020204" pitchFamily="34" charset="0"/>
              </a:rPr>
              <a:t>Work with EPPs to provide and share in professional development</a:t>
            </a:r>
          </a:p>
          <a:p>
            <a:r>
              <a:rPr lang="en-US" sz="2800" b="1" dirty="0" smtClean="0">
                <a:latin typeface="Arial" panose="020B0604020202020204" pitchFamily="34" charset="0"/>
                <a:cs typeface="Arial" panose="020B0604020202020204" pitchFamily="34" charset="0"/>
              </a:rPr>
              <a:t>Merge theory &amp; practice</a:t>
            </a:r>
          </a:p>
          <a:p>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41</a:t>
            </a:fld>
            <a:endParaRPr lang="en-US" dirty="0"/>
          </a:p>
        </p:txBody>
      </p:sp>
    </p:spTree>
    <p:extLst>
      <p:ext uri="{BB962C8B-B14F-4D97-AF65-F5344CB8AC3E}">
        <p14:creationId xmlns:p14="http://schemas.microsoft.com/office/powerpoint/2010/main" val="26751998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Arial" panose="020B0604020202020204" pitchFamily="34" charset="0"/>
                <a:cs typeface="Arial" panose="020B0604020202020204" pitchFamily="34" charset="0"/>
              </a:rPr>
              <a:t>Ideas &amp; Benefits – Buildings &amp; EPPS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95300" y="1589567"/>
            <a:ext cx="8153400" cy="4572000"/>
          </a:xfrm>
        </p:spPr>
        <p:txBody>
          <a:bodyPr/>
          <a:lstStyle/>
          <a:p>
            <a:r>
              <a:rPr lang="en-US" sz="2800" b="1" dirty="0" smtClean="0">
                <a:latin typeface="Arial" panose="020B0604020202020204" pitchFamily="34" charset="0"/>
                <a:cs typeface="Arial" panose="020B0604020202020204" pitchFamily="34" charset="0"/>
              </a:rPr>
              <a:t>Form and/or strengthen existing partnerships</a:t>
            </a:r>
          </a:p>
          <a:p>
            <a:r>
              <a:rPr lang="en-US" sz="2800" b="1" dirty="0" smtClean="0">
                <a:latin typeface="Arial" panose="020B0604020202020204" pitchFamily="34" charset="0"/>
                <a:cs typeface="Arial" panose="020B0604020202020204" pitchFamily="34" charset="0"/>
              </a:rPr>
              <a:t>Provide feedback for program enhancement</a:t>
            </a:r>
          </a:p>
          <a:p>
            <a:r>
              <a:rPr lang="en-US" sz="2800" b="1" dirty="0" smtClean="0">
                <a:latin typeface="Arial" panose="020B0604020202020204" pitchFamily="34" charset="0"/>
                <a:cs typeface="Arial" panose="020B0604020202020204" pitchFamily="34" charset="0"/>
              </a:rPr>
              <a:t>Attract &amp; retain quality teachers in Title I and urban and/or rural schools</a:t>
            </a:r>
          </a:p>
          <a:p>
            <a:r>
              <a:rPr lang="en-US" sz="2800" b="1" dirty="0" smtClean="0">
                <a:latin typeface="Arial" panose="020B0604020202020204" pitchFamily="34" charset="0"/>
                <a:cs typeface="Arial" panose="020B0604020202020204" pitchFamily="34" charset="0"/>
              </a:rPr>
              <a:t>Opportunity to restructure educator preparation programs</a:t>
            </a:r>
          </a:p>
          <a:p>
            <a:r>
              <a:rPr lang="en-US" sz="2800" b="1" dirty="0" smtClean="0">
                <a:latin typeface="Arial" panose="020B0604020202020204" pitchFamily="34" charset="0"/>
                <a:cs typeface="Arial" panose="020B0604020202020204" pitchFamily="34" charset="0"/>
              </a:rPr>
              <a:t>Opportunity to observe Master Teachers with an eye to develop new instructional leaders</a:t>
            </a:r>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42</a:t>
            </a:fld>
            <a:endParaRPr lang="en-US" dirty="0"/>
          </a:p>
        </p:txBody>
      </p:sp>
    </p:spTree>
    <p:extLst>
      <p:ext uri="{BB962C8B-B14F-4D97-AF65-F5344CB8AC3E}">
        <p14:creationId xmlns:p14="http://schemas.microsoft.com/office/powerpoint/2010/main" val="1225234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Arial" panose="020B0604020202020204" pitchFamily="34" charset="0"/>
                <a:cs typeface="Arial" panose="020B0604020202020204" pitchFamily="34" charset="0"/>
              </a:rPr>
              <a:t>Ideas &amp; Challenges – Candidates </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95300" y="1589567"/>
            <a:ext cx="8153400" cy="4572000"/>
          </a:xfrm>
        </p:spPr>
        <p:txBody>
          <a:bodyPr/>
          <a:lstStyle/>
          <a:p>
            <a:r>
              <a:rPr lang="en-US" sz="2800" b="1" dirty="0" smtClean="0">
                <a:latin typeface="Arial" panose="020B0604020202020204" pitchFamily="34" charset="0"/>
                <a:cs typeface="Arial" panose="020B0604020202020204" pitchFamily="34" charset="0"/>
              </a:rPr>
              <a:t>Assessing the candidate “readiness” for the internship and/or residency experiences</a:t>
            </a:r>
          </a:p>
          <a:p>
            <a:r>
              <a:rPr lang="en-US" sz="2800" b="1" dirty="0" smtClean="0">
                <a:latin typeface="Arial" panose="020B0604020202020204" pitchFamily="34" charset="0"/>
                <a:cs typeface="Arial" panose="020B0604020202020204" pitchFamily="34" charset="0"/>
              </a:rPr>
              <a:t>Identifying sustainable funding sources </a:t>
            </a:r>
          </a:p>
          <a:p>
            <a:r>
              <a:rPr lang="en-US" sz="2800" b="1" dirty="0" smtClean="0">
                <a:latin typeface="Arial" panose="020B0604020202020204" pitchFamily="34" charset="0"/>
                <a:cs typeface="Arial" panose="020B0604020202020204" pitchFamily="34" charset="0"/>
              </a:rPr>
              <a:t>Establish “loan forgiveness” opportunities for candidates willing to work in hard to staff positions and/or locations</a:t>
            </a:r>
          </a:p>
          <a:p>
            <a:r>
              <a:rPr lang="en-US" sz="2800" b="1" dirty="0" smtClean="0">
                <a:latin typeface="Arial" panose="020B0604020202020204" pitchFamily="34" charset="0"/>
                <a:cs typeface="Arial" panose="020B0604020202020204" pitchFamily="34" charset="0"/>
              </a:rPr>
              <a:t>Study various options regarding stipends, salaries, benefits, insurance, tax status, implications on existing financial aid</a:t>
            </a:r>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43</a:t>
            </a:fld>
            <a:endParaRPr lang="en-US" dirty="0"/>
          </a:p>
        </p:txBody>
      </p:sp>
    </p:spTree>
    <p:extLst>
      <p:ext uri="{BB962C8B-B14F-4D97-AF65-F5344CB8AC3E}">
        <p14:creationId xmlns:p14="http://schemas.microsoft.com/office/powerpoint/2010/main" val="972184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latin typeface="Arial" panose="020B0604020202020204" pitchFamily="34" charset="0"/>
                <a:cs typeface="Arial" panose="020B0604020202020204" pitchFamily="34" charset="0"/>
              </a:rPr>
              <a:t>Ideas &amp; Challenges – Buildings &amp; EPPS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95300" y="1589567"/>
            <a:ext cx="8153400" cy="4572000"/>
          </a:xfrm>
        </p:spPr>
        <p:txBody>
          <a:bodyPr/>
          <a:lstStyle/>
          <a:p>
            <a:r>
              <a:rPr lang="en-US" sz="2800" b="1" dirty="0" smtClean="0">
                <a:latin typeface="Arial" panose="020B0604020202020204" pitchFamily="34" charset="0"/>
                <a:cs typeface="Arial" panose="020B0604020202020204" pitchFamily="34" charset="0"/>
              </a:rPr>
              <a:t>Review the rules &amp; regulations Every Student Succeeds Act (ESSA) to determine opportunity and/or impact upon the district, educator preparation programs, and the state.</a:t>
            </a:r>
          </a:p>
          <a:p>
            <a:r>
              <a:rPr lang="en-US" sz="2800" b="1" dirty="0" smtClean="0">
                <a:latin typeface="Arial" panose="020B0604020202020204" pitchFamily="34" charset="0"/>
                <a:cs typeface="Arial" panose="020B0604020202020204" pitchFamily="34" charset="0"/>
              </a:rPr>
              <a:t>Study the definition of a “residency” program and determine the opportunity to develop individual and/or state model.</a:t>
            </a:r>
          </a:p>
          <a:p>
            <a:r>
              <a:rPr lang="en-US" sz="2800" b="1" dirty="0" smtClean="0">
                <a:latin typeface="Arial" panose="020B0604020202020204" pitchFamily="34" charset="0"/>
                <a:cs typeface="Arial" panose="020B0604020202020204" pitchFamily="34" charset="0"/>
              </a:rPr>
              <a:t>Determine monies available for reallocation by districts and the state</a:t>
            </a:r>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44</a:t>
            </a:fld>
            <a:endParaRPr lang="en-US" dirty="0"/>
          </a:p>
        </p:txBody>
      </p:sp>
    </p:spTree>
    <p:extLst>
      <p:ext uri="{BB962C8B-B14F-4D97-AF65-F5344CB8AC3E}">
        <p14:creationId xmlns:p14="http://schemas.microsoft.com/office/powerpoint/2010/main" val="3492193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latin typeface="Arial" panose="020B0604020202020204" pitchFamily="34" charset="0"/>
                <a:cs typeface="Arial" panose="020B0604020202020204" pitchFamily="34" charset="0"/>
              </a:rPr>
              <a:t>Ideas &amp; Challenges – Buildings &amp; EPPS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95300" y="1589567"/>
            <a:ext cx="8153400" cy="4572000"/>
          </a:xfrm>
        </p:spPr>
        <p:txBody>
          <a:bodyPr/>
          <a:lstStyle/>
          <a:p>
            <a:r>
              <a:rPr lang="en-US" sz="2800" b="1" dirty="0" smtClean="0">
                <a:latin typeface="Arial" panose="020B0604020202020204" pitchFamily="34" charset="0"/>
                <a:cs typeface="Arial" panose="020B0604020202020204" pitchFamily="34" charset="0"/>
              </a:rPr>
              <a:t>Identify settings where sustainable funding could be used</a:t>
            </a:r>
          </a:p>
          <a:p>
            <a:pPr lvl="1"/>
            <a:r>
              <a:rPr lang="en-US" sz="2500" b="1" dirty="0" smtClean="0">
                <a:latin typeface="Arial" panose="020B0604020202020204" pitchFamily="34" charset="0"/>
                <a:cs typeface="Arial" panose="020B0604020202020204" pitchFamily="34" charset="0"/>
              </a:rPr>
              <a:t>Regular school day</a:t>
            </a:r>
          </a:p>
          <a:p>
            <a:pPr lvl="1"/>
            <a:r>
              <a:rPr lang="en-US" sz="2500" b="1" dirty="0" smtClean="0">
                <a:latin typeface="Arial" panose="020B0604020202020204" pitchFamily="34" charset="0"/>
                <a:cs typeface="Arial" panose="020B0604020202020204" pitchFamily="34" charset="0"/>
              </a:rPr>
              <a:t>Before and/or after school programming</a:t>
            </a:r>
          </a:p>
          <a:p>
            <a:pPr lvl="1"/>
            <a:r>
              <a:rPr lang="en-US" sz="2500" b="1" dirty="0" smtClean="0">
                <a:latin typeface="Arial" panose="020B0604020202020204" pitchFamily="34" charset="0"/>
                <a:cs typeface="Arial" panose="020B0604020202020204" pitchFamily="34" charset="0"/>
              </a:rPr>
              <a:t>Instructional aide or paraprofessional positions</a:t>
            </a:r>
          </a:p>
          <a:p>
            <a:pPr lvl="1"/>
            <a:r>
              <a:rPr lang="en-US" sz="2500" b="1" dirty="0" smtClean="0">
                <a:latin typeface="Arial" panose="020B0604020202020204" pitchFamily="34" charset="0"/>
                <a:cs typeface="Arial" panose="020B0604020202020204" pitchFamily="34" charset="0"/>
              </a:rPr>
              <a:t>Summer school (Address certification issues)</a:t>
            </a:r>
          </a:p>
          <a:p>
            <a:r>
              <a:rPr lang="en-US" sz="2800" b="1" dirty="0" smtClean="0">
                <a:latin typeface="Arial" panose="020B0604020202020204" pitchFamily="34" charset="0"/>
                <a:cs typeface="Arial" panose="020B0604020202020204" pitchFamily="34" charset="0"/>
              </a:rPr>
              <a:t>Establish policies that provide equitable access for PK-12 students &amp; interns</a:t>
            </a:r>
          </a:p>
          <a:p>
            <a:r>
              <a:rPr lang="en-US" sz="2800" b="1" dirty="0" smtClean="0">
                <a:latin typeface="Arial" panose="020B0604020202020204" pitchFamily="34" charset="0"/>
                <a:cs typeface="Arial" panose="020B0604020202020204" pitchFamily="34" charset="0"/>
              </a:rPr>
              <a:t>Develop policies to address all aspects of internships and/or residencies</a:t>
            </a:r>
          </a:p>
          <a:p>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45</a:t>
            </a:fld>
            <a:endParaRPr lang="en-US" dirty="0"/>
          </a:p>
        </p:txBody>
      </p:sp>
    </p:spTree>
    <p:extLst>
      <p:ext uri="{BB962C8B-B14F-4D97-AF65-F5344CB8AC3E}">
        <p14:creationId xmlns:p14="http://schemas.microsoft.com/office/powerpoint/2010/main" val="1010843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latin typeface="Arial" panose="020B0604020202020204" pitchFamily="34" charset="0"/>
                <a:cs typeface="Arial" panose="020B0604020202020204" pitchFamily="34" charset="0"/>
              </a:rPr>
              <a:t>Ideas &amp; Challenges – Buildings &amp; EPPS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95300" y="1589567"/>
            <a:ext cx="8153400" cy="4572000"/>
          </a:xfrm>
        </p:spPr>
        <p:txBody>
          <a:bodyPr/>
          <a:lstStyle/>
          <a:p>
            <a:pPr lvl="0">
              <a:buClr>
                <a:srgbClr val="843F0F"/>
              </a:buClr>
            </a:pPr>
            <a:r>
              <a:rPr lang="en-US" sz="2800" b="1" dirty="0">
                <a:solidFill>
                  <a:prstClr val="black"/>
                </a:solidFill>
                <a:latin typeface="Arial" panose="020B0604020202020204" pitchFamily="34" charset="0"/>
                <a:cs typeface="Arial" panose="020B0604020202020204" pitchFamily="34" charset="0"/>
              </a:rPr>
              <a:t>Establish a selection </a:t>
            </a:r>
            <a:r>
              <a:rPr lang="en-US" sz="2800" b="1" dirty="0" smtClean="0">
                <a:solidFill>
                  <a:prstClr val="black"/>
                </a:solidFill>
                <a:latin typeface="Arial" panose="020B0604020202020204" pitchFamily="34" charset="0"/>
                <a:cs typeface="Arial" panose="020B0604020202020204" pitchFamily="34" charset="0"/>
              </a:rPr>
              <a:t>process for </a:t>
            </a:r>
            <a:r>
              <a:rPr lang="en-US" sz="2800" b="1" dirty="0">
                <a:solidFill>
                  <a:prstClr val="black"/>
                </a:solidFill>
                <a:latin typeface="Arial" panose="020B0604020202020204" pitchFamily="34" charset="0"/>
                <a:cs typeface="Arial" panose="020B0604020202020204" pitchFamily="34" charset="0"/>
              </a:rPr>
              <a:t>Master Teachers</a:t>
            </a:r>
          </a:p>
          <a:p>
            <a:r>
              <a:rPr lang="en-US" sz="2800" b="1" dirty="0" smtClean="0">
                <a:latin typeface="Arial" panose="020B0604020202020204" pitchFamily="34" charset="0"/>
                <a:cs typeface="Arial" panose="020B0604020202020204" pitchFamily="34" charset="0"/>
              </a:rPr>
              <a:t>Build annual training processes including taking steps to ensure the best match for candidates, master teachers, building, and community</a:t>
            </a:r>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46</a:t>
            </a:fld>
            <a:endParaRPr lang="en-US" dirty="0"/>
          </a:p>
        </p:txBody>
      </p:sp>
    </p:spTree>
    <p:extLst>
      <p:ext uri="{BB962C8B-B14F-4D97-AF65-F5344CB8AC3E}">
        <p14:creationId xmlns:p14="http://schemas.microsoft.com/office/powerpoint/2010/main" val="1079582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Continue Moving Forward</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589567"/>
            <a:ext cx="8001000" cy="4572000"/>
          </a:xfrm>
        </p:spPr>
        <p:txBody>
          <a:bodyPr/>
          <a:lstStyle/>
          <a:p>
            <a:r>
              <a:rPr lang="en-US" sz="2800" b="1" dirty="0" smtClean="0">
                <a:latin typeface="Arial" panose="020B0604020202020204" pitchFamily="34" charset="0"/>
                <a:cs typeface="Arial" panose="020B0604020202020204" pitchFamily="34" charset="0"/>
              </a:rPr>
              <a:t>Review the ESSA Rules &amp; Regulations</a:t>
            </a:r>
          </a:p>
          <a:p>
            <a:r>
              <a:rPr lang="en-US" sz="2800" b="1" dirty="0" smtClean="0">
                <a:latin typeface="Arial" panose="020B0604020202020204" pitchFamily="34" charset="0"/>
                <a:cs typeface="Arial" panose="020B0604020202020204" pitchFamily="34" charset="0"/>
              </a:rPr>
              <a:t>Revisit the early conversations</a:t>
            </a:r>
          </a:p>
          <a:p>
            <a:r>
              <a:rPr lang="en-US" sz="2800" b="1" dirty="0" smtClean="0">
                <a:latin typeface="Arial" panose="020B0604020202020204" pitchFamily="34" charset="0"/>
                <a:cs typeface="Arial" panose="020B0604020202020204" pitchFamily="34" charset="0"/>
              </a:rPr>
              <a:t>Identify possible roadblocks and/or policies that must be reconsidered</a:t>
            </a:r>
          </a:p>
          <a:p>
            <a:r>
              <a:rPr lang="en-US" sz="2800" b="1" dirty="0" smtClean="0">
                <a:latin typeface="Arial" panose="020B0604020202020204" pitchFamily="34" charset="0"/>
                <a:cs typeface="Arial" panose="020B0604020202020204" pitchFamily="34" charset="0"/>
              </a:rPr>
              <a:t>Develop &amp; communicate – Missouri’s Plan</a:t>
            </a:r>
            <a:endParaRPr lang="en-U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Working with stakeholders to develop and support plans for Sustainable Funding </a:t>
            </a:r>
          </a:p>
          <a:p>
            <a:pPr lvl="1"/>
            <a:r>
              <a:rPr lang="en-US" sz="2800" b="1" dirty="0" smtClean="0">
                <a:latin typeface="Arial" panose="020B0604020202020204" pitchFamily="34" charset="0"/>
                <a:cs typeface="Arial" panose="020B0604020202020204" pitchFamily="34" charset="0"/>
              </a:rPr>
              <a:t>Internships/Apprentice/Residents</a:t>
            </a:r>
          </a:p>
          <a:p>
            <a:pPr lvl="1"/>
            <a:r>
              <a:rPr lang="en-US" sz="2800" b="1" dirty="0" smtClean="0">
                <a:latin typeface="Arial" panose="020B0604020202020204" pitchFamily="34" charset="0"/>
                <a:cs typeface="Arial" panose="020B0604020202020204" pitchFamily="34" charset="0"/>
              </a:rPr>
              <a:t>Involvement of </a:t>
            </a:r>
            <a:r>
              <a:rPr lang="en-US" sz="2800" b="1" dirty="0" err="1" smtClean="0">
                <a:latin typeface="Arial" panose="020B0604020202020204" pitchFamily="34" charset="0"/>
                <a:cs typeface="Arial" panose="020B0604020202020204" pitchFamily="34" charset="0"/>
              </a:rPr>
              <a:t>MoTEP</a:t>
            </a:r>
            <a:r>
              <a:rPr lang="en-US" sz="2800" b="1" dirty="0" smtClean="0">
                <a:latin typeface="Arial" panose="020B0604020202020204" pitchFamily="34" charset="0"/>
                <a:cs typeface="Arial" panose="020B0604020202020204" pitchFamily="34" charset="0"/>
              </a:rPr>
              <a:t> &amp; CEEDAR</a:t>
            </a:r>
          </a:p>
          <a:p>
            <a:pPr lvl="1"/>
            <a:r>
              <a:rPr lang="en-US" sz="2800" b="1" dirty="0" smtClean="0">
                <a:latin typeface="Arial" panose="020B0604020202020204" pitchFamily="34" charset="0"/>
                <a:cs typeface="Arial" panose="020B0604020202020204" pitchFamily="34" charset="0"/>
              </a:rPr>
              <a:t>Buildings/Districts &amp; EPPs</a:t>
            </a: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47</a:t>
            </a:fld>
            <a:endParaRPr lang="en-US" dirty="0"/>
          </a:p>
        </p:txBody>
      </p:sp>
    </p:spTree>
    <p:extLst>
      <p:ext uri="{BB962C8B-B14F-4D97-AF65-F5344CB8AC3E}">
        <p14:creationId xmlns:p14="http://schemas.microsoft.com/office/powerpoint/2010/main" val="336396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495300" y="2057400"/>
            <a:ext cx="8153400" cy="4648200"/>
          </a:xfrm>
        </p:spPr>
        <p:txBody>
          <a:bodyPr/>
          <a:lstStyle/>
          <a:p>
            <a:pPr marL="0" indent="0" algn="ctr">
              <a:buNone/>
            </a:pPr>
            <a:r>
              <a:rPr lang="en-US" sz="9600" b="1" dirty="0" smtClean="0">
                <a:latin typeface="Arial" panose="020B0604020202020204" pitchFamily="34" charset="0"/>
                <a:cs typeface="Arial" panose="020B0604020202020204" pitchFamily="34" charset="0"/>
              </a:rPr>
              <a:t>Thank</a:t>
            </a:r>
          </a:p>
          <a:p>
            <a:pPr marL="0" indent="0" algn="ctr">
              <a:buNone/>
            </a:pPr>
            <a:r>
              <a:rPr lang="en-US" sz="9600" b="1" dirty="0" smtClean="0">
                <a:latin typeface="Arial" panose="020B0604020202020204" pitchFamily="34" charset="0"/>
                <a:cs typeface="Arial" panose="020B0604020202020204" pitchFamily="34" charset="0"/>
              </a:rPr>
              <a:t>You!</a:t>
            </a:r>
            <a:endParaRPr lang="en-US" sz="96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fld id="{BF47AF5B-E1E9-4F44-9339-982F8C3CA475}" type="slidenum">
              <a:rPr lang="en-US" smtClean="0"/>
              <a:pPr>
                <a:defRPr/>
              </a:pPr>
              <a:t>48</a:t>
            </a:fld>
            <a:endParaRPr lang="en-US" dirty="0"/>
          </a:p>
        </p:txBody>
      </p:sp>
    </p:spTree>
    <p:extLst>
      <p:ext uri="{BB962C8B-B14F-4D97-AF65-F5344CB8AC3E}">
        <p14:creationId xmlns:p14="http://schemas.microsoft.com/office/powerpoint/2010/main" val="1172757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We Are</a:t>
            </a:r>
          </a:p>
        </p:txBody>
      </p:sp>
      <p:sp>
        <p:nvSpPr>
          <p:cNvPr id="3" name="Content Placeholder 2"/>
          <p:cNvSpPr>
            <a:spLocks noGrp="1"/>
          </p:cNvSpPr>
          <p:nvPr>
            <p:ph sz="half" idx="4294967295"/>
          </p:nvPr>
        </p:nvSpPr>
        <p:spPr>
          <a:xfrm>
            <a:off x="1067419" y="3810000"/>
            <a:ext cx="7228726" cy="2667000"/>
          </a:xfrm>
        </p:spPr>
        <p:txBody>
          <a:bodyPr>
            <a:noAutofit/>
          </a:bodyPr>
          <a:lstStyle/>
          <a:p>
            <a:pPr marL="0" indent="0" algn="ctr">
              <a:spcBef>
                <a:spcPts val="0"/>
              </a:spcBef>
              <a:buNone/>
            </a:pPr>
            <a:r>
              <a:rPr lang="en-US" sz="1600" dirty="0">
                <a:solidFill>
                  <a:schemeClr val="tx2"/>
                </a:solidFill>
                <a:latin typeface="Arial Narrow" panose="020B0606020202030204" pitchFamily="34" charset="0"/>
              </a:rPr>
              <a:t>The </a:t>
            </a:r>
            <a:r>
              <a:rPr lang="en-US" sz="1600" dirty="0">
                <a:solidFill>
                  <a:schemeClr val="bg1"/>
                </a:solidFill>
                <a:latin typeface="Arial Narrow" panose="020B0606020202030204" pitchFamily="34" charset="0"/>
              </a:rPr>
              <a:t>Sustainable Funding Project (SFP) </a:t>
            </a:r>
            <a:r>
              <a:rPr lang="en-US" dirty="0">
                <a:solidFill>
                  <a:srgbClr val="737761"/>
                </a:solidFill>
                <a:latin typeface="Arial Narrow" panose="020B0606020202030204" pitchFamily="34" charset="0"/>
              </a:rPr>
              <a:t>was launched by </a:t>
            </a:r>
            <a:r>
              <a:rPr lang="en-US" sz="1600" dirty="0">
                <a:solidFill>
                  <a:schemeClr val="bg1"/>
                </a:solidFill>
                <a:latin typeface="Arial Narrow" panose="020B0606020202030204" pitchFamily="34" charset="0"/>
              </a:rPr>
              <a:t>Bank Street’s Division of Innovation, Policy and </a:t>
            </a:r>
            <a:r>
              <a:rPr lang="en-US" dirty="0">
                <a:solidFill>
                  <a:schemeClr val="bg1"/>
                </a:solidFill>
                <a:latin typeface="Arial Narrow" panose="020B0606020202030204" pitchFamily="34" charset="0"/>
              </a:rPr>
              <a:t>Research</a:t>
            </a:r>
            <a:r>
              <a:rPr lang="en-US" sz="1600" dirty="0">
                <a:solidFill>
                  <a:srgbClr val="737761"/>
                </a:solidFill>
                <a:latin typeface="Arial Narrow" panose="020B0606020202030204" pitchFamily="34" charset="0"/>
              </a:rPr>
              <a:t> to help districts, states, and teacher preparation providers find ways to develop </a:t>
            </a:r>
            <a:r>
              <a:rPr lang="en-US" sz="1600" dirty="0">
                <a:solidFill>
                  <a:schemeClr val="bg1"/>
                </a:solidFill>
                <a:latin typeface="Arial Narrow" panose="020B0606020202030204" pitchFamily="34" charset="0"/>
              </a:rPr>
              <a:t>sustainable streams of public funding to support high-quality teacher preparation</a:t>
            </a:r>
            <a:r>
              <a:rPr lang="en-US" sz="1600" dirty="0">
                <a:latin typeface="Arial Narrow" panose="020B0606020202030204" pitchFamily="34" charset="0"/>
              </a:rPr>
              <a:t>.</a:t>
            </a:r>
          </a:p>
          <a:p>
            <a:pPr marL="0" indent="0" algn="ctr">
              <a:spcBef>
                <a:spcPts val="0"/>
              </a:spcBef>
              <a:buNone/>
            </a:pPr>
            <a:endParaRPr lang="en-US" sz="1600" dirty="0">
              <a:latin typeface="Arial Narrow" panose="020B0606020202030204" pitchFamily="34" charset="0"/>
            </a:endParaRPr>
          </a:p>
          <a:p>
            <a:pPr marL="0" indent="0" algn="ctr">
              <a:spcBef>
                <a:spcPts val="0"/>
              </a:spcBef>
              <a:buNone/>
            </a:pPr>
            <a:r>
              <a:rPr lang="en-US" sz="1600" dirty="0">
                <a:solidFill>
                  <a:srgbClr val="737761"/>
                </a:solidFill>
                <a:latin typeface="Arial Narrow" panose="020B0606020202030204" pitchFamily="34" charset="0"/>
              </a:rPr>
              <a:t>Bank Street College has deep experience in teacher preparation, professional development, and school reform, making us well-positioned to develop a new funding framework in alliance with colleagues across the nation. </a:t>
            </a:r>
          </a:p>
          <a:p>
            <a:pPr marL="0" indent="0" algn="ctr">
              <a:spcBef>
                <a:spcPts val="0"/>
              </a:spcBef>
              <a:buNone/>
            </a:pPr>
            <a:endParaRPr lang="en-US" sz="1600" dirty="0">
              <a:latin typeface="Arial Narrow" panose="020B0606020202030204" pitchFamily="34" charset="0"/>
            </a:endParaRPr>
          </a:p>
          <a:p>
            <a:pPr marL="0" indent="0" algn="ctr">
              <a:spcBef>
                <a:spcPts val="0"/>
              </a:spcBef>
              <a:buNone/>
            </a:pPr>
            <a:r>
              <a:rPr lang="en-US" sz="1600" dirty="0">
                <a:solidFill>
                  <a:schemeClr val="bg1"/>
                </a:solidFill>
                <a:latin typeface="Arial Narrow" panose="020B0606020202030204" pitchFamily="34" charset="0"/>
              </a:rPr>
              <a:t>SFP is grant funded. </a:t>
            </a:r>
            <a:r>
              <a:rPr lang="en-US" dirty="0">
                <a:solidFill>
                  <a:srgbClr val="737761"/>
                </a:solidFill>
                <a:latin typeface="Arial Narrow" panose="020B0606020202030204" pitchFamily="34" charset="0"/>
              </a:rPr>
              <a:t>We do not have a business model to build our organization. </a:t>
            </a:r>
            <a:r>
              <a:rPr lang="en-US" sz="1600" dirty="0">
                <a:solidFill>
                  <a:schemeClr val="bg1"/>
                </a:solidFill>
                <a:latin typeface="Arial Narrow" panose="020B0606020202030204" pitchFamily="34" charset="0"/>
              </a:rPr>
              <a:t>We are not trying to sell a service. We exist to support you.  </a:t>
            </a:r>
          </a:p>
          <a:p>
            <a:pPr marL="0" indent="0" algn="ctr">
              <a:spcBef>
                <a:spcPts val="0"/>
              </a:spcBef>
              <a:buNone/>
            </a:pPr>
            <a:endParaRPr lang="en-US" sz="1600" dirty="0">
              <a:solidFill>
                <a:schemeClr val="bg1"/>
              </a:solidFill>
              <a:latin typeface="Arial Narrow" panose="020B0606020202030204" pitchFamily="34" charset="0"/>
            </a:endParaRPr>
          </a:p>
          <a:p>
            <a:pPr marL="0" indent="0" algn="ctr">
              <a:spcBef>
                <a:spcPts val="0"/>
              </a:spcBef>
              <a:buNone/>
            </a:pPr>
            <a:endParaRPr lang="en-US" sz="1600" dirty="0">
              <a:latin typeface="Arial Narrow" panose="020B0606020202030204" pitchFamily="34" charset="0"/>
            </a:endParaRPr>
          </a:p>
        </p:txBody>
      </p:sp>
      <p:pic>
        <p:nvPicPr>
          <p:cNvPr id="2" name="Picture 1" descr="family-center-room-4-homepage-1_09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448" y="1422712"/>
            <a:ext cx="4953000" cy="2302530"/>
          </a:xfrm>
          <a:prstGeom prst="rect">
            <a:avLst/>
          </a:prstGeom>
          <a:ln>
            <a:noFill/>
          </a:ln>
          <a:effectLst>
            <a:softEdge rad="112500"/>
          </a:effectLst>
        </p:spPr>
      </p:pic>
      <p:pic>
        <p:nvPicPr>
          <p:cNvPr id="1027" name="Picture 3" descr="C:\Users\bankstreet\Desktop\bsc-centennial-logo_12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4544" y="1238640"/>
            <a:ext cx="1403350" cy="1416254"/>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4581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p:cNvSpPr>
          <p:nvPr>
            <p:ph type="body" idx="1"/>
          </p:nvPr>
        </p:nvSpPr>
        <p:spPr>
          <a:xfrm>
            <a:off x="419100" y="2890650"/>
            <a:ext cx="8305800" cy="1905000"/>
          </a:xfrm>
        </p:spPr>
        <p:txBody>
          <a:bodyPr/>
          <a:lstStyle/>
          <a:p>
            <a:pPr algn="ctr" eaLnBrk="1" hangingPunct="1"/>
            <a:r>
              <a:rPr lang="en-US" sz="2400" b="1" dirty="0" smtClean="0">
                <a:solidFill>
                  <a:schemeClr val="tx1"/>
                </a:solidFill>
                <a:cs typeface="Calibri" pitchFamily="34" charset="0"/>
              </a:rPr>
              <a:t>Paul Katnik – Assistant Commissioner</a:t>
            </a:r>
          </a:p>
          <a:p>
            <a:pPr algn="ctr" eaLnBrk="1" hangingPunct="1"/>
            <a:r>
              <a:rPr lang="en-US" sz="2400" b="1" dirty="0" smtClean="0">
                <a:solidFill>
                  <a:schemeClr val="tx1"/>
                </a:solidFill>
                <a:cs typeface="Calibri" pitchFamily="34" charset="0"/>
                <a:hlinkClick r:id="rId3"/>
              </a:rPr>
              <a:t>Paul.Katnik@dese.mo.gov</a:t>
            </a:r>
            <a:r>
              <a:rPr lang="en-US" sz="2400" b="1" dirty="0" smtClean="0">
                <a:solidFill>
                  <a:schemeClr val="tx1"/>
                </a:solidFill>
                <a:cs typeface="Calibri" pitchFamily="34" charset="0"/>
              </a:rPr>
              <a:t> </a:t>
            </a:r>
          </a:p>
          <a:p>
            <a:pPr algn="ctr" eaLnBrk="1" hangingPunct="1"/>
            <a:r>
              <a:rPr lang="en-US" sz="2400" b="1" dirty="0" smtClean="0">
                <a:solidFill>
                  <a:schemeClr val="tx1"/>
                </a:solidFill>
                <a:cs typeface="Calibri" pitchFamily="34" charset="0"/>
              </a:rPr>
              <a:t>Gale “Hap” Hairston – Director, Educator Preparation</a:t>
            </a:r>
          </a:p>
          <a:p>
            <a:pPr algn="ctr" eaLnBrk="1" hangingPunct="1"/>
            <a:r>
              <a:rPr lang="en-US" sz="2400" b="1" dirty="0" smtClean="0">
                <a:solidFill>
                  <a:schemeClr val="tx1"/>
                </a:solidFill>
                <a:cs typeface="Calibri" pitchFamily="34" charset="0"/>
                <a:hlinkClick r:id="rId4"/>
              </a:rPr>
              <a:t>Gale.Hairston@dese.mo.gov</a:t>
            </a:r>
            <a:r>
              <a:rPr lang="en-US" sz="2400" b="1" dirty="0">
                <a:solidFill>
                  <a:schemeClr val="tx1"/>
                </a:solidFill>
                <a:cs typeface="Calibri" pitchFamily="34" charset="0"/>
              </a:rPr>
              <a:t/>
            </a:r>
            <a:br>
              <a:rPr lang="en-US" sz="2400" b="1" dirty="0">
                <a:solidFill>
                  <a:schemeClr val="tx1"/>
                </a:solidFill>
                <a:cs typeface="Calibri" pitchFamily="34" charset="0"/>
              </a:rPr>
            </a:br>
            <a:endParaRPr lang="en-US" sz="3600" b="1" dirty="0" smtClean="0">
              <a:solidFill>
                <a:schemeClr val="tx1"/>
              </a:solidFill>
              <a:latin typeface="Calibri" pitchFamily="34" charset="0"/>
              <a:cs typeface="Calibri" pitchFamily="34" charset="0"/>
            </a:endParaRPr>
          </a:p>
        </p:txBody>
      </p:sp>
      <p:sp>
        <p:nvSpPr>
          <p:cNvPr id="48131" name="Title 2"/>
          <p:cNvSpPr>
            <a:spLocks noGrp="1"/>
          </p:cNvSpPr>
          <p:nvPr>
            <p:ph type="title"/>
          </p:nvPr>
        </p:nvSpPr>
        <p:spPr/>
        <p:txBody>
          <a:bodyPr/>
          <a:lstStyle/>
          <a:p>
            <a:pPr eaLnBrk="1" hangingPunct="1"/>
            <a:r>
              <a:rPr lang="en-US" sz="4000" b="1" dirty="0" smtClean="0">
                <a:latin typeface="Cambria" pitchFamily="18" charset="0"/>
              </a:rPr>
              <a:t>Contact Us – 573-751-2931</a:t>
            </a:r>
          </a:p>
        </p:txBody>
      </p:sp>
      <p:sp>
        <p:nvSpPr>
          <p:cNvPr id="9" name="Slide Number Placeholder 8"/>
          <p:cNvSpPr>
            <a:spLocks noGrp="1"/>
          </p:cNvSpPr>
          <p:nvPr>
            <p:ph type="sldNum" sz="quarter" idx="4294967295"/>
          </p:nvPr>
        </p:nvSpPr>
        <p:spPr>
          <a:xfrm>
            <a:off x="0" y="1905000"/>
            <a:ext cx="1295400" cy="549275"/>
          </a:xfrm>
          <a:prstGeom prst="rect">
            <a:avLst/>
          </a:prstGeom>
        </p:spPr>
        <p:txBody>
          <a:bodyPr/>
          <a:lstStyle/>
          <a:p>
            <a:pPr>
              <a:defRPr/>
            </a:pPr>
            <a:fld id="{571E9A69-6762-4930-82B3-A0C4D82F85E7}" type="slidenum">
              <a:rPr lang="en-US" sz="1200" smtClean="0">
                <a:solidFill>
                  <a:prstClr val="white"/>
                </a:solidFill>
                <a:latin typeface="Cambria" pitchFamily="18" charset="0"/>
              </a:rPr>
              <a:pPr>
                <a:defRPr/>
              </a:pPr>
              <a:t>49</a:t>
            </a:fld>
            <a:endParaRPr lang="en-US" sz="1200" dirty="0">
              <a:solidFill>
                <a:prstClr val="white"/>
              </a:solidFill>
              <a:latin typeface="Cambria" pitchFamily="18" charset="0"/>
            </a:endParaRPr>
          </a:p>
        </p:txBody>
      </p:sp>
      <p:pic>
        <p:nvPicPr>
          <p:cNvPr id="48133" name="Picture 3" descr="MO-DESE_CollegeCareer-1.png"/>
          <p:cNvPicPr>
            <a:picLocks noChangeAspect="1"/>
          </p:cNvPicPr>
          <p:nvPr/>
        </p:nvPicPr>
        <p:blipFill>
          <a:blip r:embed="rId5" cstate="print"/>
          <a:srcRect b="17917"/>
          <a:stretch>
            <a:fillRect/>
          </a:stretch>
        </p:blipFill>
        <p:spPr bwMode="auto">
          <a:xfrm>
            <a:off x="2543175" y="4830097"/>
            <a:ext cx="4057650" cy="1570703"/>
          </a:xfrm>
          <a:prstGeom prst="rect">
            <a:avLst/>
          </a:prstGeom>
          <a:noFill/>
          <a:ln w="9525">
            <a:noFill/>
            <a:miter lim="800000"/>
            <a:headEnd/>
            <a:tailEnd/>
          </a:ln>
        </p:spPr>
      </p:pic>
    </p:spTree>
    <p:extLst>
      <p:ext uri="{BB962C8B-B14F-4D97-AF65-F5344CB8AC3E}">
        <p14:creationId xmlns:p14="http://schemas.microsoft.com/office/powerpoint/2010/main" val="2906440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Cambria" panose="02040503050406030204" pitchFamily="18" charset="0"/>
              </a:rPr>
              <a:t>Questions?</a:t>
            </a:r>
            <a:endParaRPr lang="en-US" sz="4000" dirty="0">
              <a:latin typeface="Cambria" panose="02040503050406030204" pitchFamily="18" charset="0"/>
            </a:endParaRPr>
          </a:p>
        </p:txBody>
      </p:sp>
      <p:sp>
        <p:nvSpPr>
          <p:cNvPr id="4" name="Slide Number Placeholder 3"/>
          <p:cNvSpPr>
            <a:spLocks noGrp="1"/>
          </p:cNvSpPr>
          <p:nvPr>
            <p:ph type="sldNum" sz="quarter" idx="11"/>
          </p:nvPr>
        </p:nvSpPr>
        <p:spPr/>
        <p:txBody>
          <a:bodyPr/>
          <a:lstStyle/>
          <a:p>
            <a:pPr>
              <a:defRPr/>
            </a:pPr>
            <a:fld id="{0CCD4FB9-882A-471A-85B9-D8AF75D2CB3D}" type="slidenum">
              <a:rPr lang="en-US" smtClean="0"/>
              <a:pPr>
                <a:defRPr/>
              </a:pPr>
              <a:t>50</a:t>
            </a:fld>
            <a:endParaRPr lang="en-US" dirty="0"/>
          </a:p>
        </p:txBody>
      </p:sp>
    </p:spTree>
    <p:extLst>
      <p:ext uri="{BB962C8B-B14F-4D97-AF65-F5344CB8AC3E}">
        <p14:creationId xmlns:p14="http://schemas.microsoft.com/office/powerpoint/2010/main" val="3169851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00" dirty="0"/>
              <a:t>Webinar Coming Soon!</a:t>
            </a:r>
          </a:p>
        </p:txBody>
      </p:sp>
      <p:sp>
        <p:nvSpPr>
          <p:cNvPr id="3" name="Content Placeholder 2"/>
          <p:cNvSpPr>
            <a:spLocks noGrp="1"/>
          </p:cNvSpPr>
          <p:nvPr>
            <p:ph idx="1"/>
          </p:nvPr>
        </p:nvSpPr>
        <p:spPr>
          <a:xfrm>
            <a:off x="450850" y="1785251"/>
            <a:ext cx="8229600" cy="3394472"/>
          </a:xfrm>
        </p:spPr>
        <p:txBody>
          <a:bodyPr/>
          <a:lstStyle/>
          <a:p>
            <a:pPr marL="0" indent="0" algn="ctr">
              <a:buNone/>
            </a:pPr>
            <a:r>
              <a:rPr lang="en-US" sz="2400" u="sng" dirty="0"/>
              <a:t>Preparing Teachers for Diverse </a:t>
            </a:r>
            <a:r>
              <a:rPr lang="en-US" sz="2400" u="sng" dirty="0" smtClean="0"/>
              <a:t>Learners Through the </a:t>
            </a:r>
            <a:endParaRPr lang="en-US" sz="2400" u="sng" dirty="0"/>
          </a:p>
          <a:p>
            <a:pPr marL="0" indent="0" algn="ctr">
              <a:buNone/>
            </a:pPr>
            <a:r>
              <a:rPr lang="en-US" sz="2400" u="sng" dirty="0"/>
              <a:t>The Science of Learning and Personalized Learning</a:t>
            </a:r>
          </a:p>
          <a:p>
            <a:pPr algn="ctr"/>
            <a:r>
              <a:rPr lang="en-US" sz="2400" dirty="0"/>
              <a:t>Featuring Johns Hopkins’ Science of Learning Institute, Turnaround for Children, and CCSSO’s Innovation Lab Network</a:t>
            </a:r>
          </a:p>
          <a:p>
            <a:pPr algn="ctr"/>
            <a:r>
              <a:rPr lang="en-US" sz="2400" dirty="0"/>
              <a:t>September 30th, 2016 12:00 – 1:30 E.T. </a:t>
            </a:r>
            <a:endParaRPr lang="en-US" sz="2400" dirty="0" smtClean="0"/>
          </a:p>
          <a:p>
            <a:pPr marL="0" indent="0" algn="ctr">
              <a:buNone/>
            </a:pPr>
            <a:r>
              <a:rPr lang="en-US" sz="2400" dirty="0" smtClean="0"/>
              <a:t>Invitation </a:t>
            </a:r>
            <a:r>
              <a:rPr lang="en-US" sz="2400" dirty="0"/>
              <a:t>Coming Soon!</a:t>
            </a:r>
          </a:p>
        </p:txBody>
      </p:sp>
    </p:spTree>
    <p:extLst>
      <p:ext uri="{BB962C8B-B14F-4D97-AF65-F5344CB8AC3E}">
        <p14:creationId xmlns:p14="http://schemas.microsoft.com/office/powerpoint/2010/main" val="3405030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00" dirty="0"/>
              <a:t>Thank You!</a:t>
            </a:r>
          </a:p>
        </p:txBody>
      </p:sp>
      <p:sp>
        <p:nvSpPr>
          <p:cNvPr id="3" name="Content Placeholder 2"/>
          <p:cNvSpPr>
            <a:spLocks noGrp="1"/>
          </p:cNvSpPr>
          <p:nvPr>
            <p:ph idx="1"/>
          </p:nvPr>
        </p:nvSpPr>
        <p:spPr/>
        <p:txBody>
          <a:bodyPr/>
          <a:lstStyle/>
          <a:p>
            <a:pPr marL="0" indent="0" algn="ctr">
              <a:buNone/>
            </a:pPr>
            <a:r>
              <a:rPr lang="en-US" sz="2400" u="sng" dirty="0"/>
              <a:t>Contacts</a:t>
            </a:r>
          </a:p>
          <a:p>
            <a:pPr algn="ctr"/>
            <a:r>
              <a:rPr lang="en-US" sz="2400" dirty="0"/>
              <a:t>Karen DeMoss </a:t>
            </a:r>
            <a:r>
              <a:rPr lang="en-US" sz="2400" dirty="0">
                <a:hlinkClick r:id="rId2"/>
              </a:rPr>
              <a:t>kdemoss@bankstreet.edu</a:t>
            </a:r>
            <a:r>
              <a:rPr lang="en-US" sz="2400" dirty="0"/>
              <a:t> </a:t>
            </a:r>
          </a:p>
          <a:p>
            <a:pPr algn="ctr"/>
            <a:r>
              <a:rPr lang="en-US" sz="2400" dirty="0"/>
              <a:t>Gale “Hap” Hairston </a:t>
            </a:r>
            <a:r>
              <a:rPr lang="en-US" sz="2400" dirty="0">
                <a:hlinkClick r:id="rId3"/>
              </a:rPr>
              <a:t>gale.Hairston@dese.mo.gov</a:t>
            </a:r>
            <a:r>
              <a:rPr lang="en-US" sz="2400" dirty="0"/>
              <a:t> </a:t>
            </a:r>
          </a:p>
          <a:p>
            <a:pPr algn="ctr"/>
            <a:r>
              <a:rPr lang="en-US" sz="2400" dirty="0"/>
              <a:t>Paul Katnik </a:t>
            </a:r>
            <a:r>
              <a:rPr lang="en-US" sz="2400" dirty="0">
                <a:hlinkClick r:id="rId4"/>
              </a:rPr>
              <a:t>pauk.Katnik@dese.mo.gov</a:t>
            </a:r>
            <a:r>
              <a:rPr lang="en-US" sz="2400" dirty="0"/>
              <a:t> </a:t>
            </a:r>
          </a:p>
          <a:p>
            <a:pPr algn="ctr"/>
            <a:r>
              <a:rPr lang="en-US" sz="2400" dirty="0"/>
              <a:t>Jasmine Highsmith </a:t>
            </a:r>
            <a:r>
              <a:rPr lang="en-US" sz="2400" dirty="0">
                <a:hlinkClick r:id="rId5"/>
              </a:rPr>
              <a:t>jasmine.Highsmith@ccsso.org</a:t>
            </a:r>
            <a:endParaRPr lang="en-US" sz="2400" dirty="0"/>
          </a:p>
          <a:p>
            <a:pPr algn="ctr"/>
            <a:r>
              <a:rPr lang="en-US" sz="2400" dirty="0"/>
              <a:t>Saroja Warner </a:t>
            </a:r>
            <a:r>
              <a:rPr lang="en-US" sz="2400" dirty="0">
                <a:hlinkClick r:id="rId6"/>
              </a:rPr>
              <a:t>Saroja.warner@ccsso.org</a:t>
            </a:r>
            <a:r>
              <a:rPr lang="en-US" sz="2400" dirty="0"/>
              <a:t> </a:t>
            </a:r>
          </a:p>
        </p:txBody>
      </p:sp>
    </p:spTree>
    <p:extLst>
      <p:ext uri="{BB962C8B-B14F-4D97-AF65-F5344CB8AC3E}">
        <p14:creationId xmlns:p14="http://schemas.microsoft.com/office/powerpoint/2010/main" val="4131448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Definitions</a:t>
            </a:r>
          </a:p>
        </p:txBody>
      </p:sp>
      <p:sp>
        <p:nvSpPr>
          <p:cNvPr id="3" name="Content Placeholder 2"/>
          <p:cNvSpPr>
            <a:spLocks noGrp="1"/>
          </p:cNvSpPr>
          <p:nvPr>
            <p:ph idx="4294967295"/>
          </p:nvPr>
        </p:nvSpPr>
        <p:spPr>
          <a:xfrm>
            <a:off x="377679" y="1200382"/>
            <a:ext cx="8658225" cy="762000"/>
          </a:xfrm>
        </p:spPr>
        <p:txBody>
          <a:bodyPr>
            <a:noAutofit/>
          </a:bodyPr>
          <a:lstStyle/>
          <a:p>
            <a:pPr marL="0" lvl="1" indent="0" algn="ctr">
              <a:spcBef>
                <a:spcPts val="0"/>
              </a:spcBef>
              <a:buNone/>
            </a:pPr>
            <a:r>
              <a:rPr lang="en-US" sz="2200" dirty="0">
                <a:solidFill>
                  <a:srgbClr val="D22D20"/>
                </a:solidFill>
                <a:effectLst>
                  <a:outerShdw blurRad="38100" dist="38100" dir="2700000" algn="tl">
                    <a:srgbClr val="000000">
                      <a:alpha val="43137"/>
                    </a:srgbClr>
                  </a:outerShdw>
                </a:effectLst>
                <a:latin typeface="Arial Narrow"/>
                <a:cs typeface="Arial Narrow"/>
              </a:rPr>
              <a:t>Sustainable Funding    </a:t>
            </a:r>
            <a:r>
              <a:rPr lang="en-US" sz="2200" dirty="0">
                <a:solidFill>
                  <a:schemeClr val="tx2"/>
                </a:solidFill>
                <a:effectLst>
                  <a:outerShdw blurRad="38100" dist="38100" dir="2700000" algn="tl">
                    <a:srgbClr val="000000">
                      <a:alpha val="43137"/>
                    </a:srgbClr>
                  </a:outerShdw>
                </a:effectLst>
                <a:latin typeface="Mistral"/>
                <a:cs typeface="Mistral"/>
              </a:rPr>
              <a:t>for</a:t>
            </a:r>
            <a:r>
              <a:rPr lang="en-US" sz="2200" dirty="0">
                <a:solidFill>
                  <a:schemeClr val="bg1">
                    <a:lumMod val="50000"/>
                  </a:schemeClr>
                </a:solidFill>
                <a:effectLst>
                  <a:outerShdw blurRad="38100" dist="38100" dir="2700000" algn="tl">
                    <a:srgbClr val="000000">
                      <a:alpha val="43137"/>
                    </a:srgbClr>
                  </a:outerShdw>
                </a:effectLst>
                <a:latin typeface="Arial Narrow"/>
                <a:cs typeface="Arial Narrow"/>
              </a:rPr>
              <a:t>    </a:t>
            </a:r>
            <a:r>
              <a:rPr lang="en-US" sz="2200" dirty="0">
                <a:solidFill>
                  <a:srgbClr val="D22D20"/>
                </a:solidFill>
                <a:effectLst>
                  <a:outerShdw blurRad="38100" dist="38100" dir="2700000" algn="tl">
                    <a:srgbClr val="000000">
                      <a:alpha val="43137"/>
                    </a:srgbClr>
                  </a:outerShdw>
                </a:effectLst>
                <a:latin typeface="Arial Narrow"/>
                <a:cs typeface="Arial Narrow"/>
              </a:rPr>
              <a:t>High Quality Teacher Preparation   </a:t>
            </a:r>
          </a:p>
        </p:txBody>
      </p:sp>
      <p:grpSp>
        <p:nvGrpSpPr>
          <p:cNvPr id="5" name="Group 4"/>
          <p:cNvGrpSpPr/>
          <p:nvPr/>
        </p:nvGrpSpPr>
        <p:grpSpPr>
          <a:xfrm>
            <a:off x="1175511" y="1974790"/>
            <a:ext cx="7339842" cy="4308872"/>
            <a:chOff x="2393027" y="2477914"/>
            <a:chExt cx="3774702" cy="4398647"/>
          </a:xfrm>
        </p:grpSpPr>
        <p:sp>
          <p:nvSpPr>
            <p:cNvPr id="11" name="TextBox 10"/>
            <p:cNvSpPr txBox="1"/>
            <p:nvPr/>
          </p:nvSpPr>
          <p:spPr>
            <a:xfrm>
              <a:off x="2393027" y="2477914"/>
              <a:ext cx="1473127" cy="4398647"/>
            </a:xfrm>
            <a:prstGeom prst="rect">
              <a:avLst/>
            </a:prstGeom>
            <a:noFill/>
          </p:spPr>
          <p:txBody>
            <a:bodyPr wrap="square" rtlCol="0">
              <a:spAutoFit/>
            </a:bodyPr>
            <a:lstStyle/>
            <a:p>
              <a:pPr algn="ctr"/>
              <a:endParaRPr lang="en-US" b="1" dirty="0">
                <a:latin typeface="Arial Narrow"/>
                <a:cs typeface="Arial Narrow"/>
              </a:endParaRPr>
            </a:p>
            <a:p>
              <a:pPr algn="ctr"/>
              <a:r>
                <a:rPr lang="en-US" b="1" dirty="0">
                  <a:latin typeface="Arial Narrow"/>
                  <a:cs typeface="Arial Narrow"/>
                </a:rPr>
                <a:t> </a:t>
              </a:r>
              <a:r>
                <a:rPr lang="en-US" sz="1600" dirty="0">
                  <a:solidFill>
                    <a:srgbClr val="C00000"/>
                  </a:solidFill>
                  <a:latin typeface="Arial Narrow"/>
                  <a:cs typeface="Arial Narrow"/>
                </a:rPr>
                <a:t>Non-political</a:t>
              </a:r>
            </a:p>
            <a:p>
              <a:pPr algn="ctr"/>
              <a:r>
                <a:rPr lang="en-US" sz="1400" dirty="0">
                  <a:solidFill>
                    <a:schemeClr val="tx2"/>
                  </a:solidFill>
                  <a:latin typeface="Arial Narrow"/>
                  <a:cs typeface="Arial Narrow"/>
                </a:rPr>
                <a:t>Money streams that will withstand leadership changes</a:t>
              </a:r>
            </a:p>
            <a:p>
              <a:pPr algn="ctr"/>
              <a:endParaRPr lang="en-US" sz="1600" dirty="0">
                <a:solidFill>
                  <a:schemeClr val="tx2"/>
                </a:solidFill>
                <a:latin typeface="Arial Narrow"/>
                <a:cs typeface="Arial Narrow"/>
              </a:endParaRPr>
            </a:p>
            <a:p>
              <a:pPr algn="ctr"/>
              <a:r>
                <a:rPr lang="en-US" sz="1600" dirty="0">
                  <a:solidFill>
                    <a:srgbClr val="C00000"/>
                  </a:solidFill>
                  <a:latin typeface="Arial Narrow"/>
                  <a:cs typeface="Arial Narrow"/>
                </a:rPr>
                <a:t>Public</a:t>
              </a:r>
            </a:p>
            <a:p>
              <a:pPr algn="ctr"/>
              <a:r>
                <a:rPr lang="en-US" sz="1400" dirty="0">
                  <a:solidFill>
                    <a:srgbClr val="737761"/>
                  </a:solidFill>
                  <a:latin typeface="Arial Narrow"/>
                  <a:cs typeface="Arial Narrow"/>
                </a:rPr>
                <a:t>Not reliant on philanthropy</a:t>
              </a:r>
            </a:p>
            <a:p>
              <a:pPr algn="ctr"/>
              <a:r>
                <a:rPr lang="en-US" sz="1400" dirty="0">
                  <a:solidFill>
                    <a:srgbClr val="737761"/>
                  </a:solidFill>
                  <a:latin typeface="Arial Narrow"/>
                  <a:cs typeface="Arial Narrow"/>
                </a:rPr>
                <a:t> or individual funding </a:t>
              </a:r>
            </a:p>
            <a:p>
              <a:pPr algn="ctr"/>
              <a:endParaRPr lang="en-US" sz="1600" dirty="0">
                <a:solidFill>
                  <a:srgbClr val="7F7F7F"/>
                </a:solidFill>
                <a:latin typeface="Arial Narrow"/>
                <a:cs typeface="Arial Narrow"/>
              </a:endParaRPr>
            </a:p>
            <a:p>
              <a:pPr algn="ctr"/>
              <a:r>
                <a:rPr lang="en-US" sz="1600" dirty="0">
                  <a:solidFill>
                    <a:srgbClr val="C00000"/>
                  </a:solidFill>
                  <a:latin typeface="Arial Narrow"/>
                  <a:cs typeface="Arial Narrow"/>
                </a:rPr>
                <a:t>Adequate</a:t>
              </a:r>
            </a:p>
            <a:p>
              <a:pPr algn="ctr"/>
              <a:r>
                <a:rPr lang="en-US" sz="1400" dirty="0" smtClean="0">
                  <a:solidFill>
                    <a:srgbClr val="737761"/>
                  </a:solidFill>
                  <a:latin typeface="Arial Narrow"/>
                  <a:cs typeface="Arial Narrow"/>
                </a:rPr>
                <a:t>Provides </a:t>
              </a:r>
              <a:r>
                <a:rPr lang="en-US" sz="1400" dirty="0">
                  <a:solidFill>
                    <a:srgbClr val="737761"/>
                  </a:solidFill>
                  <a:latin typeface="Arial Narrow"/>
                  <a:cs typeface="Arial Narrow"/>
                </a:rPr>
                <a:t>supports for candidates to fully engage their learning experiences </a:t>
              </a:r>
            </a:p>
            <a:p>
              <a:pPr algn="ctr"/>
              <a:endParaRPr lang="en-US" dirty="0">
                <a:latin typeface="Auto 1 LF" panose="020B0603040000020003" pitchFamily="34" charset="0"/>
              </a:endParaRPr>
            </a:p>
            <a:p>
              <a:pPr algn="ctr"/>
              <a:endParaRPr lang="en-US" dirty="0">
                <a:latin typeface="Auto 1 LF" panose="020B0603040000020003" pitchFamily="34" charset="0"/>
              </a:endParaRPr>
            </a:p>
            <a:p>
              <a:pPr algn="ctr"/>
              <a:endParaRPr lang="en-US" dirty="0"/>
            </a:p>
            <a:p>
              <a:pPr algn="ctr"/>
              <a:endParaRPr lang="en-US" dirty="0"/>
            </a:p>
            <a:p>
              <a:pPr algn="ctr"/>
              <a:r>
                <a:rPr lang="en-US" dirty="0"/>
                <a:t> </a:t>
              </a:r>
            </a:p>
          </p:txBody>
        </p:sp>
        <p:sp>
          <p:nvSpPr>
            <p:cNvPr id="12" name="TextBox 11"/>
            <p:cNvSpPr txBox="1"/>
            <p:nvPr/>
          </p:nvSpPr>
          <p:spPr>
            <a:xfrm>
              <a:off x="4213589" y="2490616"/>
              <a:ext cx="1954140" cy="3990200"/>
            </a:xfrm>
            <a:prstGeom prst="rect">
              <a:avLst/>
            </a:prstGeom>
            <a:noFill/>
          </p:spPr>
          <p:txBody>
            <a:bodyPr wrap="square" rtlCol="0">
              <a:spAutoFit/>
            </a:bodyPr>
            <a:lstStyle/>
            <a:p>
              <a:pPr lvl="0" algn="ctr"/>
              <a:endParaRPr lang="en-US" b="1" dirty="0">
                <a:solidFill>
                  <a:srgbClr val="7030A0"/>
                </a:solidFill>
              </a:endParaRPr>
            </a:p>
            <a:p>
              <a:pPr algn="ctr"/>
              <a:r>
                <a:rPr lang="en-US" sz="1600" dirty="0">
                  <a:solidFill>
                    <a:srgbClr val="C00000"/>
                  </a:solidFill>
                  <a:latin typeface="Arial Narrow"/>
                  <a:cs typeface="Arial Narrow"/>
                </a:rPr>
                <a:t>Principle # 1</a:t>
              </a:r>
            </a:p>
            <a:p>
              <a:pPr lvl="0" algn="ctr"/>
              <a:r>
                <a:rPr lang="en-US" sz="1400" dirty="0">
                  <a:solidFill>
                    <a:srgbClr val="737761"/>
                  </a:solidFill>
                  <a:latin typeface="Arial Narrow"/>
                  <a:cs typeface="Arial Narrow"/>
                </a:rPr>
                <a:t>Preparation providers ensure teacher candidates are diverse, committed, and effective</a:t>
              </a:r>
            </a:p>
            <a:p>
              <a:pPr lvl="0" algn="ctr"/>
              <a:endParaRPr lang="en-US" sz="1600" dirty="0">
                <a:latin typeface="Arial Narrow"/>
                <a:cs typeface="Arial Narrow"/>
              </a:endParaRPr>
            </a:p>
            <a:p>
              <a:pPr lvl="0" algn="ctr"/>
              <a:r>
                <a:rPr lang="en-US" sz="1600" dirty="0">
                  <a:solidFill>
                    <a:srgbClr val="C00000"/>
                  </a:solidFill>
                  <a:latin typeface="Arial Narrow"/>
                  <a:cs typeface="Arial Narrow"/>
                </a:rPr>
                <a:t>Principle #2</a:t>
              </a:r>
            </a:p>
            <a:p>
              <a:pPr algn="ctr"/>
              <a:r>
                <a:rPr lang="en-US" sz="1400" dirty="0">
                  <a:solidFill>
                    <a:srgbClr val="737761"/>
                  </a:solidFill>
                  <a:latin typeface="Arial Narrow"/>
                  <a:cs typeface="Arial Narrow"/>
                </a:rPr>
                <a:t>Preparation providers ensure teacher candidates are experts in human development, content, and pedagogy </a:t>
              </a:r>
            </a:p>
            <a:p>
              <a:pPr algn="ctr"/>
              <a:endParaRPr lang="en-US" sz="1600" b="1" dirty="0">
                <a:solidFill>
                  <a:srgbClr val="7030A0"/>
                </a:solidFill>
                <a:latin typeface="Arial Narrow"/>
                <a:cs typeface="Arial Narrow"/>
              </a:endParaRPr>
            </a:p>
            <a:p>
              <a:pPr algn="ctr"/>
              <a:r>
                <a:rPr lang="en-US" sz="1600" dirty="0" smtClean="0">
                  <a:solidFill>
                    <a:srgbClr val="C00000"/>
                  </a:solidFill>
                  <a:latin typeface="Arial Narrow"/>
                  <a:cs typeface="Arial Narrow"/>
                </a:rPr>
                <a:t>Principle </a:t>
              </a:r>
              <a:r>
                <a:rPr lang="en-US" sz="1600" dirty="0">
                  <a:solidFill>
                    <a:srgbClr val="C00000"/>
                  </a:solidFill>
                  <a:latin typeface="Arial Narrow"/>
                  <a:cs typeface="Arial Narrow"/>
                </a:rPr>
                <a:t>#</a:t>
              </a:r>
              <a:r>
                <a:rPr lang="en-US" sz="1600" dirty="0" smtClean="0">
                  <a:solidFill>
                    <a:srgbClr val="C00000"/>
                  </a:solidFill>
                  <a:latin typeface="Arial Narrow"/>
                  <a:cs typeface="Arial Narrow"/>
                </a:rPr>
                <a:t>3*</a:t>
              </a:r>
              <a:endParaRPr lang="en-US" sz="1600" dirty="0">
                <a:solidFill>
                  <a:srgbClr val="C00000"/>
                </a:solidFill>
                <a:latin typeface="Arial Narrow"/>
                <a:cs typeface="Arial Narrow"/>
              </a:endParaRPr>
            </a:p>
            <a:p>
              <a:pPr algn="ctr"/>
              <a:r>
                <a:rPr lang="en-US" sz="1400" dirty="0">
                  <a:solidFill>
                    <a:srgbClr val="737761"/>
                  </a:solidFill>
                  <a:latin typeface="Arial Narrow"/>
                  <a:cs typeface="Arial Narrow"/>
                </a:rPr>
                <a:t>Clinical practice offers year-long pre-service co-teaching (“residencies”) in an effective environment </a:t>
              </a:r>
            </a:p>
            <a:p>
              <a:pPr algn="ctr"/>
              <a:endParaRPr lang="en-US" sz="1600" b="1" dirty="0">
                <a:solidFill>
                  <a:srgbClr val="7030A0"/>
                </a:solidFill>
                <a:latin typeface="Arial Narrow"/>
                <a:cs typeface="Arial Narrow"/>
              </a:endParaRPr>
            </a:p>
            <a:p>
              <a:pPr algn="ctr"/>
              <a:r>
                <a:rPr lang="en-US" sz="1600" dirty="0">
                  <a:solidFill>
                    <a:srgbClr val="C00000"/>
                  </a:solidFill>
                  <a:latin typeface="Arial Narrow"/>
                  <a:cs typeface="Arial Narrow"/>
                </a:rPr>
                <a:t>Principle # 4</a:t>
              </a:r>
            </a:p>
            <a:p>
              <a:pPr algn="ctr"/>
              <a:r>
                <a:rPr lang="en-US" sz="1400" dirty="0">
                  <a:solidFill>
                    <a:srgbClr val="737761"/>
                  </a:solidFill>
                  <a:latin typeface="Arial Narrow"/>
                  <a:cs typeface="Arial Narrow"/>
                </a:rPr>
                <a:t>Districts and providers have deep partnerships that meet candidates’ and students’ needs</a:t>
              </a:r>
            </a:p>
          </p:txBody>
        </p:sp>
      </p:grpSp>
      <p:sp>
        <p:nvSpPr>
          <p:cNvPr id="17" name="Down Arrow 16"/>
          <p:cNvSpPr/>
          <p:nvPr/>
        </p:nvSpPr>
        <p:spPr>
          <a:xfrm>
            <a:off x="6376174" y="1511536"/>
            <a:ext cx="356716" cy="678589"/>
          </a:xfrm>
          <a:prstGeom prst="downArrow">
            <a:avLst/>
          </a:prstGeom>
          <a:gradFill>
            <a:gsLst>
              <a:gs pos="27000">
                <a:schemeClr val="bg1">
                  <a:lumMod val="95000"/>
                  <a:alpha val="0"/>
                </a:schemeClr>
              </a:gs>
              <a:gs pos="100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2394023" y="1519954"/>
            <a:ext cx="356716" cy="678589"/>
          </a:xfrm>
          <a:prstGeom prst="downArrow">
            <a:avLst/>
          </a:prstGeom>
          <a:gradFill>
            <a:gsLst>
              <a:gs pos="27000">
                <a:schemeClr val="bg1">
                  <a:lumMod val="95000"/>
                  <a:alpha val="0"/>
                </a:schemeClr>
              </a:gs>
              <a:gs pos="100000">
                <a:srgbClr val="C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0" y="6217694"/>
            <a:ext cx="8926502" cy="640306"/>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b="1" dirty="0">
                <a:solidFill>
                  <a:srgbClr val="737761"/>
                </a:solidFill>
                <a:latin typeface="Arial Narrow"/>
                <a:cs typeface="Arial Narrow"/>
              </a:rPr>
              <a:t>* Our focus in this presentation is on </a:t>
            </a:r>
            <a:r>
              <a:rPr lang="en-US" sz="1050" b="1" dirty="0" smtClean="0">
                <a:solidFill>
                  <a:srgbClr val="737761"/>
                </a:solidFill>
                <a:latin typeface="Arial Narrow"/>
                <a:cs typeface="Arial Narrow"/>
              </a:rPr>
              <a:t>residencies--</a:t>
            </a:r>
            <a:r>
              <a:rPr lang="en-US" sz="1050" dirty="0" smtClean="0">
                <a:solidFill>
                  <a:srgbClr val="737761"/>
                </a:solidFill>
                <a:latin typeface="Arial Narrow"/>
                <a:cs typeface="Arial Narrow"/>
              </a:rPr>
              <a:t>Year-long</a:t>
            </a:r>
            <a:r>
              <a:rPr lang="en-US" sz="1050" dirty="0">
                <a:solidFill>
                  <a:srgbClr val="737761"/>
                </a:solidFill>
                <a:latin typeface="Arial Narrow"/>
                <a:cs typeface="Arial Narrow"/>
              </a:rPr>
              <a:t>, co-teaching placements (undergraduate or graduate, traditional or alternative) in a supportive school context under the daily guidance of effective practitioners, with continued, aligned learning opportunities facilitated by the preparation provider. The blend of research, theory, reflection, feedback, and practice provides candidates the opportunities to </a:t>
            </a:r>
            <a:r>
              <a:rPr lang="en-US" sz="1050" dirty="0" smtClean="0">
                <a:solidFill>
                  <a:srgbClr val="737761"/>
                </a:solidFill>
                <a:latin typeface="Arial Narrow"/>
                <a:cs typeface="Arial Narrow"/>
              </a:rPr>
              <a:t>apply their </a:t>
            </a:r>
            <a:r>
              <a:rPr lang="en-US" sz="1050" dirty="0">
                <a:solidFill>
                  <a:srgbClr val="737761"/>
                </a:solidFill>
                <a:latin typeface="Arial Narrow"/>
                <a:cs typeface="Arial Narrow"/>
              </a:rPr>
              <a:t>conceptual learning </a:t>
            </a:r>
            <a:r>
              <a:rPr lang="en-US" sz="1050" dirty="0" smtClean="0">
                <a:solidFill>
                  <a:srgbClr val="737761"/>
                </a:solidFill>
                <a:latin typeface="Arial Narrow"/>
                <a:cs typeface="Arial Narrow"/>
              </a:rPr>
              <a:t>to practice</a:t>
            </a:r>
            <a:r>
              <a:rPr lang="en-US" sz="1050" dirty="0">
                <a:solidFill>
                  <a:srgbClr val="737761"/>
                </a:solidFill>
                <a:latin typeface="Arial Narrow"/>
                <a:cs typeface="Arial Narrow"/>
              </a:rPr>
              <a:t>. Since residencies require significant shifts for most programs and districts, funding models can help or hinder overall quality.  This presentation offers some ways to think creatively about funding </a:t>
            </a:r>
            <a:r>
              <a:rPr lang="en-US" sz="1050" dirty="0" smtClean="0">
                <a:solidFill>
                  <a:srgbClr val="737761"/>
                </a:solidFill>
                <a:latin typeface="Arial Narrow"/>
                <a:cs typeface="Arial Narrow"/>
              </a:rPr>
              <a:t>the clinical portion </a:t>
            </a:r>
            <a:r>
              <a:rPr lang="en-US" sz="1050" dirty="0">
                <a:solidFill>
                  <a:srgbClr val="737761"/>
                </a:solidFill>
                <a:latin typeface="Arial Narrow"/>
                <a:cs typeface="Arial Narrow"/>
              </a:rPr>
              <a:t>of quality teacher preparation.</a:t>
            </a:r>
          </a:p>
        </p:txBody>
      </p:sp>
    </p:spTree>
    <p:extLst>
      <p:ext uri="{BB962C8B-B14F-4D97-AF65-F5344CB8AC3E}">
        <p14:creationId xmlns:p14="http://schemas.microsoft.com/office/powerpoint/2010/main" val="1414205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74058"/>
            <a:ext cx="2445606" cy="66859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6458562" y="2394080"/>
            <a:ext cx="2215909" cy="3173176"/>
          </a:xfrm>
          <a:prstGeom prst="rect">
            <a:avLst/>
          </a:prstGeom>
          <a:noFill/>
        </p:spPr>
        <p:txBody>
          <a:bodyPr wrap="square">
            <a:spAutoFit/>
          </a:bodyPr>
          <a:lstStyle/>
          <a:p>
            <a:pPr algn="ctr">
              <a:lnSpc>
                <a:spcPct val="110000"/>
              </a:lnSpc>
              <a:spcBef>
                <a:spcPct val="20000"/>
              </a:spcBef>
            </a:pPr>
            <a:r>
              <a:rPr lang="en-US" sz="1400" b="1" dirty="0">
                <a:solidFill>
                  <a:srgbClr val="737761"/>
                </a:solidFill>
                <a:latin typeface="Arial Narrow"/>
                <a:cs typeface="Arial Narrow"/>
              </a:rPr>
              <a:t>Affordable preparation </a:t>
            </a:r>
            <a:br>
              <a:rPr lang="en-US" sz="1400" b="1" dirty="0">
                <a:solidFill>
                  <a:srgbClr val="737761"/>
                </a:solidFill>
                <a:latin typeface="Arial Narrow"/>
                <a:cs typeface="Arial Narrow"/>
              </a:rPr>
            </a:br>
            <a:r>
              <a:rPr lang="en-US" sz="1200" dirty="0">
                <a:solidFill>
                  <a:srgbClr val="7F7F7F"/>
                </a:solidFill>
                <a:latin typeface="Arial Narrow"/>
                <a:cs typeface="Arial Narrow"/>
              </a:rPr>
              <a:t>for their chosen career</a:t>
            </a:r>
          </a:p>
          <a:p>
            <a:pPr algn="ctr">
              <a:lnSpc>
                <a:spcPct val="110000"/>
              </a:lnSpc>
              <a:spcBef>
                <a:spcPct val="20000"/>
              </a:spcBef>
            </a:pPr>
            <a:endParaRPr lang="en-US" sz="1200" dirty="0">
              <a:latin typeface="Arial Narrow"/>
              <a:cs typeface="Arial Narrow"/>
            </a:endParaRPr>
          </a:p>
          <a:p>
            <a:pPr algn="ctr">
              <a:lnSpc>
                <a:spcPct val="110000"/>
              </a:lnSpc>
              <a:spcBef>
                <a:spcPct val="20000"/>
              </a:spcBef>
            </a:pPr>
            <a:r>
              <a:rPr lang="en-US" sz="1200" dirty="0">
                <a:solidFill>
                  <a:srgbClr val="7F7F7F"/>
                </a:solidFill>
                <a:latin typeface="Arial Narrow"/>
                <a:cs typeface="Arial Narrow"/>
              </a:rPr>
              <a:t>High-quality experiences to </a:t>
            </a:r>
            <a:r>
              <a:rPr lang="en-US" sz="1400" b="1" dirty="0">
                <a:solidFill>
                  <a:srgbClr val="737761"/>
                </a:solidFill>
                <a:latin typeface="Arial Narrow"/>
                <a:cs typeface="Arial Narrow"/>
              </a:rPr>
              <a:t>feel prepared on day one</a:t>
            </a:r>
          </a:p>
          <a:p>
            <a:pPr algn="ctr">
              <a:lnSpc>
                <a:spcPct val="110000"/>
              </a:lnSpc>
              <a:spcBef>
                <a:spcPct val="20000"/>
              </a:spcBef>
            </a:pPr>
            <a:endParaRPr lang="en-US" sz="1200" dirty="0">
              <a:solidFill>
                <a:srgbClr val="3366FF"/>
              </a:solidFill>
              <a:latin typeface="Arial Narrow"/>
              <a:cs typeface="Arial Narrow"/>
            </a:endParaRPr>
          </a:p>
          <a:p>
            <a:pPr algn="ctr">
              <a:lnSpc>
                <a:spcPct val="110000"/>
              </a:lnSpc>
              <a:spcBef>
                <a:spcPct val="20000"/>
              </a:spcBef>
            </a:pPr>
            <a:r>
              <a:rPr lang="en-US" sz="1400" b="1" dirty="0">
                <a:solidFill>
                  <a:srgbClr val="737761"/>
                </a:solidFill>
                <a:latin typeface="Arial Narrow"/>
                <a:cs typeface="Arial Narrow"/>
              </a:rPr>
              <a:t>Deep preparation </a:t>
            </a:r>
            <a:r>
              <a:rPr lang="en-US" sz="1200" dirty="0">
                <a:solidFill>
                  <a:srgbClr val="7F7F7F"/>
                </a:solidFill>
                <a:latin typeface="Arial Narrow"/>
                <a:cs typeface="Arial Narrow"/>
              </a:rPr>
              <a:t>to </a:t>
            </a:r>
            <a:br>
              <a:rPr lang="en-US" sz="1200" dirty="0">
                <a:solidFill>
                  <a:srgbClr val="7F7F7F"/>
                </a:solidFill>
                <a:latin typeface="Arial Narrow"/>
                <a:cs typeface="Arial Narrow"/>
              </a:rPr>
            </a:br>
            <a:r>
              <a:rPr lang="en-US" sz="1200" dirty="0">
                <a:solidFill>
                  <a:srgbClr val="7F7F7F"/>
                </a:solidFill>
                <a:latin typeface="Arial Narrow"/>
                <a:cs typeface="Arial Narrow"/>
              </a:rPr>
              <a:t>carry them through </a:t>
            </a:r>
            <a:br>
              <a:rPr lang="en-US" sz="1200" dirty="0">
                <a:solidFill>
                  <a:srgbClr val="7F7F7F"/>
                </a:solidFill>
                <a:latin typeface="Arial Narrow"/>
                <a:cs typeface="Arial Narrow"/>
              </a:rPr>
            </a:br>
            <a:r>
              <a:rPr lang="en-US" sz="1200" dirty="0">
                <a:solidFill>
                  <a:srgbClr val="7F7F7F"/>
                </a:solidFill>
                <a:latin typeface="Arial Narrow"/>
                <a:cs typeface="Arial Narrow"/>
              </a:rPr>
              <a:t>their professional lives</a:t>
            </a:r>
          </a:p>
          <a:p>
            <a:pPr algn="ctr">
              <a:lnSpc>
                <a:spcPct val="110000"/>
              </a:lnSpc>
              <a:spcBef>
                <a:spcPct val="20000"/>
              </a:spcBef>
            </a:pPr>
            <a:endParaRPr lang="en-US" sz="1200" dirty="0">
              <a:latin typeface="Arial Narrow"/>
              <a:cs typeface="Arial Narrow"/>
            </a:endParaRPr>
          </a:p>
          <a:p>
            <a:pPr algn="ctr">
              <a:lnSpc>
                <a:spcPct val="110000"/>
              </a:lnSpc>
              <a:spcBef>
                <a:spcPct val="20000"/>
              </a:spcBef>
            </a:pPr>
            <a:r>
              <a:rPr lang="en-US" sz="1400" b="1" dirty="0">
                <a:solidFill>
                  <a:srgbClr val="737761"/>
                </a:solidFill>
                <a:latin typeface="Arial Narrow"/>
                <a:cs typeface="Arial Narrow"/>
              </a:rPr>
              <a:t>Capacity to meet daily living needs </a:t>
            </a:r>
            <a:r>
              <a:rPr lang="en-US" sz="1200" dirty="0">
                <a:solidFill>
                  <a:srgbClr val="7F7F7F"/>
                </a:solidFill>
                <a:latin typeface="Arial Narrow"/>
                <a:cs typeface="Arial Narrow"/>
              </a:rPr>
              <a:t>without having </a:t>
            </a:r>
            <a:br>
              <a:rPr lang="en-US" sz="1200" dirty="0">
                <a:solidFill>
                  <a:srgbClr val="7F7F7F"/>
                </a:solidFill>
                <a:latin typeface="Arial Narrow"/>
                <a:cs typeface="Arial Narrow"/>
              </a:rPr>
            </a:br>
            <a:r>
              <a:rPr lang="en-US" sz="1200" dirty="0">
                <a:solidFill>
                  <a:srgbClr val="7F7F7F"/>
                </a:solidFill>
                <a:latin typeface="Arial Narrow"/>
                <a:cs typeface="Arial Narrow"/>
              </a:rPr>
              <a:t>to take on extra jobs or debt</a:t>
            </a:r>
          </a:p>
        </p:txBody>
      </p:sp>
      <p:sp>
        <p:nvSpPr>
          <p:cNvPr id="114" name="Rectangle 113"/>
          <p:cNvSpPr/>
          <p:nvPr/>
        </p:nvSpPr>
        <p:spPr>
          <a:xfrm>
            <a:off x="3550600" y="2394080"/>
            <a:ext cx="2085561" cy="3077766"/>
          </a:xfrm>
          <a:prstGeom prst="rect">
            <a:avLst/>
          </a:prstGeom>
          <a:noFill/>
        </p:spPr>
        <p:txBody>
          <a:bodyPr wrap="square">
            <a:spAutoFit/>
          </a:bodyPr>
          <a:lstStyle/>
          <a:p>
            <a:pPr lvl="0" algn="ctr">
              <a:lnSpc>
                <a:spcPct val="110000"/>
              </a:lnSpc>
              <a:spcBef>
                <a:spcPct val="20000"/>
              </a:spcBef>
            </a:pPr>
            <a:r>
              <a:rPr lang="en-US" sz="1200" dirty="0">
                <a:solidFill>
                  <a:srgbClr val="7F7F7F"/>
                </a:solidFill>
                <a:latin typeface="Arial Narrow"/>
                <a:cs typeface="Arial Narrow"/>
              </a:rPr>
              <a:t>Promising, diverse </a:t>
            </a:r>
            <a:r>
              <a:rPr lang="en-US" sz="1400" b="1" dirty="0">
                <a:solidFill>
                  <a:srgbClr val="7B8A31"/>
                </a:solidFill>
                <a:latin typeface="Arial Narrow"/>
                <a:cs typeface="Arial Narrow"/>
              </a:rPr>
              <a:t>candidates serious about joining the teaching profession</a:t>
            </a:r>
          </a:p>
          <a:p>
            <a:pPr lvl="0" algn="ctr">
              <a:lnSpc>
                <a:spcPct val="110000"/>
              </a:lnSpc>
              <a:spcBef>
                <a:spcPct val="20000"/>
              </a:spcBef>
            </a:pPr>
            <a:endParaRPr lang="en-US" sz="1200" dirty="0">
              <a:solidFill>
                <a:srgbClr val="7B8A31"/>
              </a:solidFill>
              <a:latin typeface="Arial Narrow"/>
              <a:cs typeface="Arial Narrow"/>
            </a:endParaRPr>
          </a:p>
          <a:p>
            <a:pPr lvl="0" algn="ctr">
              <a:lnSpc>
                <a:spcPct val="110000"/>
              </a:lnSpc>
              <a:spcBef>
                <a:spcPct val="20000"/>
              </a:spcBef>
            </a:pPr>
            <a:r>
              <a:rPr lang="en-US" sz="1400" b="1" dirty="0">
                <a:solidFill>
                  <a:srgbClr val="7B8A31"/>
                </a:solidFill>
                <a:latin typeface="Arial Narrow"/>
                <a:cs typeface="Arial Narrow"/>
              </a:rPr>
              <a:t>High quality placement sites </a:t>
            </a:r>
            <a:r>
              <a:rPr lang="en-US" sz="1200" dirty="0">
                <a:solidFill>
                  <a:srgbClr val="7F7F7F"/>
                </a:solidFill>
                <a:latin typeface="Arial Narrow"/>
                <a:cs typeface="Arial Narrow"/>
              </a:rPr>
              <a:t>so candidates learn in positive environments from experts</a:t>
            </a:r>
          </a:p>
          <a:p>
            <a:pPr lvl="0" algn="ctr">
              <a:lnSpc>
                <a:spcPct val="110000"/>
              </a:lnSpc>
              <a:spcBef>
                <a:spcPct val="20000"/>
              </a:spcBef>
            </a:pPr>
            <a:endParaRPr lang="en-US" sz="1200" dirty="0">
              <a:latin typeface="Arial Narrow"/>
              <a:cs typeface="Arial Narrow"/>
            </a:endParaRPr>
          </a:p>
          <a:p>
            <a:pPr lvl="0" algn="ctr">
              <a:lnSpc>
                <a:spcPct val="110000"/>
              </a:lnSpc>
              <a:spcBef>
                <a:spcPct val="20000"/>
              </a:spcBef>
            </a:pPr>
            <a:r>
              <a:rPr lang="en-US" sz="1200" dirty="0">
                <a:solidFill>
                  <a:srgbClr val="7F7F7F"/>
                </a:solidFill>
                <a:latin typeface="Arial Narrow"/>
                <a:cs typeface="Arial Narrow"/>
              </a:rPr>
              <a:t>Ability to </a:t>
            </a:r>
            <a:r>
              <a:rPr lang="en-US" sz="1400" b="1" dirty="0">
                <a:solidFill>
                  <a:srgbClr val="7B8A31"/>
                </a:solidFill>
                <a:latin typeface="Arial Narrow"/>
                <a:cs typeface="Arial Narrow"/>
              </a:rPr>
              <a:t>use their expertise </a:t>
            </a:r>
            <a:r>
              <a:rPr lang="en-US" sz="1200" dirty="0" smtClean="0">
                <a:solidFill>
                  <a:srgbClr val="7F7F7F"/>
                </a:solidFill>
                <a:latin typeface="Arial Narrow"/>
                <a:cs typeface="Arial Narrow"/>
              </a:rPr>
              <a:t>to improve the P-12 education system</a:t>
            </a:r>
            <a:endParaRPr lang="en-US" sz="1200" dirty="0">
              <a:solidFill>
                <a:srgbClr val="7F7F7F"/>
              </a:solidFill>
              <a:latin typeface="Arial Narrow"/>
              <a:cs typeface="Arial Narrow"/>
            </a:endParaRPr>
          </a:p>
          <a:p>
            <a:endParaRPr lang="en-US" sz="1200" b="1" dirty="0">
              <a:solidFill>
                <a:srgbClr val="00B050"/>
              </a:solidFill>
              <a:latin typeface="Arial Narrow"/>
              <a:cs typeface="Arial Narrow"/>
            </a:endParaRPr>
          </a:p>
        </p:txBody>
      </p:sp>
      <p:sp>
        <p:nvSpPr>
          <p:cNvPr id="118" name="Rectangle 117"/>
          <p:cNvSpPr/>
          <p:nvPr/>
        </p:nvSpPr>
        <p:spPr>
          <a:xfrm>
            <a:off x="228600" y="1121910"/>
            <a:ext cx="2819400" cy="338554"/>
          </a:xfrm>
          <a:prstGeom prst="rect">
            <a:avLst/>
          </a:prstGeom>
          <a:noFill/>
        </p:spPr>
        <p:txBody>
          <a:bodyPr wrap="square">
            <a:spAutoFit/>
          </a:bodyPr>
          <a:lstStyle/>
          <a:p>
            <a:pPr lvl="0" algn="ctr"/>
            <a:r>
              <a:rPr lang="en-US" sz="1600" b="1" dirty="0">
                <a:solidFill>
                  <a:srgbClr val="DE8122"/>
                </a:solidFill>
                <a:latin typeface="Arial Narrow"/>
                <a:cs typeface="Arial Narrow"/>
              </a:rPr>
              <a:t>Districts &amp; </a:t>
            </a:r>
            <a:r>
              <a:rPr lang="en-US" sz="1600" b="1" dirty="0" smtClean="0">
                <a:solidFill>
                  <a:srgbClr val="DE8122"/>
                </a:solidFill>
                <a:latin typeface="Arial Narrow"/>
                <a:cs typeface="Arial Narrow"/>
              </a:rPr>
              <a:t>schools </a:t>
            </a:r>
            <a:r>
              <a:rPr lang="en-US" sz="1600" b="1" dirty="0">
                <a:solidFill>
                  <a:srgbClr val="DE8122"/>
                </a:solidFill>
                <a:latin typeface="Arial Narrow"/>
                <a:cs typeface="Arial Narrow"/>
              </a:rPr>
              <a:t>need…</a:t>
            </a:r>
            <a:endParaRPr lang="en-US" sz="1600" dirty="0">
              <a:solidFill>
                <a:srgbClr val="DE8122"/>
              </a:solidFill>
              <a:latin typeface="Arial Narrow"/>
              <a:cs typeface="Arial Narrow"/>
            </a:endParaRPr>
          </a:p>
        </p:txBody>
      </p:sp>
      <p:sp>
        <p:nvSpPr>
          <p:cNvPr id="57" name="Oval 56"/>
          <p:cNvSpPr/>
          <p:nvPr/>
        </p:nvSpPr>
        <p:spPr>
          <a:xfrm>
            <a:off x="7130719" y="1499626"/>
            <a:ext cx="780678" cy="778828"/>
          </a:xfrm>
          <a:prstGeom prst="ellipse">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12" descr="C:\Users\bankstreet\Desktop\teacher-icon-711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352" y="1587827"/>
            <a:ext cx="535327" cy="602426"/>
          </a:xfrm>
          <a:prstGeom prst="rect">
            <a:avLst/>
          </a:prstGeom>
          <a:solidFill>
            <a:schemeClr val="tx2"/>
          </a:solidFill>
          <a:extLst/>
        </p:spPr>
      </p:pic>
      <p:grpSp>
        <p:nvGrpSpPr>
          <p:cNvPr id="59" name="Group 58"/>
          <p:cNvGrpSpPr/>
          <p:nvPr/>
        </p:nvGrpSpPr>
        <p:grpSpPr>
          <a:xfrm>
            <a:off x="4176099" y="1527169"/>
            <a:ext cx="748765" cy="792017"/>
            <a:chOff x="5670607" y="3895440"/>
            <a:chExt cx="2266080" cy="2209800"/>
          </a:xfrm>
          <a:solidFill>
            <a:schemeClr val="bg2"/>
          </a:solidFill>
        </p:grpSpPr>
        <p:sp>
          <p:nvSpPr>
            <p:cNvPr id="60" name="Oval 59"/>
            <p:cNvSpPr/>
            <p:nvPr/>
          </p:nvSpPr>
          <p:spPr>
            <a:xfrm>
              <a:off x="5670607" y="3895440"/>
              <a:ext cx="2266080" cy="22098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C:\Users\bankstreet\Desktop\thin-220_education_study_school_learning_smart-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798" y="4228513"/>
              <a:ext cx="1412635" cy="1412637"/>
            </a:xfrm>
            <a:prstGeom prst="rect">
              <a:avLst/>
            </a:prstGeom>
            <a:grpFill/>
            <a:ln>
              <a:solidFill>
                <a:schemeClr val="bg2"/>
              </a:solidFill>
            </a:ln>
            <a:extLst/>
          </p:spPr>
        </p:pic>
      </p:grpSp>
      <p:grpSp>
        <p:nvGrpSpPr>
          <p:cNvPr id="5" name="Group 4"/>
          <p:cNvGrpSpPr/>
          <p:nvPr/>
        </p:nvGrpSpPr>
        <p:grpSpPr>
          <a:xfrm>
            <a:off x="1300103" y="1532816"/>
            <a:ext cx="722910" cy="731667"/>
            <a:chOff x="793019" y="948306"/>
            <a:chExt cx="993968" cy="930494"/>
          </a:xfrm>
          <a:solidFill>
            <a:schemeClr val="tx1"/>
          </a:solidFill>
        </p:grpSpPr>
        <p:sp>
          <p:nvSpPr>
            <p:cNvPr id="54" name="Oval 53"/>
            <p:cNvSpPr/>
            <p:nvPr/>
          </p:nvSpPr>
          <p:spPr>
            <a:xfrm>
              <a:off x="793019" y="948306"/>
              <a:ext cx="993968" cy="93049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bankstreet\Desktop\08-12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523" y="1082168"/>
              <a:ext cx="625644" cy="625643"/>
            </a:xfrm>
            <a:prstGeom prst="rect">
              <a:avLst/>
            </a:prstGeom>
            <a:grpFill/>
            <a:ln>
              <a:solidFill>
                <a:schemeClr val="tx1"/>
              </a:solidFill>
            </a:ln>
            <a:extLst/>
          </p:spPr>
        </p:pic>
      </p:grpSp>
      <p:sp>
        <p:nvSpPr>
          <p:cNvPr id="29" name="Rectangle 28"/>
          <p:cNvSpPr/>
          <p:nvPr/>
        </p:nvSpPr>
        <p:spPr>
          <a:xfrm>
            <a:off x="646360" y="2394080"/>
            <a:ext cx="2085561" cy="4415055"/>
          </a:xfrm>
          <a:prstGeom prst="rect">
            <a:avLst/>
          </a:prstGeom>
        </p:spPr>
        <p:txBody>
          <a:bodyPr wrap="square">
            <a:spAutoFit/>
          </a:bodyPr>
          <a:lstStyle/>
          <a:p>
            <a:pPr algn="ctr">
              <a:lnSpc>
                <a:spcPct val="110000"/>
              </a:lnSpc>
              <a:spcBef>
                <a:spcPts val="350"/>
              </a:spcBef>
            </a:pPr>
            <a:r>
              <a:rPr lang="en-US" sz="1400" b="1" dirty="0">
                <a:latin typeface="Arial Narrow"/>
                <a:cs typeface="Arial Narrow"/>
              </a:rPr>
              <a:t>Strong candidates </a:t>
            </a:r>
            <a:r>
              <a:rPr lang="en-US" sz="1200" dirty="0">
                <a:solidFill>
                  <a:schemeClr val="tx2"/>
                </a:solidFill>
                <a:latin typeface="Arial Narrow"/>
                <a:cs typeface="Arial Narrow"/>
              </a:rPr>
              <a:t>for every position</a:t>
            </a:r>
          </a:p>
          <a:p>
            <a:pPr algn="ctr">
              <a:lnSpc>
                <a:spcPct val="110000"/>
              </a:lnSpc>
              <a:spcBef>
                <a:spcPts val="350"/>
              </a:spcBef>
            </a:pPr>
            <a:endParaRPr lang="en-US" sz="700" dirty="0">
              <a:latin typeface="Arial Narrow"/>
              <a:cs typeface="Arial Narrow"/>
            </a:endParaRPr>
          </a:p>
          <a:p>
            <a:pPr algn="ctr">
              <a:lnSpc>
                <a:spcPct val="90000"/>
              </a:lnSpc>
              <a:spcBef>
                <a:spcPts val="350"/>
              </a:spcBef>
            </a:pPr>
            <a:r>
              <a:rPr lang="en-US" sz="1400" b="1" dirty="0">
                <a:solidFill>
                  <a:srgbClr val="DE8122"/>
                </a:solidFill>
                <a:latin typeface="Arial Narrow"/>
                <a:cs typeface="Arial Narrow"/>
              </a:rPr>
              <a:t>Teachers who reflect and are </a:t>
            </a:r>
            <a:r>
              <a:rPr lang="en-US" sz="1400" b="1" dirty="0" smtClean="0">
                <a:solidFill>
                  <a:srgbClr val="DE8122"/>
                </a:solidFill>
                <a:latin typeface="Arial Narrow"/>
                <a:cs typeface="Arial Narrow"/>
              </a:rPr>
              <a:t>integrated into </a:t>
            </a:r>
            <a:r>
              <a:rPr lang="en-US" sz="1200" dirty="0">
                <a:solidFill>
                  <a:srgbClr val="7F7F7F"/>
                </a:solidFill>
                <a:latin typeface="Arial Narrow"/>
                <a:cs typeface="Arial Narrow"/>
              </a:rPr>
              <a:t>the</a:t>
            </a:r>
            <a:r>
              <a:rPr lang="en-US" sz="1200" dirty="0">
                <a:latin typeface="Arial Narrow"/>
                <a:cs typeface="Arial Narrow"/>
              </a:rPr>
              <a:t> </a:t>
            </a:r>
            <a:r>
              <a:rPr lang="en-US" sz="1400" b="1" dirty="0">
                <a:solidFill>
                  <a:srgbClr val="DE8122"/>
                </a:solidFill>
                <a:latin typeface="Arial Narrow"/>
                <a:cs typeface="Arial Narrow"/>
              </a:rPr>
              <a:t>school’s community </a:t>
            </a:r>
          </a:p>
          <a:p>
            <a:pPr algn="ctr">
              <a:lnSpc>
                <a:spcPct val="110000"/>
              </a:lnSpc>
              <a:spcBef>
                <a:spcPts val="350"/>
              </a:spcBef>
            </a:pPr>
            <a:endParaRPr lang="en-US" sz="700" dirty="0">
              <a:latin typeface="Arial Narrow"/>
              <a:cs typeface="Arial Narrow"/>
            </a:endParaRPr>
          </a:p>
          <a:p>
            <a:pPr algn="ctr">
              <a:lnSpc>
                <a:spcPct val="90000"/>
              </a:lnSpc>
              <a:spcBef>
                <a:spcPts val="350"/>
              </a:spcBef>
            </a:pPr>
            <a:r>
              <a:rPr lang="en-US" sz="1200" dirty="0">
                <a:solidFill>
                  <a:srgbClr val="7F7F7F"/>
                </a:solidFill>
                <a:latin typeface="Arial Narrow"/>
                <a:cs typeface="Arial Narrow"/>
              </a:rPr>
              <a:t>Teachers who are</a:t>
            </a:r>
            <a:r>
              <a:rPr lang="en-US" sz="1200" b="1" dirty="0">
                <a:solidFill>
                  <a:srgbClr val="7F7F7F"/>
                </a:solidFill>
                <a:latin typeface="Arial Narrow"/>
                <a:cs typeface="Arial Narrow"/>
              </a:rPr>
              <a:t> </a:t>
            </a:r>
            <a:r>
              <a:rPr lang="en-US" sz="1400" b="1" dirty="0">
                <a:solidFill>
                  <a:srgbClr val="DE8122"/>
                </a:solidFill>
                <a:latin typeface="Arial Narrow"/>
                <a:cs typeface="Arial Narrow"/>
              </a:rPr>
              <a:t>ready </a:t>
            </a:r>
          </a:p>
          <a:p>
            <a:pPr algn="ctr">
              <a:lnSpc>
                <a:spcPct val="90000"/>
              </a:lnSpc>
              <a:spcBef>
                <a:spcPts val="350"/>
              </a:spcBef>
            </a:pPr>
            <a:r>
              <a:rPr lang="en-US" sz="1400" b="1" dirty="0">
                <a:solidFill>
                  <a:srgbClr val="DE8122"/>
                </a:solidFill>
                <a:latin typeface="Arial Narrow"/>
                <a:cs typeface="Arial Narrow"/>
              </a:rPr>
              <a:t>on day one</a:t>
            </a:r>
          </a:p>
          <a:p>
            <a:pPr algn="ctr">
              <a:lnSpc>
                <a:spcPct val="110000"/>
              </a:lnSpc>
              <a:spcBef>
                <a:spcPts val="350"/>
              </a:spcBef>
            </a:pPr>
            <a:endParaRPr lang="en-US" sz="700" dirty="0">
              <a:latin typeface="Arial Narrow"/>
              <a:cs typeface="Arial Narrow"/>
            </a:endParaRPr>
          </a:p>
          <a:p>
            <a:pPr algn="ctr">
              <a:lnSpc>
                <a:spcPct val="110000"/>
              </a:lnSpc>
              <a:spcBef>
                <a:spcPts val="350"/>
              </a:spcBef>
            </a:pPr>
            <a:r>
              <a:rPr lang="en-US" sz="1200" dirty="0">
                <a:solidFill>
                  <a:srgbClr val="7F7F7F"/>
                </a:solidFill>
                <a:latin typeface="Arial Narrow"/>
                <a:cs typeface="Arial Narrow"/>
              </a:rPr>
              <a:t>Ways </a:t>
            </a:r>
            <a:r>
              <a:rPr lang="en-US" sz="1200" dirty="0">
                <a:solidFill>
                  <a:schemeClr val="tx2"/>
                </a:solidFill>
                <a:latin typeface="Arial Narrow"/>
                <a:cs typeface="Arial Narrow"/>
              </a:rPr>
              <a:t>to</a:t>
            </a:r>
            <a:r>
              <a:rPr lang="en-US" sz="1200" dirty="0">
                <a:solidFill>
                  <a:srgbClr val="7F7F7F"/>
                </a:solidFill>
                <a:latin typeface="Arial Narrow"/>
                <a:cs typeface="Arial Narrow"/>
              </a:rPr>
              <a:t> make </a:t>
            </a:r>
            <a:r>
              <a:rPr lang="en-US" sz="1400" b="1" dirty="0">
                <a:solidFill>
                  <a:srgbClr val="DE8122"/>
                </a:solidFill>
                <a:latin typeface="Arial Narrow"/>
                <a:cs typeface="Arial Narrow"/>
              </a:rPr>
              <a:t>tight budgets </a:t>
            </a:r>
            <a:r>
              <a:rPr lang="en-US" sz="1200" dirty="0" smtClean="0">
                <a:solidFill>
                  <a:srgbClr val="7F7F7F"/>
                </a:solidFill>
                <a:latin typeface="Arial Narrow"/>
                <a:cs typeface="Arial Narrow"/>
              </a:rPr>
              <a:t>stretch</a:t>
            </a:r>
            <a:endParaRPr lang="en-US" sz="400" dirty="0">
              <a:solidFill>
                <a:srgbClr val="7F7F7F"/>
              </a:solidFill>
              <a:latin typeface="Arial Narrow"/>
              <a:cs typeface="Arial Narrow"/>
            </a:endParaRPr>
          </a:p>
          <a:p>
            <a:pPr algn="ctr">
              <a:lnSpc>
                <a:spcPct val="110000"/>
              </a:lnSpc>
              <a:spcBef>
                <a:spcPts val="350"/>
              </a:spcBef>
            </a:pPr>
            <a:endParaRPr lang="en-US" sz="400" dirty="0">
              <a:latin typeface="Arial Narrow"/>
              <a:cs typeface="Arial Narrow"/>
            </a:endParaRPr>
          </a:p>
          <a:p>
            <a:pPr algn="ctr">
              <a:lnSpc>
                <a:spcPct val="110000"/>
              </a:lnSpc>
              <a:spcBef>
                <a:spcPts val="350"/>
              </a:spcBef>
            </a:pPr>
            <a:r>
              <a:rPr lang="en-US" sz="1400" b="1" dirty="0">
                <a:solidFill>
                  <a:srgbClr val="DE8122"/>
                </a:solidFill>
                <a:latin typeface="Arial Narrow"/>
                <a:cs typeface="Arial Narrow"/>
              </a:rPr>
              <a:t>Less staff turnover </a:t>
            </a:r>
            <a:r>
              <a:rPr lang="en-US" sz="1200" dirty="0">
                <a:solidFill>
                  <a:srgbClr val="7F7F7F"/>
                </a:solidFill>
                <a:latin typeface="Arial Narrow"/>
                <a:cs typeface="Arial Narrow"/>
              </a:rPr>
              <a:t>so school cultures are stable</a:t>
            </a:r>
          </a:p>
          <a:p>
            <a:pPr algn="ctr">
              <a:lnSpc>
                <a:spcPct val="90000"/>
              </a:lnSpc>
              <a:spcBef>
                <a:spcPts val="350"/>
              </a:spcBef>
            </a:pPr>
            <a:endParaRPr lang="en-US" sz="1200" dirty="0">
              <a:latin typeface="Arial Narrow"/>
              <a:cs typeface="Arial Narrow"/>
            </a:endParaRPr>
          </a:p>
          <a:p>
            <a:pPr algn="ctr">
              <a:lnSpc>
                <a:spcPct val="90000"/>
              </a:lnSpc>
              <a:spcBef>
                <a:spcPts val="350"/>
              </a:spcBef>
            </a:pPr>
            <a:r>
              <a:rPr lang="en-US" sz="1400" b="1" dirty="0">
                <a:solidFill>
                  <a:srgbClr val="DE8122"/>
                </a:solidFill>
                <a:latin typeface="Arial Narrow"/>
                <a:cs typeface="Arial Narrow"/>
              </a:rPr>
              <a:t>Student success</a:t>
            </a:r>
            <a:r>
              <a:rPr lang="en-US" sz="1200" dirty="0">
                <a:solidFill>
                  <a:srgbClr val="DE8122"/>
                </a:solidFill>
                <a:latin typeface="Arial Narrow"/>
                <a:cs typeface="Arial Narrow"/>
              </a:rPr>
              <a:t>, </a:t>
            </a:r>
          </a:p>
          <a:p>
            <a:pPr algn="ctr">
              <a:lnSpc>
                <a:spcPct val="90000"/>
              </a:lnSpc>
              <a:spcBef>
                <a:spcPts val="350"/>
              </a:spcBef>
            </a:pPr>
            <a:r>
              <a:rPr lang="en-US" sz="1200" dirty="0">
                <a:solidFill>
                  <a:srgbClr val="7F7F7F"/>
                </a:solidFill>
                <a:latin typeface="Arial Narrow"/>
                <a:cs typeface="Arial Narrow"/>
              </a:rPr>
              <a:t>particularly for those </a:t>
            </a:r>
            <a:br>
              <a:rPr lang="en-US" sz="1200" dirty="0">
                <a:solidFill>
                  <a:srgbClr val="7F7F7F"/>
                </a:solidFill>
                <a:latin typeface="Arial Narrow"/>
                <a:cs typeface="Arial Narrow"/>
              </a:rPr>
            </a:br>
            <a:r>
              <a:rPr lang="en-US" sz="1200" dirty="0">
                <a:solidFill>
                  <a:srgbClr val="7F7F7F"/>
                </a:solidFill>
                <a:latin typeface="Arial Narrow"/>
                <a:cs typeface="Arial Narrow"/>
              </a:rPr>
              <a:t>historically underserved</a:t>
            </a:r>
          </a:p>
          <a:p>
            <a:pPr algn="ctr">
              <a:lnSpc>
                <a:spcPct val="70000"/>
              </a:lnSpc>
              <a:spcBef>
                <a:spcPct val="20000"/>
              </a:spcBef>
            </a:pPr>
            <a:endParaRPr lang="en-US" sz="1200" dirty="0">
              <a:latin typeface="Arial Narrow"/>
              <a:cs typeface="Arial Narrow"/>
            </a:endParaRPr>
          </a:p>
        </p:txBody>
      </p:sp>
      <p:sp>
        <p:nvSpPr>
          <p:cNvPr id="30" name="Rectangle 29"/>
          <p:cNvSpPr/>
          <p:nvPr/>
        </p:nvSpPr>
        <p:spPr>
          <a:xfrm>
            <a:off x="3567888" y="1121910"/>
            <a:ext cx="2057400" cy="338554"/>
          </a:xfrm>
          <a:prstGeom prst="rect">
            <a:avLst/>
          </a:prstGeom>
          <a:noFill/>
        </p:spPr>
        <p:txBody>
          <a:bodyPr wrap="square">
            <a:spAutoFit/>
          </a:bodyPr>
          <a:lstStyle/>
          <a:p>
            <a:pPr algn="ctr"/>
            <a:r>
              <a:rPr lang="en-US" sz="1600" b="1" dirty="0">
                <a:solidFill>
                  <a:schemeClr val="bg2"/>
                </a:solidFill>
                <a:latin typeface="Arial Narrow"/>
                <a:cs typeface="Arial Narrow"/>
              </a:rPr>
              <a:t>Providers need…</a:t>
            </a:r>
          </a:p>
        </p:txBody>
      </p:sp>
      <p:sp>
        <p:nvSpPr>
          <p:cNvPr id="6" name="Rectangle 5"/>
          <p:cNvSpPr/>
          <p:nvPr/>
        </p:nvSpPr>
        <p:spPr>
          <a:xfrm>
            <a:off x="6564559" y="1121910"/>
            <a:ext cx="2213667" cy="338554"/>
          </a:xfrm>
          <a:prstGeom prst="rect">
            <a:avLst/>
          </a:prstGeom>
        </p:spPr>
        <p:txBody>
          <a:bodyPr wrap="none">
            <a:spAutoFit/>
          </a:bodyPr>
          <a:lstStyle/>
          <a:p>
            <a:pPr lvl="0" algn="ctr"/>
            <a:r>
              <a:rPr lang="en-US" sz="1600" b="1" dirty="0">
                <a:solidFill>
                  <a:schemeClr val="tx2"/>
                </a:solidFill>
                <a:latin typeface="Arial Narrow"/>
                <a:cs typeface="Arial Narrow"/>
              </a:rPr>
              <a:t>Aspiring teachers need…</a:t>
            </a:r>
            <a:endParaRPr lang="en-US" sz="1600" dirty="0">
              <a:solidFill>
                <a:schemeClr val="tx2"/>
              </a:solidFill>
              <a:effectLst>
                <a:outerShdw blurRad="38100" dist="38100" dir="2700000" algn="tl">
                  <a:srgbClr val="000000">
                    <a:alpha val="43137"/>
                  </a:srgbClr>
                </a:outerShdw>
              </a:effectLst>
              <a:latin typeface="Mistral"/>
              <a:cs typeface="Mistral"/>
            </a:endParaRPr>
          </a:p>
        </p:txBody>
      </p:sp>
      <p:cxnSp>
        <p:nvCxnSpPr>
          <p:cNvPr id="27" name="Straight Connector 26"/>
          <p:cNvCxnSpPr/>
          <p:nvPr/>
        </p:nvCxnSpPr>
        <p:spPr>
          <a:xfrm>
            <a:off x="3124200" y="1447800"/>
            <a:ext cx="0" cy="49088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9800" y="1447800"/>
            <a:ext cx="0" cy="49088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Teacher Preparation Has a Range of Often Unmet Needs </a:t>
            </a:r>
          </a:p>
        </p:txBody>
      </p:sp>
    </p:spTree>
    <p:extLst>
      <p:ext uri="{BB962C8B-B14F-4D97-AF65-F5344CB8AC3E}">
        <p14:creationId xmlns:p14="http://schemas.microsoft.com/office/powerpoint/2010/main" val="285017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a:spLocks noGrp="1"/>
          </p:cNvSpPr>
          <p:nvPr>
            <p:ph sz="half" idx="1"/>
          </p:nvPr>
        </p:nvSpPr>
        <p:spPr>
          <a:xfrm>
            <a:off x="228600" y="2133600"/>
            <a:ext cx="1916618" cy="3200400"/>
          </a:xfrm>
        </p:spPr>
        <p:txBody>
          <a:bodyPr>
            <a:noAutofit/>
          </a:bodyPr>
          <a:lstStyle/>
          <a:p>
            <a:pPr marL="0" indent="0" algn="ctr">
              <a:buNone/>
            </a:pPr>
            <a:endParaRPr lang="en-US" sz="1200" dirty="0">
              <a:latin typeface="Arial Narrow"/>
              <a:cs typeface="Arial Narrow"/>
            </a:endParaRPr>
          </a:p>
          <a:p>
            <a:pPr algn="ctr"/>
            <a:r>
              <a:rPr lang="en-US" sz="1050" dirty="0">
                <a:solidFill>
                  <a:schemeClr val="tx2"/>
                </a:solidFill>
                <a:latin typeface="Arial Narrow"/>
                <a:cs typeface="Arial Narrow"/>
              </a:rPr>
              <a:t>Stipends for aspiring teachers attract </a:t>
            </a:r>
            <a:r>
              <a:rPr lang="en-US" sz="1100" b="1" dirty="0">
                <a:solidFill>
                  <a:schemeClr val="bg1"/>
                </a:solidFill>
                <a:latin typeface="Arial Narrow"/>
                <a:cs typeface="Arial Narrow"/>
              </a:rPr>
              <a:t>a diverse, promising teacher pool and reduce barriers to entry</a:t>
            </a:r>
            <a:r>
              <a:rPr lang="en-US" sz="1100" dirty="0">
                <a:solidFill>
                  <a:schemeClr val="tx2"/>
                </a:solidFill>
                <a:latin typeface="Arial Narrow"/>
                <a:cs typeface="Arial Narrow"/>
              </a:rPr>
              <a:t>, </a:t>
            </a:r>
            <a:r>
              <a:rPr lang="en-US" sz="1050" dirty="0">
                <a:solidFill>
                  <a:schemeClr val="tx2"/>
                </a:solidFill>
                <a:latin typeface="Arial Narrow"/>
                <a:cs typeface="Arial Narrow"/>
              </a:rPr>
              <a:t>especially for career changers</a:t>
            </a:r>
            <a:endParaRPr lang="en-US" sz="1100" dirty="0">
              <a:solidFill>
                <a:schemeClr val="tx2"/>
              </a:solidFill>
              <a:latin typeface="Arial Narrow"/>
              <a:cs typeface="Arial Narrow"/>
            </a:endParaRPr>
          </a:p>
          <a:p>
            <a:pPr algn="ctr"/>
            <a:endParaRPr lang="en-US" sz="1100" dirty="0">
              <a:solidFill>
                <a:schemeClr val="tx2"/>
              </a:solidFill>
              <a:latin typeface="Arial Narrow"/>
              <a:cs typeface="Arial Narrow"/>
            </a:endParaRPr>
          </a:p>
          <a:p>
            <a:pPr algn="ctr"/>
            <a:r>
              <a:rPr lang="en-US" sz="1100" b="1" dirty="0">
                <a:solidFill>
                  <a:srgbClr val="D33529"/>
                </a:solidFill>
                <a:latin typeface="Arial Narrow"/>
                <a:cs typeface="Arial Narrow"/>
              </a:rPr>
              <a:t>Alignment with districts’ </a:t>
            </a:r>
            <a:r>
              <a:rPr lang="en-US" sz="1050" dirty="0">
                <a:solidFill>
                  <a:schemeClr val="tx2"/>
                </a:solidFill>
                <a:latin typeface="Arial Narrow"/>
                <a:cs typeface="Arial Narrow"/>
              </a:rPr>
              <a:t>needs facilitate targeted recruitment efforts </a:t>
            </a:r>
            <a:endParaRPr lang="en-US" sz="1100" dirty="0">
              <a:solidFill>
                <a:schemeClr val="tx2"/>
              </a:solidFill>
              <a:latin typeface="Arial Narrow"/>
              <a:cs typeface="Arial Narrow"/>
            </a:endParaRPr>
          </a:p>
          <a:p>
            <a:pPr algn="ctr"/>
            <a:endParaRPr lang="en-US" sz="1100" dirty="0">
              <a:solidFill>
                <a:schemeClr val="tx2"/>
              </a:solidFill>
              <a:latin typeface="Arial Narrow"/>
              <a:cs typeface="Arial Narrow"/>
            </a:endParaRPr>
          </a:p>
          <a:p>
            <a:pPr algn="ctr"/>
            <a:r>
              <a:rPr lang="en-US" sz="1050" dirty="0" smtClean="0">
                <a:solidFill>
                  <a:schemeClr val="tx2"/>
                </a:solidFill>
                <a:latin typeface="Arial Narrow"/>
                <a:cs typeface="Arial Narrow"/>
              </a:rPr>
              <a:t>Residencies foster strong </a:t>
            </a:r>
            <a:r>
              <a:rPr lang="en-US" sz="1100" b="1" dirty="0">
                <a:solidFill>
                  <a:srgbClr val="D33529"/>
                </a:solidFill>
                <a:latin typeface="Arial Narrow"/>
                <a:cs typeface="Arial Narrow"/>
              </a:rPr>
              <a:t>professional ties and knowledge of district contexts</a:t>
            </a:r>
            <a:r>
              <a:rPr lang="en-US" sz="1100" dirty="0">
                <a:solidFill>
                  <a:schemeClr val="tx2"/>
                </a:solidFill>
                <a:latin typeface="Arial Narrow"/>
                <a:cs typeface="Arial Narrow"/>
              </a:rPr>
              <a:t>, making </a:t>
            </a:r>
            <a:r>
              <a:rPr lang="en-US" sz="1100" dirty="0" smtClean="0">
                <a:solidFill>
                  <a:schemeClr val="tx2"/>
                </a:solidFill>
                <a:latin typeface="Arial Narrow"/>
                <a:cs typeface="Arial Narrow"/>
              </a:rPr>
              <a:t>graduates excellent </a:t>
            </a:r>
            <a:r>
              <a:rPr lang="en-US" sz="1100" dirty="0">
                <a:solidFill>
                  <a:schemeClr val="tx2"/>
                </a:solidFill>
                <a:latin typeface="Arial Narrow"/>
                <a:cs typeface="Arial Narrow"/>
              </a:rPr>
              <a:t>recruits  </a:t>
            </a:r>
            <a:endParaRPr lang="en-US" sz="1200" dirty="0">
              <a:solidFill>
                <a:schemeClr val="tx2"/>
              </a:solidFill>
              <a:latin typeface="Arial Narrow"/>
              <a:cs typeface="Arial Narrow"/>
            </a:endParaRPr>
          </a:p>
          <a:p>
            <a:pPr marL="0" indent="0" algn="ctr">
              <a:buNone/>
            </a:pPr>
            <a:endParaRPr lang="en-US" sz="1200" b="1" dirty="0">
              <a:solidFill>
                <a:srgbClr val="7F7F7F"/>
              </a:solidFill>
              <a:latin typeface="Arial Narrow"/>
              <a:cs typeface="Arial Narrow"/>
            </a:endParaRPr>
          </a:p>
          <a:p>
            <a:pPr marL="0" indent="0" algn="ctr">
              <a:buNone/>
            </a:pPr>
            <a:endParaRPr lang="en-US" sz="1200" b="1" dirty="0">
              <a:solidFill>
                <a:srgbClr val="7F7F7F"/>
              </a:solidFill>
              <a:latin typeface="Arial Narrow"/>
              <a:cs typeface="Arial Narrow"/>
            </a:endParaRPr>
          </a:p>
          <a:p>
            <a:pPr marL="0" indent="0" algn="ctr">
              <a:buNone/>
            </a:pPr>
            <a:endParaRPr lang="en-US" sz="1200" b="1" dirty="0">
              <a:solidFill>
                <a:srgbClr val="7F7F7F"/>
              </a:solidFill>
              <a:latin typeface="Arial Narrow"/>
              <a:cs typeface="Arial Narrow"/>
            </a:endParaRPr>
          </a:p>
          <a:p>
            <a:pPr marL="0" indent="0">
              <a:buNone/>
            </a:pPr>
            <a:endParaRPr lang="en-US" sz="1200" dirty="0">
              <a:solidFill>
                <a:srgbClr val="7F7F7F"/>
              </a:solidFill>
              <a:latin typeface="Arial Narrow"/>
              <a:cs typeface="Arial Narrow"/>
            </a:endParaRPr>
          </a:p>
        </p:txBody>
      </p:sp>
      <p:sp>
        <p:nvSpPr>
          <p:cNvPr id="25" name="Content Placeholder 2"/>
          <p:cNvSpPr>
            <a:spLocks noGrp="1"/>
          </p:cNvSpPr>
          <p:nvPr>
            <p:ph sz="half" idx="1"/>
          </p:nvPr>
        </p:nvSpPr>
        <p:spPr>
          <a:xfrm>
            <a:off x="2386163" y="2133600"/>
            <a:ext cx="2003756" cy="3972908"/>
          </a:xfrm>
        </p:spPr>
        <p:txBody>
          <a:bodyPr vert="horz" lIns="91440" tIns="45720" rIns="91440" bIns="45720" rtlCol="0" anchor="t">
            <a:noAutofit/>
          </a:bodyPr>
          <a:lstStyle/>
          <a:p>
            <a:pPr marL="0" lvl="0" indent="0" algn="ctr">
              <a:buNone/>
            </a:pPr>
            <a:endParaRPr lang="en-US" sz="1200" dirty="0">
              <a:latin typeface="Arial Narrow"/>
              <a:cs typeface="Arial Narrow"/>
            </a:endParaRPr>
          </a:p>
          <a:p>
            <a:pPr lvl="0" algn="ctr"/>
            <a:r>
              <a:rPr lang="en-US" sz="1050" dirty="0">
                <a:solidFill>
                  <a:schemeClr val="tx2"/>
                </a:solidFill>
                <a:latin typeface="Arial Narrow"/>
                <a:cs typeface="Arial Narrow"/>
              </a:rPr>
              <a:t>Residency-trained teachers are more effective promoting </a:t>
            </a:r>
            <a:r>
              <a:rPr lang="en-US" sz="1100" b="1" dirty="0">
                <a:latin typeface="Arial Narrow"/>
                <a:cs typeface="Arial Narrow"/>
              </a:rPr>
              <a:t>student growth and learning</a:t>
            </a:r>
          </a:p>
          <a:p>
            <a:pPr lvl="0" algn="ctr"/>
            <a:endParaRPr lang="en-US" sz="1200" dirty="0">
              <a:latin typeface="Arial Narrow"/>
              <a:cs typeface="Arial Narrow"/>
            </a:endParaRPr>
          </a:p>
          <a:p>
            <a:pPr lvl="0" algn="ctr"/>
            <a:r>
              <a:rPr lang="en-US" sz="1050" dirty="0">
                <a:solidFill>
                  <a:schemeClr val="tx2"/>
                </a:solidFill>
                <a:latin typeface="Arial Narrow"/>
                <a:cs typeface="Arial Narrow"/>
              </a:rPr>
              <a:t>They are skilled at working with adults and </a:t>
            </a:r>
            <a:r>
              <a:rPr lang="en-US" sz="1100" b="1" dirty="0">
                <a:solidFill>
                  <a:srgbClr val="DE8122"/>
                </a:solidFill>
                <a:latin typeface="Arial Narrow"/>
                <a:cs typeface="Arial Narrow"/>
              </a:rPr>
              <a:t>promote positive school cultures</a:t>
            </a:r>
            <a:endParaRPr lang="en-US" sz="1100" b="1" dirty="0">
              <a:latin typeface="Arial Narrow"/>
              <a:cs typeface="Arial Narrow"/>
            </a:endParaRPr>
          </a:p>
          <a:p>
            <a:pPr lvl="0" algn="ctr"/>
            <a:endParaRPr lang="en-US" sz="1200" dirty="0">
              <a:latin typeface="Arial Narrow"/>
              <a:cs typeface="Arial Narrow"/>
            </a:endParaRPr>
          </a:p>
          <a:p>
            <a:pPr lvl="0" algn="ctr"/>
            <a:r>
              <a:rPr lang="en-US" sz="1050" dirty="0">
                <a:solidFill>
                  <a:schemeClr val="tx2"/>
                </a:solidFill>
                <a:latin typeface="Arial Narrow"/>
                <a:cs typeface="Arial Narrow"/>
              </a:rPr>
              <a:t>Students taught by</a:t>
            </a:r>
            <a:r>
              <a:rPr lang="en-US" sz="1100" dirty="0">
                <a:solidFill>
                  <a:schemeClr val="tx2"/>
                </a:solidFill>
                <a:latin typeface="Arial Narrow"/>
                <a:cs typeface="Arial Narrow"/>
              </a:rPr>
              <a:t> </a:t>
            </a:r>
            <a:r>
              <a:rPr lang="en-US" sz="1100" b="1" dirty="0">
                <a:solidFill>
                  <a:srgbClr val="DE8122"/>
                </a:solidFill>
                <a:latin typeface="Arial Narrow"/>
                <a:cs typeface="Arial Narrow"/>
              </a:rPr>
              <a:t>effective teachers </a:t>
            </a:r>
            <a:r>
              <a:rPr lang="en-US" sz="1050" dirty="0">
                <a:solidFill>
                  <a:schemeClr val="tx2"/>
                </a:solidFill>
                <a:latin typeface="Arial Narrow"/>
                <a:cs typeface="Arial Narrow"/>
              </a:rPr>
              <a:t>are more likely to do well,</a:t>
            </a:r>
            <a:r>
              <a:rPr lang="en-US" sz="1100" dirty="0">
                <a:solidFill>
                  <a:schemeClr val="tx2"/>
                </a:solidFill>
                <a:latin typeface="Arial Narrow"/>
                <a:cs typeface="Arial Narrow"/>
              </a:rPr>
              <a:t> </a:t>
            </a:r>
            <a:r>
              <a:rPr lang="en-US" sz="1100" b="1" dirty="0" smtClean="0">
                <a:solidFill>
                  <a:srgbClr val="DE8122"/>
                </a:solidFill>
                <a:latin typeface="Arial Narrow"/>
                <a:cs typeface="Arial Narrow"/>
              </a:rPr>
              <a:t>reducing the need for remediation </a:t>
            </a:r>
            <a:r>
              <a:rPr lang="en-US" sz="1050" dirty="0" smtClean="0">
                <a:solidFill>
                  <a:schemeClr val="tx2"/>
                </a:solidFill>
                <a:latin typeface="Arial Narrow"/>
                <a:cs typeface="Arial Narrow"/>
              </a:rPr>
              <a:t>(</a:t>
            </a:r>
            <a:r>
              <a:rPr lang="en-US" sz="1050" dirty="0">
                <a:solidFill>
                  <a:schemeClr val="tx2"/>
                </a:solidFill>
                <a:latin typeface="Arial Narrow"/>
                <a:cs typeface="Arial Narrow"/>
              </a:rPr>
              <a:t>summer school, retention, tutoring)</a:t>
            </a:r>
            <a:endParaRPr lang="en-US" sz="1050" dirty="0">
              <a:latin typeface="Arial Narrow"/>
              <a:cs typeface="Arial Narrow"/>
            </a:endParaRPr>
          </a:p>
          <a:p>
            <a:pPr lvl="0" algn="ctr"/>
            <a:endParaRPr lang="en-US" sz="1200" dirty="0">
              <a:latin typeface="Arial Narrow"/>
              <a:cs typeface="Arial Narrow"/>
            </a:endParaRPr>
          </a:p>
          <a:p>
            <a:pPr lvl="0" algn="ctr"/>
            <a:r>
              <a:rPr lang="en-US" sz="1200" dirty="0" smtClean="0">
                <a:solidFill>
                  <a:srgbClr val="7F7F7F"/>
                </a:solidFill>
                <a:latin typeface="Arial Narrow"/>
                <a:cs typeface="Arial Narrow"/>
              </a:rPr>
              <a:t>     </a:t>
            </a:r>
            <a:endParaRPr lang="en-US" sz="1200" dirty="0">
              <a:latin typeface="Arial Narrow"/>
              <a:cs typeface="Arial Narrow"/>
            </a:endParaRPr>
          </a:p>
        </p:txBody>
      </p:sp>
      <p:sp>
        <p:nvSpPr>
          <p:cNvPr id="26" name="Content Placeholder 2"/>
          <p:cNvSpPr>
            <a:spLocks noGrp="1"/>
          </p:cNvSpPr>
          <p:nvPr>
            <p:ph sz="half" idx="1"/>
          </p:nvPr>
        </p:nvSpPr>
        <p:spPr>
          <a:xfrm>
            <a:off x="4636817" y="2133599"/>
            <a:ext cx="2073645" cy="4148537"/>
          </a:xfrm>
        </p:spPr>
        <p:txBody>
          <a:bodyPr vert="horz" lIns="91440" tIns="45720" rIns="91440" bIns="45720" rtlCol="0" anchor="t">
            <a:noAutofit/>
          </a:bodyPr>
          <a:lstStyle/>
          <a:p>
            <a:pPr marL="0" indent="0" algn="ctr">
              <a:buNone/>
            </a:pPr>
            <a:endParaRPr lang="en-US" sz="1200" dirty="0">
              <a:latin typeface="Arial Narrow"/>
              <a:cs typeface="Arial Narrow"/>
            </a:endParaRPr>
          </a:p>
          <a:p>
            <a:pPr lvl="0" algn="ctr"/>
            <a:r>
              <a:rPr lang="en-US" sz="1050" dirty="0">
                <a:solidFill>
                  <a:schemeClr val="tx2"/>
                </a:solidFill>
                <a:latin typeface="Arial Narrow"/>
                <a:cs typeface="Arial Narrow"/>
              </a:rPr>
              <a:t>Residents who work alongside expert teachers in high-functioning schools </a:t>
            </a:r>
            <a:r>
              <a:rPr lang="en-US" sz="1100" b="1" dirty="0">
                <a:solidFill>
                  <a:schemeClr val="bg2"/>
                </a:solidFill>
                <a:latin typeface="Arial Narrow"/>
                <a:cs typeface="Arial Narrow"/>
              </a:rPr>
              <a:t>remain in teaching, even when ultimately hired in less functional schools</a:t>
            </a:r>
            <a:endParaRPr lang="en-US" sz="1100" b="1" dirty="0">
              <a:latin typeface="Arial Narrow"/>
              <a:cs typeface="Arial Narrow"/>
            </a:endParaRPr>
          </a:p>
          <a:p>
            <a:pPr lvl="0" algn="ctr"/>
            <a:endParaRPr lang="en-US" sz="1100" dirty="0">
              <a:latin typeface="Arial Narrow"/>
              <a:cs typeface="Arial Narrow"/>
            </a:endParaRPr>
          </a:p>
          <a:p>
            <a:pPr lvl="0" algn="ctr"/>
            <a:r>
              <a:rPr lang="en-US" sz="1100" b="1" dirty="0">
                <a:solidFill>
                  <a:srgbClr val="7B8A31"/>
                </a:solidFill>
                <a:latin typeface="Arial Narrow"/>
                <a:cs typeface="Arial Narrow"/>
              </a:rPr>
              <a:t>Cost-savings could be great</a:t>
            </a:r>
            <a:r>
              <a:rPr lang="en-US" sz="1100" dirty="0">
                <a:solidFill>
                  <a:srgbClr val="7B8A31"/>
                </a:solidFill>
                <a:latin typeface="Arial Narrow"/>
                <a:cs typeface="Arial Narrow"/>
              </a:rPr>
              <a:t>: </a:t>
            </a:r>
            <a:r>
              <a:rPr lang="en-US" sz="1050" dirty="0">
                <a:solidFill>
                  <a:schemeClr val="tx2"/>
                </a:solidFill>
                <a:latin typeface="Arial Narrow"/>
                <a:cs typeface="Arial Narrow"/>
              </a:rPr>
              <a:t>Attrition costs ~ $2.2 billion annually. “Finder’s fees” alone are $1 million for every 200 recruits</a:t>
            </a:r>
            <a:endParaRPr lang="en-US" sz="1050" dirty="0">
              <a:latin typeface="Arial Narrow"/>
              <a:cs typeface="Arial Narrow"/>
            </a:endParaRPr>
          </a:p>
          <a:p>
            <a:pPr lvl="0" algn="ctr"/>
            <a:endParaRPr lang="en-US" sz="1100" dirty="0">
              <a:latin typeface="Arial Narrow"/>
              <a:cs typeface="Arial Narrow"/>
            </a:endParaRPr>
          </a:p>
          <a:p>
            <a:pPr algn="ctr"/>
            <a:r>
              <a:rPr lang="en-US" sz="1100" b="1" dirty="0">
                <a:solidFill>
                  <a:srgbClr val="7B8A31"/>
                </a:solidFill>
                <a:latin typeface="Arial Narrow"/>
                <a:cs typeface="Arial Narrow"/>
              </a:rPr>
              <a:t>Other recurring costs associated with rapid teacher turnover</a:t>
            </a:r>
            <a:r>
              <a:rPr lang="en-US" sz="1100" dirty="0">
                <a:solidFill>
                  <a:srgbClr val="7B8A31"/>
                </a:solidFill>
                <a:latin typeface="Arial Narrow"/>
                <a:cs typeface="Arial Narrow"/>
              </a:rPr>
              <a:t>, </a:t>
            </a:r>
            <a:r>
              <a:rPr lang="en-US" sz="1050" dirty="0">
                <a:solidFill>
                  <a:schemeClr val="tx2"/>
                </a:solidFill>
                <a:latin typeface="Arial Narrow"/>
                <a:cs typeface="Arial Narrow"/>
              </a:rPr>
              <a:t>such as personnel processing and certification tracking, </a:t>
            </a:r>
            <a:r>
              <a:rPr lang="en-US" sz="1100" b="1" dirty="0">
                <a:solidFill>
                  <a:srgbClr val="7B8A31"/>
                </a:solidFill>
                <a:latin typeface="Arial Narrow"/>
                <a:cs typeface="Arial Narrow"/>
              </a:rPr>
              <a:t>would be reduced over time</a:t>
            </a:r>
            <a:endParaRPr lang="en-US" sz="1100" b="1" dirty="0">
              <a:latin typeface="Arial Narrow"/>
              <a:cs typeface="Arial Narrow"/>
            </a:endParaRPr>
          </a:p>
          <a:p>
            <a:pPr lvl="0" algn="ctr"/>
            <a:r>
              <a:rPr lang="en-US" sz="1100" dirty="0">
                <a:solidFill>
                  <a:schemeClr val="tx2"/>
                </a:solidFill>
                <a:latin typeface="Arial Narrow"/>
                <a:cs typeface="Arial Narrow"/>
              </a:rPr>
              <a:t> </a:t>
            </a:r>
            <a:endParaRPr lang="en-US" sz="1100" dirty="0">
              <a:latin typeface="Arial Narrow"/>
              <a:cs typeface="Arial Narrow"/>
            </a:endParaRPr>
          </a:p>
        </p:txBody>
      </p:sp>
      <p:sp>
        <p:nvSpPr>
          <p:cNvPr id="29" name="Content Placeholder 2"/>
          <p:cNvSpPr>
            <a:spLocks noGrp="1"/>
          </p:cNvSpPr>
          <p:nvPr>
            <p:ph sz="half" idx="1"/>
          </p:nvPr>
        </p:nvSpPr>
        <p:spPr>
          <a:xfrm>
            <a:off x="457200" y="1219200"/>
            <a:ext cx="1374005" cy="406400"/>
          </a:xfrm>
        </p:spPr>
        <p:txBody>
          <a:bodyPr>
            <a:noAutofit/>
          </a:bodyPr>
          <a:lstStyle/>
          <a:p>
            <a:pPr marL="0" indent="0" algn="ctr">
              <a:buNone/>
            </a:pPr>
            <a:r>
              <a:rPr lang="en-US" sz="1800" b="1" dirty="0" smtClean="0">
                <a:solidFill>
                  <a:schemeClr val="bg1"/>
                </a:solidFill>
                <a:latin typeface="Arial Narrow"/>
                <a:cs typeface="Arial Narrow"/>
              </a:rPr>
              <a:t>Attracting</a:t>
            </a:r>
            <a:endParaRPr lang="en-US" sz="1600" b="1" dirty="0">
              <a:solidFill>
                <a:schemeClr val="bg1"/>
              </a:solidFill>
              <a:latin typeface="Arial Narrow"/>
              <a:cs typeface="Arial Narrow"/>
            </a:endParaRPr>
          </a:p>
          <a:p>
            <a:pPr marL="0" indent="0" algn="ctr">
              <a:buNone/>
            </a:pPr>
            <a:r>
              <a:rPr lang="en-US" sz="1800" b="1" dirty="0">
                <a:solidFill>
                  <a:srgbClr val="00B0F0"/>
                </a:solidFill>
                <a:latin typeface="Arial Narrow" panose="020B0606020202030204" pitchFamily="34" charset="0"/>
              </a:rPr>
              <a:t> </a:t>
            </a:r>
          </a:p>
          <a:p>
            <a:pPr marL="0" indent="0" algn="ctr">
              <a:buNone/>
            </a:pPr>
            <a:endParaRPr lang="en-US" sz="1800" b="1" dirty="0">
              <a:latin typeface="Ariel narrow"/>
              <a:cs typeface="Ariel narrow"/>
            </a:endParaRPr>
          </a:p>
        </p:txBody>
      </p:sp>
      <p:sp>
        <p:nvSpPr>
          <p:cNvPr id="30" name="Rectangle 29"/>
          <p:cNvSpPr/>
          <p:nvPr/>
        </p:nvSpPr>
        <p:spPr>
          <a:xfrm>
            <a:off x="108096" y="1578114"/>
            <a:ext cx="2060605" cy="461665"/>
          </a:xfrm>
          <a:prstGeom prst="rect">
            <a:avLst/>
          </a:prstGeom>
        </p:spPr>
        <p:txBody>
          <a:bodyPr wrap="square">
            <a:spAutoFit/>
          </a:bodyPr>
          <a:lstStyle/>
          <a:p>
            <a:pPr algn="ctr"/>
            <a:r>
              <a:rPr lang="en-US" sz="1200" b="1" dirty="0">
                <a:solidFill>
                  <a:schemeClr val="bg1"/>
                </a:solidFill>
                <a:latin typeface="Arial Narrow"/>
                <a:cs typeface="Arial Narrow"/>
              </a:rPr>
              <a:t>diverse, promising candidates into the profession</a:t>
            </a:r>
          </a:p>
        </p:txBody>
      </p:sp>
      <p:sp>
        <p:nvSpPr>
          <p:cNvPr id="31" name="Content Placeholder 2"/>
          <p:cNvSpPr>
            <a:spLocks noGrp="1"/>
          </p:cNvSpPr>
          <p:nvPr>
            <p:ph sz="half" idx="1"/>
          </p:nvPr>
        </p:nvSpPr>
        <p:spPr>
          <a:xfrm>
            <a:off x="2681889" y="1219200"/>
            <a:ext cx="1488505" cy="406400"/>
          </a:xfrm>
        </p:spPr>
        <p:txBody>
          <a:bodyPr>
            <a:noAutofit/>
          </a:bodyPr>
          <a:lstStyle/>
          <a:p>
            <a:pPr marL="0" indent="0" algn="ctr">
              <a:buNone/>
            </a:pPr>
            <a:r>
              <a:rPr lang="en-US" sz="1800" b="1" dirty="0" smtClean="0">
                <a:latin typeface="Arial Narrow" panose="020B0606020202030204" pitchFamily="34" charset="0"/>
              </a:rPr>
              <a:t>Building</a:t>
            </a:r>
            <a:endParaRPr lang="en-US" sz="1800" b="1" dirty="0">
              <a:latin typeface="Arial Narrow" panose="020B0606020202030204" pitchFamily="34" charset="0"/>
            </a:endParaRPr>
          </a:p>
          <a:p>
            <a:pPr marL="0" lvl="0" indent="0" algn="ctr">
              <a:buNone/>
            </a:pPr>
            <a:endParaRPr lang="en-US" sz="1800" b="1" dirty="0">
              <a:latin typeface="Ariel narrow"/>
              <a:cs typeface="Ariel narrow"/>
            </a:endParaRPr>
          </a:p>
        </p:txBody>
      </p:sp>
      <p:sp>
        <p:nvSpPr>
          <p:cNvPr id="32" name="Rectangle 31"/>
          <p:cNvSpPr/>
          <p:nvPr/>
        </p:nvSpPr>
        <p:spPr>
          <a:xfrm>
            <a:off x="2362200" y="1578114"/>
            <a:ext cx="2057400" cy="646331"/>
          </a:xfrm>
          <a:prstGeom prst="rect">
            <a:avLst/>
          </a:prstGeom>
        </p:spPr>
        <p:txBody>
          <a:bodyPr wrap="square">
            <a:spAutoFit/>
          </a:bodyPr>
          <a:lstStyle/>
          <a:p>
            <a:pPr algn="ctr"/>
            <a:r>
              <a:rPr lang="en-US" sz="1200" b="1" dirty="0" smtClean="0">
                <a:latin typeface="Arial Narrow" panose="020B0606020202030204" pitchFamily="34" charset="0"/>
              </a:rPr>
              <a:t>the </a:t>
            </a:r>
            <a:r>
              <a:rPr lang="en-US" sz="1200" b="1" dirty="0">
                <a:latin typeface="Arial Narrow" panose="020B0606020202030204" pitchFamily="34" charset="0"/>
              </a:rPr>
              <a:t>skills </a:t>
            </a:r>
            <a:r>
              <a:rPr lang="en-US" sz="1200" b="1" dirty="0" smtClean="0">
                <a:latin typeface="Arial Narrow" panose="020B0606020202030204" pitchFamily="34" charset="0"/>
              </a:rPr>
              <a:t>aspiring teachers need </a:t>
            </a:r>
            <a:r>
              <a:rPr lang="en-US" sz="1200" b="1" dirty="0">
                <a:latin typeface="Arial Narrow" panose="020B0606020202030204" pitchFamily="34" charset="0"/>
              </a:rPr>
              <a:t>to promote student growth and learning</a:t>
            </a:r>
          </a:p>
        </p:txBody>
      </p:sp>
      <p:sp>
        <p:nvSpPr>
          <p:cNvPr id="33" name="Content Placeholder 2"/>
          <p:cNvSpPr>
            <a:spLocks noGrp="1"/>
          </p:cNvSpPr>
          <p:nvPr>
            <p:ph sz="half" idx="1"/>
          </p:nvPr>
        </p:nvSpPr>
        <p:spPr>
          <a:xfrm>
            <a:off x="4915635" y="1219201"/>
            <a:ext cx="1564839" cy="355600"/>
          </a:xfrm>
        </p:spPr>
        <p:txBody>
          <a:bodyPr>
            <a:noAutofit/>
          </a:bodyPr>
          <a:lstStyle/>
          <a:p>
            <a:pPr marL="0" indent="0" algn="ctr">
              <a:buNone/>
            </a:pPr>
            <a:r>
              <a:rPr lang="en-US" sz="1800" b="1" dirty="0" smtClean="0">
                <a:solidFill>
                  <a:schemeClr val="bg2"/>
                </a:solidFill>
                <a:latin typeface="Arial Narrow" panose="020B0606020202030204" pitchFamily="34" charset="0"/>
              </a:rPr>
              <a:t>Retaining</a:t>
            </a:r>
            <a:endParaRPr lang="en-US" sz="1800" b="1" dirty="0">
              <a:solidFill>
                <a:schemeClr val="bg2"/>
              </a:solidFill>
              <a:latin typeface="Arial Narrow" panose="020B0606020202030204" pitchFamily="34" charset="0"/>
            </a:endParaRPr>
          </a:p>
        </p:txBody>
      </p:sp>
      <p:sp>
        <p:nvSpPr>
          <p:cNvPr id="34" name="Rectangle 33"/>
          <p:cNvSpPr/>
          <p:nvPr/>
        </p:nvSpPr>
        <p:spPr>
          <a:xfrm>
            <a:off x="4495800" y="1578114"/>
            <a:ext cx="2214662" cy="815608"/>
          </a:xfrm>
          <a:prstGeom prst="rect">
            <a:avLst/>
          </a:prstGeom>
        </p:spPr>
        <p:txBody>
          <a:bodyPr wrap="square">
            <a:spAutoFit/>
          </a:bodyPr>
          <a:lstStyle/>
          <a:p>
            <a:pPr algn="ctr"/>
            <a:r>
              <a:rPr lang="en-US" sz="1200" b="1" dirty="0">
                <a:solidFill>
                  <a:schemeClr val="bg2"/>
                </a:solidFill>
                <a:latin typeface="Arial Narrow" panose="020B0606020202030204" pitchFamily="34" charset="0"/>
              </a:rPr>
              <a:t>effective teachers, especially in schools serving low-income and diverse families </a:t>
            </a:r>
          </a:p>
          <a:p>
            <a:pPr algn="ctr"/>
            <a:endParaRPr lang="en-US" sz="1100" dirty="0">
              <a:solidFill>
                <a:schemeClr val="bg2"/>
              </a:solidFill>
              <a:latin typeface="Arial Narrow" panose="020B0606020202030204" pitchFamily="34" charset="0"/>
            </a:endParaRPr>
          </a:p>
        </p:txBody>
      </p:sp>
      <p:sp>
        <p:nvSpPr>
          <p:cNvPr id="42" name="Content Placeholder 2"/>
          <p:cNvSpPr>
            <a:spLocks noGrp="1"/>
          </p:cNvSpPr>
          <p:nvPr>
            <p:ph sz="half" idx="1"/>
          </p:nvPr>
        </p:nvSpPr>
        <p:spPr>
          <a:xfrm>
            <a:off x="6922817" y="2362200"/>
            <a:ext cx="1987721" cy="3744308"/>
          </a:xfrm>
        </p:spPr>
        <p:txBody>
          <a:bodyPr vert="horz" lIns="91440" tIns="45720" rIns="91440" bIns="45720" rtlCol="0" anchor="t">
            <a:noAutofit/>
          </a:bodyPr>
          <a:lstStyle/>
          <a:p>
            <a:pPr marL="0" indent="0" algn="ctr">
              <a:buNone/>
            </a:pPr>
            <a:r>
              <a:rPr lang="en-US" sz="1050" dirty="0" smtClean="0">
                <a:solidFill>
                  <a:schemeClr val="tx2"/>
                </a:solidFill>
                <a:latin typeface="Arial Narrow"/>
                <a:cs typeface="Arial Narrow"/>
              </a:rPr>
              <a:t>Residency systems need good mentors, creating a </a:t>
            </a:r>
            <a:r>
              <a:rPr lang="en-US" sz="1050" b="1" dirty="0" smtClean="0">
                <a:solidFill>
                  <a:schemeClr val="bg1"/>
                </a:solidFill>
                <a:latin typeface="Arial Narrow"/>
                <a:cs typeface="Arial Narrow"/>
              </a:rPr>
              <a:t>t</a:t>
            </a:r>
            <a:r>
              <a:rPr lang="en-US" sz="1100" b="1" dirty="0" smtClean="0">
                <a:solidFill>
                  <a:schemeClr val="bg1"/>
                </a:solidFill>
                <a:latin typeface="Arial Narrow"/>
                <a:cs typeface="Arial Narrow"/>
              </a:rPr>
              <a:t>eacher </a:t>
            </a:r>
            <a:r>
              <a:rPr lang="en-US" sz="1100" b="1" dirty="0">
                <a:solidFill>
                  <a:schemeClr val="bg1"/>
                </a:solidFill>
                <a:latin typeface="Arial Narrow"/>
                <a:cs typeface="Arial Narrow"/>
              </a:rPr>
              <a:t>development continuum </a:t>
            </a:r>
            <a:r>
              <a:rPr lang="en-US" sz="1050" dirty="0">
                <a:solidFill>
                  <a:schemeClr val="tx2"/>
                </a:solidFill>
                <a:latin typeface="Arial Narrow"/>
                <a:cs typeface="Arial Narrow"/>
              </a:rPr>
              <a:t>that offers meaningful leadership and learning opportunities for all teachers</a:t>
            </a:r>
            <a:endParaRPr lang="en-US" sz="1050" dirty="0">
              <a:latin typeface="Arial Narrow"/>
              <a:cs typeface="Arial Narrow"/>
            </a:endParaRPr>
          </a:p>
          <a:p>
            <a:pPr marL="0" indent="0" algn="ctr">
              <a:buNone/>
            </a:pPr>
            <a:endParaRPr lang="en-US" sz="1100" dirty="0">
              <a:latin typeface="Arial Narrow"/>
              <a:cs typeface="Arial Narrow"/>
            </a:endParaRPr>
          </a:p>
          <a:p>
            <a:pPr algn="ctr"/>
            <a:r>
              <a:rPr lang="en-US" sz="1050" dirty="0">
                <a:solidFill>
                  <a:schemeClr val="tx2"/>
                </a:solidFill>
                <a:latin typeface="Arial Narrow"/>
                <a:cs typeface="Arial Narrow"/>
              </a:rPr>
              <a:t>Mentor teachers develop adult leadership and collaborative skills and are better able to </a:t>
            </a:r>
            <a:r>
              <a:rPr lang="en-US" sz="1050" dirty="0" smtClean="0">
                <a:solidFill>
                  <a:schemeClr val="tx2"/>
                </a:solidFill>
                <a:latin typeface="Arial Narrow"/>
                <a:cs typeface="Arial Narrow"/>
              </a:rPr>
              <a:t>build professional </a:t>
            </a:r>
            <a:r>
              <a:rPr lang="en-US" sz="1050" dirty="0">
                <a:solidFill>
                  <a:schemeClr val="tx2"/>
                </a:solidFill>
                <a:latin typeface="Arial Narrow"/>
                <a:cs typeface="Arial Narrow"/>
              </a:rPr>
              <a:t>learning communities in the schools,</a:t>
            </a:r>
            <a:r>
              <a:rPr lang="en-US" sz="1100" dirty="0">
                <a:solidFill>
                  <a:schemeClr val="tx2"/>
                </a:solidFill>
                <a:latin typeface="Arial Narrow"/>
                <a:cs typeface="Arial Narrow"/>
              </a:rPr>
              <a:t> </a:t>
            </a:r>
            <a:r>
              <a:rPr lang="en-US" sz="1100" b="1" dirty="0" smtClean="0">
                <a:solidFill>
                  <a:srgbClr val="D33529"/>
                </a:solidFill>
                <a:latin typeface="Arial Narrow"/>
                <a:cs typeface="Arial Narrow"/>
              </a:rPr>
              <a:t>enhancing professional </a:t>
            </a:r>
            <a:r>
              <a:rPr lang="en-US" sz="1100" b="1" dirty="0">
                <a:solidFill>
                  <a:srgbClr val="D33529"/>
                </a:solidFill>
                <a:latin typeface="Arial Narrow"/>
                <a:cs typeface="Arial Narrow"/>
              </a:rPr>
              <a:t>culture </a:t>
            </a:r>
            <a:r>
              <a:rPr lang="en-US" sz="1050" dirty="0">
                <a:solidFill>
                  <a:schemeClr val="tx2"/>
                </a:solidFill>
                <a:latin typeface="Arial Narrow"/>
                <a:cs typeface="Arial Narrow"/>
              </a:rPr>
              <a:t>among teachers and</a:t>
            </a:r>
            <a:r>
              <a:rPr lang="en-US" sz="1100" dirty="0">
                <a:solidFill>
                  <a:schemeClr val="tx2"/>
                </a:solidFill>
                <a:latin typeface="Arial Narrow"/>
                <a:cs typeface="Arial Narrow"/>
              </a:rPr>
              <a:t> </a:t>
            </a:r>
            <a:r>
              <a:rPr lang="en-US" sz="1100" b="1" dirty="0" smtClean="0">
                <a:solidFill>
                  <a:srgbClr val="D33529"/>
                </a:solidFill>
                <a:latin typeface="Arial Narrow"/>
                <a:cs typeface="Arial Narrow"/>
              </a:rPr>
              <a:t>promoting school </a:t>
            </a:r>
            <a:r>
              <a:rPr lang="en-US" sz="1100" b="1" dirty="0">
                <a:solidFill>
                  <a:srgbClr val="D33529"/>
                </a:solidFill>
                <a:latin typeface="Arial Narrow"/>
                <a:cs typeface="Arial Narrow"/>
              </a:rPr>
              <a:t>improvement</a:t>
            </a:r>
            <a:r>
              <a:rPr lang="en-US" sz="1100" b="1" dirty="0">
                <a:solidFill>
                  <a:srgbClr val="FF0000"/>
                </a:solidFill>
                <a:latin typeface="Arial Narrow"/>
                <a:cs typeface="Arial Narrow"/>
              </a:rPr>
              <a:t> </a:t>
            </a:r>
            <a:r>
              <a:rPr lang="en-US" sz="1050" dirty="0">
                <a:solidFill>
                  <a:schemeClr val="tx2"/>
                </a:solidFill>
                <a:latin typeface="Arial Narrow"/>
                <a:cs typeface="Arial Narrow"/>
              </a:rPr>
              <a:t>efforts</a:t>
            </a:r>
            <a:endParaRPr lang="en-US" sz="1050" dirty="0">
              <a:latin typeface="Arial Narrow"/>
              <a:cs typeface="Arial Narrow"/>
            </a:endParaRPr>
          </a:p>
          <a:p>
            <a:pPr algn="ctr"/>
            <a:endParaRPr lang="en-US" sz="1100" b="1" dirty="0">
              <a:latin typeface="Arial Narrow"/>
              <a:cs typeface="Arial Narrow"/>
            </a:endParaRPr>
          </a:p>
          <a:p>
            <a:pPr algn="ctr"/>
            <a:r>
              <a:rPr lang="en-US" sz="1050" dirty="0">
                <a:solidFill>
                  <a:schemeClr val="tx2"/>
                </a:solidFill>
                <a:latin typeface="Arial Narrow"/>
                <a:cs typeface="Arial Narrow"/>
              </a:rPr>
              <a:t>Quality education is associated with less social services dependence and increased standards of living, bringing </a:t>
            </a:r>
            <a:r>
              <a:rPr lang="en-US" sz="1200" b="1" dirty="0">
                <a:solidFill>
                  <a:schemeClr val="bg1"/>
                </a:solidFill>
                <a:latin typeface="Arial Narrow"/>
                <a:cs typeface="Arial Narrow"/>
              </a:rPr>
              <a:t>long-term taxpayer </a:t>
            </a:r>
            <a:r>
              <a:rPr lang="en-US" sz="1200" b="1" dirty="0" smtClean="0">
                <a:solidFill>
                  <a:schemeClr val="bg1"/>
                </a:solidFill>
                <a:latin typeface="Arial Narrow"/>
                <a:cs typeface="Arial Narrow"/>
              </a:rPr>
              <a:t>savings and increased quality of life for communities</a:t>
            </a:r>
            <a:endParaRPr lang="en-US" sz="1200" b="1" dirty="0">
              <a:latin typeface="Arial Narrow"/>
              <a:cs typeface="Arial Narrow"/>
            </a:endParaRPr>
          </a:p>
          <a:p>
            <a:pPr lvl="0" algn="ctr"/>
            <a:r>
              <a:rPr lang="en-US" sz="1200" dirty="0">
                <a:solidFill>
                  <a:schemeClr val="bg1"/>
                </a:solidFill>
                <a:latin typeface="Arial Narrow"/>
                <a:cs typeface="Arial Narrow"/>
              </a:rPr>
              <a:t>     </a:t>
            </a:r>
            <a:endParaRPr lang="en-US" sz="1200" dirty="0">
              <a:latin typeface="Arial Narrow"/>
              <a:cs typeface="Arial Narrow"/>
            </a:endParaRPr>
          </a:p>
          <a:p>
            <a:pPr algn="ctr"/>
            <a:endParaRPr lang="en-US" sz="1100" b="1" dirty="0">
              <a:latin typeface="Arial Narrow"/>
              <a:cs typeface="Arial Narrow"/>
            </a:endParaRPr>
          </a:p>
        </p:txBody>
      </p:sp>
      <p:sp>
        <p:nvSpPr>
          <p:cNvPr id="43" name="Content Placeholder 2"/>
          <p:cNvSpPr>
            <a:spLocks noGrp="1"/>
          </p:cNvSpPr>
          <p:nvPr>
            <p:ph sz="half" idx="1"/>
          </p:nvPr>
        </p:nvSpPr>
        <p:spPr>
          <a:xfrm>
            <a:off x="7201635" y="1219200"/>
            <a:ext cx="1564839" cy="355600"/>
          </a:xfrm>
        </p:spPr>
        <p:txBody>
          <a:bodyPr>
            <a:noAutofit/>
          </a:bodyPr>
          <a:lstStyle/>
          <a:p>
            <a:pPr marL="0" indent="0" algn="ctr">
              <a:buNone/>
            </a:pPr>
            <a:r>
              <a:rPr lang="en-US" sz="1800" b="1" dirty="0" smtClean="0">
                <a:solidFill>
                  <a:schemeClr val="bg1"/>
                </a:solidFill>
                <a:latin typeface="Arial Narrow"/>
                <a:cs typeface="Arial Narrow"/>
              </a:rPr>
              <a:t>Improving</a:t>
            </a:r>
            <a:endParaRPr lang="en-US" sz="1800" b="1" dirty="0">
              <a:solidFill>
                <a:schemeClr val="bg1"/>
              </a:solidFill>
              <a:latin typeface="Arial Narrow"/>
              <a:cs typeface="Arial Narrow"/>
            </a:endParaRPr>
          </a:p>
        </p:txBody>
      </p:sp>
      <p:sp>
        <p:nvSpPr>
          <p:cNvPr id="44" name="Rectangle 43"/>
          <p:cNvSpPr/>
          <p:nvPr/>
        </p:nvSpPr>
        <p:spPr>
          <a:xfrm>
            <a:off x="6934200" y="1578113"/>
            <a:ext cx="2057400" cy="461665"/>
          </a:xfrm>
          <a:prstGeom prst="rect">
            <a:avLst/>
          </a:prstGeom>
        </p:spPr>
        <p:txBody>
          <a:bodyPr wrap="square">
            <a:spAutoFit/>
          </a:bodyPr>
          <a:lstStyle/>
          <a:p>
            <a:pPr algn="ctr">
              <a:spcBef>
                <a:spcPct val="20000"/>
              </a:spcBef>
            </a:pPr>
            <a:r>
              <a:rPr lang="en-US" sz="1200" b="1" dirty="0">
                <a:solidFill>
                  <a:schemeClr val="bg1"/>
                </a:solidFill>
                <a:latin typeface="Arial Narrow"/>
                <a:cs typeface="Arial Narrow"/>
              </a:rPr>
              <a:t>the broader educational system</a:t>
            </a:r>
            <a:endParaRPr lang="en-US" sz="1100" b="1" dirty="0">
              <a:solidFill>
                <a:schemeClr val="bg1"/>
              </a:solidFill>
              <a:latin typeface="Arial Narrow" panose="020B0606020202030204" pitchFamily="34" charset="0"/>
            </a:endParaRPr>
          </a:p>
        </p:txBody>
      </p:sp>
      <p:sp>
        <p:nvSpPr>
          <p:cNvPr id="22" name="Title 1"/>
          <p:cNvSpPr>
            <a:spLocks noGrp="1"/>
          </p:cNvSpPr>
          <p:nvPr>
            <p:ph type="title"/>
          </p:nvPr>
        </p:nvSpPr>
        <p:spPr>
          <a:xfrm>
            <a:off x="628650" y="365126"/>
            <a:ext cx="8281888" cy="528531"/>
          </a:xfrm>
        </p:spPr>
        <p:txBody>
          <a:bodyPr>
            <a:normAutofit fontScale="90000"/>
          </a:bodyPr>
          <a:lstStyle/>
          <a:p>
            <a:r>
              <a:rPr lang="en-US" dirty="0"/>
              <a:t>Paid Residencies </a:t>
            </a:r>
            <a:r>
              <a:rPr lang="en-US" dirty="0" smtClean="0"/>
              <a:t>Address These Needs and Transform Schools by…</a:t>
            </a:r>
            <a:endParaRPr lang="en-US" dirty="0">
              <a:solidFill>
                <a:schemeClr val="tx1"/>
              </a:solidFill>
            </a:endParaRPr>
          </a:p>
        </p:txBody>
      </p:sp>
      <p:cxnSp>
        <p:nvCxnSpPr>
          <p:cNvPr id="18" name="Straight Connector 17"/>
          <p:cNvCxnSpPr/>
          <p:nvPr/>
        </p:nvCxnSpPr>
        <p:spPr>
          <a:xfrm>
            <a:off x="2229675" y="1447800"/>
            <a:ext cx="0" cy="49088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20936" y="1463864"/>
            <a:ext cx="0" cy="49088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22817" y="1467931"/>
            <a:ext cx="0" cy="49088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28600" y="2224445"/>
            <a:ext cx="85378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3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062815"/>
            <a:ext cx="3907724" cy="5409237"/>
          </a:xfrm>
          <a:prstGeom prst="rect">
            <a:avLst/>
          </a:prstGeom>
        </p:spPr>
        <p:txBody>
          <a:bodyPr vert="horz" lIns="91440" tIns="45720" rIns="91440" bIns="45720" numCol="1"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lnSpc>
                <a:spcPct val="110000"/>
              </a:lnSpc>
              <a:buClr>
                <a:schemeClr val="tx1"/>
              </a:buClr>
              <a:buNone/>
            </a:pPr>
            <a:r>
              <a:rPr lang="is-IS" sz="1400" dirty="0">
                <a:solidFill>
                  <a:schemeClr val="tx2"/>
                </a:solidFill>
                <a:latin typeface="Arial Narrow"/>
                <a:cs typeface="Arial Narrow"/>
              </a:rPr>
              <a:t>Today, education is recognized as a key responsiblity of every government in the world; it is a public sector that grows a nation’s economy and well-being.</a:t>
            </a:r>
          </a:p>
          <a:p>
            <a:pPr marL="0" lvl="1" indent="0" algn="ctr">
              <a:lnSpc>
                <a:spcPct val="110000"/>
              </a:lnSpc>
              <a:buClr>
                <a:schemeClr val="tx1"/>
              </a:buClr>
              <a:buNone/>
            </a:pPr>
            <a:endParaRPr lang="is-IS" sz="1400" dirty="0">
              <a:solidFill>
                <a:schemeClr val="tx2"/>
              </a:solidFill>
              <a:latin typeface="Arial Narrow"/>
              <a:cs typeface="Arial Narrow"/>
            </a:endParaRPr>
          </a:p>
          <a:p>
            <a:pPr marL="0" lvl="1" indent="0" algn="ctr">
              <a:lnSpc>
                <a:spcPct val="110000"/>
              </a:lnSpc>
              <a:buClr>
                <a:schemeClr val="tx1"/>
              </a:buClr>
              <a:buNone/>
            </a:pPr>
            <a:r>
              <a:rPr lang="is-IS" sz="1400" dirty="0">
                <a:solidFill>
                  <a:schemeClr val="tx2"/>
                </a:solidFill>
                <a:latin typeface="Arial Narrow"/>
                <a:cs typeface="Arial Narrow"/>
              </a:rPr>
              <a:t>We could show our commitment to ensuring every child has </a:t>
            </a:r>
            <a:r>
              <a:rPr lang="is-IS" sz="1400" dirty="0" smtClean="0">
                <a:solidFill>
                  <a:schemeClr val="tx2"/>
                </a:solidFill>
                <a:latin typeface="Arial Narrow"/>
                <a:cs typeface="Arial Narrow"/>
              </a:rPr>
              <a:t>access </a:t>
            </a:r>
            <a:r>
              <a:rPr lang="is-IS" sz="1400" dirty="0">
                <a:solidFill>
                  <a:schemeClr val="tx2"/>
                </a:solidFill>
                <a:latin typeface="Arial Narrow"/>
                <a:cs typeface="Arial Narrow"/>
              </a:rPr>
              <a:t>to good schools in the same way we have offered governmental support for medical preparation. Because having well-prepared physicians is in the public interest, the federal government </a:t>
            </a:r>
            <a:r>
              <a:rPr lang="is-IS" sz="1400" dirty="0" smtClean="0">
                <a:solidFill>
                  <a:schemeClr val="tx2"/>
                </a:solidFill>
                <a:latin typeface="Arial Narrow"/>
                <a:cs typeface="Arial Narrow"/>
              </a:rPr>
              <a:t>guarantees </a:t>
            </a:r>
            <a:r>
              <a:rPr lang="is-IS" sz="1400" dirty="0">
                <a:solidFill>
                  <a:schemeClr val="tx2"/>
                </a:solidFill>
                <a:latin typeface="Arial Narrow"/>
                <a:cs typeface="Arial Narrow"/>
              </a:rPr>
              <a:t>funds to support every doctor we prepare, providing stipends for individuals and subsidies for medical teaching hospitals. States also support these medical education efforts. </a:t>
            </a:r>
          </a:p>
          <a:p>
            <a:pPr marL="0" lvl="1" indent="0" algn="ctr">
              <a:lnSpc>
                <a:spcPct val="110000"/>
              </a:lnSpc>
              <a:buClr>
                <a:schemeClr val="tx1"/>
              </a:buClr>
              <a:buNone/>
            </a:pPr>
            <a:endParaRPr lang="is-IS" sz="1400" dirty="0">
              <a:solidFill>
                <a:schemeClr val="tx2"/>
              </a:solidFill>
              <a:latin typeface="Arial Narrow"/>
              <a:cs typeface="Arial Narrow"/>
            </a:endParaRPr>
          </a:p>
          <a:p>
            <a:pPr marL="0" lvl="1" indent="0" algn="ctr">
              <a:lnSpc>
                <a:spcPct val="110000"/>
              </a:lnSpc>
              <a:buClr>
                <a:schemeClr val="tx1"/>
              </a:buClr>
              <a:buNone/>
            </a:pPr>
            <a:r>
              <a:rPr lang="is-IS" sz="1400" dirty="0" smtClean="0">
                <a:solidFill>
                  <a:schemeClr val="tx2"/>
                </a:solidFill>
                <a:latin typeface="Arial Narrow"/>
                <a:cs typeface="Arial Narrow"/>
              </a:rPr>
              <a:t>Each new doctor benefits </a:t>
            </a:r>
            <a:r>
              <a:rPr lang="is-IS" sz="1400" dirty="0">
                <a:solidFill>
                  <a:schemeClr val="tx2"/>
                </a:solidFill>
                <a:latin typeface="Arial Narrow"/>
                <a:cs typeface="Arial Narrow"/>
              </a:rPr>
              <a:t>from half a million dollars in public investment </a:t>
            </a:r>
            <a:r>
              <a:rPr lang="is-IS" sz="1400" dirty="0" smtClean="0">
                <a:solidFill>
                  <a:schemeClr val="tx2"/>
                </a:solidFill>
                <a:latin typeface="Arial Narrow"/>
                <a:cs typeface="Arial Narrow"/>
              </a:rPr>
              <a:t>in her training</a:t>
            </a:r>
            <a:r>
              <a:rPr lang="is-IS" sz="1400" dirty="0">
                <a:solidFill>
                  <a:schemeClr val="tx2"/>
                </a:solidFill>
                <a:latin typeface="Arial Narrow"/>
                <a:cs typeface="Arial Narrow"/>
              </a:rPr>
              <a:t>.</a:t>
            </a:r>
          </a:p>
          <a:p>
            <a:pPr marL="0" lvl="1" indent="0" algn="ctr">
              <a:lnSpc>
                <a:spcPct val="110000"/>
              </a:lnSpc>
              <a:buClr>
                <a:schemeClr val="tx1"/>
              </a:buClr>
              <a:buNone/>
            </a:pPr>
            <a:endParaRPr lang="is-IS" sz="1400" dirty="0">
              <a:solidFill>
                <a:schemeClr val="tx2"/>
              </a:solidFill>
              <a:latin typeface="Arial Narrow"/>
              <a:cs typeface="Arial Narrow"/>
            </a:endParaRPr>
          </a:p>
          <a:p>
            <a:pPr marL="0" lvl="1" indent="0" algn="ctr">
              <a:lnSpc>
                <a:spcPct val="110000"/>
              </a:lnSpc>
              <a:buClr>
                <a:schemeClr val="tx1"/>
              </a:buClr>
              <a:buNone/>
            </a:pPr>
            <a:r>
              <a:rPr lang="is-IS" sz="1400" dirty="0">
                <a:solidFill>
                  <a:schemeClr val="tx2"/>
                </a:solidFill>
                <a:latin typeface="Arial Narrow"/>
                <a:cs typeface="Arial Narrow"/>
              </a:rPr>
              <a:t>We could make a similar investment in teacher resdiencies, helping us achieve our national goal of providing a quality education for every child and youth.</a:t>
            </a:r>
            <a:endParaRPr lang="en-US" sz="1400" dirty="0">
              <a:solidFill>
                <a:schemeClr val="tx2"/>
              </a:solidFill>
              <a:latin typeface="Arial Narrow"/>
              <a:cs typeface="Arial Narrow"/>
            </a:endParaRPr>
          </a:p>
        </p:txBody>
      </p:sp>
      <p:sp>
        <p:nvSpPr>
          <p:cNvPr id="2" name="Title 1"/>
          <p:cNvSpPr>
            <a:spLocks noGrp="1"/>
          </p:cNvSpPr>
          <p:nvPr>
            <p:ph type="title"/>
          </p:nvPr>
        </p:nvSpPr>
        <p:spPr/>
        <p:txBody>
          <a:bodyPr/>
          <a:lstStyle/>
          <a:p>
            <a:r>
              <a:rPr lang="en-US" dirty="0">
                <a:solidFill>
                  <a:srgbClr val="D33529"/>
                </a:solidFill>
                <a:latin typeface="Auto 1 Regular" charset="0"/>
              </a:rPr>
              <a:t>Teaching is a Public Service for the Public Good</a:t>
            </a:r>
            <a:r>
              <a:rPr lang="en-US" dirty="0">
                <a:solidFill>
                  <a:srgbClr val="000000"/>
                </a:solidFill>
                <a:latin typeface="Auto 1 Regular" charset="0"/>
              </a:rPr>
              <a:t> </a:t>
            </a:r>
            <a:endParaRPr lang="en-US" dirty="0">
              <a:solidFill>
                <a:schemeClr val="tx1"/>
              </a:solidFill>
              <a:latin typeface="Auto 1 Regular" charset="0"/>
            </a:endParaRPr>
          </a:p>
        </p:txBody>
      </p:sp>
      <p:sp>
        <p:nvSpPr>
          <p:cNvPr id="14" name="Rectangle 13"/>
          <p:cNvSpPr/>
          <p:nvPr/>
        </p:nvSpPr>
        <p:spPr>
          <a:xfrm>
            <a:off x="5011387" y="1674578"/>
            <a:ext cx="3658590" cy="584775"/>
          </a:xfrm>
          <a:prstGeom prst="rect">
            <a:avLst/>
          </a:prstGeom>
        </p:spPr>
        <p:txBody>
          <a:bodyPr wrap="square">
            <a:spAutoFit/>
          </a:bodyPr>
          <a:lstStyle/>
          <a:p>
            <a:pPr algn="ctr"/>
            <a:r>
              <a:rPr lang="en-US" sz="1600" b="1" dirty="0">
                <a:latin typeface="Mistral"/>
                <a:cs typeface="Mistral"/>
              </a:rPr>
              <a:t>The</a:t>
            </a:r>
            <a:r>
              <a:rPr lang="en-US" sz="1600" b="1" dirty="0">
                <a:latin typeface="Arial Narrow"/>
                <a:cs typeface="Arial Narrow"/>
              </a:rPr>
              <a:t> National Hourly Average </a:t>
            </a:r>
            <a:r>
              <a:rPr lang="en-US" sz="1600" b="1" dirty="0">
                <a:latin typeface="Mistral"/>
                <a:cs typeface="Mistral"/>
              </a:rPr>
              <a:t>for</a:t>
            </a:r>
            <a:r>
              <a:rPr lang="en-US" sz="1600" b="1" dirty="0">
                <a:latin typeface="Arial Narrow"/>
                <a:cs typeface="Arial Narrow"/>
              </a:rPr>
              <a:t> Apprenticeship Salaries  </a:t>
            </a:r>
          </a:p>
        </p:txBody>
      </p:sp>
      <p:graphicFrame>
        <p:nvGraphicFramePr>
          <p:cNvPr id="15" name="Chart 14"/>
          <p:cNvGraphicFramePr>
            <a:graphicFrameLocks/>
          </p:cNvGraphicFramePr>
          <p:nvPr>
            <p:extLst/>
          </p:nvPr>
        </p:nvGraphicFramePr>
        <p:xfrm>
          <a:off x="5011385" y="2838204"/>
          <a:ext cx="3560745" cy="258289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2" descr="C:\Users\bankstreet\Desktop\doctor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160" y="2478781"/>
            <a:ext cx="400275" cy="5315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930641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SFP Color Palette">
      <a:dk1>
        <a:srgbClr val="DE8122"/>
      </a:dk1>
      <a:lt1>
        <a:srgbClr val="D33529"/>
      </a:lt1>
      <a:dk2>
        <a:srgbClr val="737761"/>
      </a:dk2>
      <a:lt2>
        <a:srgbClr val="7B8A31"/>
      </a:lt2>
      <a:accent1>
        <a:srgbClr val="FFFFFE"/>
      </a:accent1>
      <a:accent2>
        <a:srgbClr val="FFFFFE"/>
      </a:accent2>
      <a:accent3>
        <a:srgbClr val="FFFFFE"/>
      </a:accent3>
      <a:accent4>
        <a:srgbClr val="FDFCFB"/>
      </a:accent4>
      <a:accent5>
        <a:srgbClr val="FFFFFE"/>
      </a:accent5>
      <a:accent6>
        <a:srgbClr val="FAF8F7"/>
      </a:accent6>
      <a:hlink>
        <a:srgbClr val="FFFFFE"/>
      </a:hlink>
      <a:folHlink>
        <a:srgbClr val="F6F5F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Jan2011">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TEMPLATE-Jan2011">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Custom Design">
  <a:themeElements>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fontScheme name="1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fontScheme name="1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fontScheme name="1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fontScheme name="1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fontScheme name="1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ustom Design">
  <a:themeElements>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fontScheme name="1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ppt/theme/themeOverride2.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1359</TotalTime>
  <Words>3646</Words>
  <Application>Microsoft Office PowerPoint</Application>
  <PresentationFormat>On-screen Show (4:3)</PresentationFormat>
  <Paragraphs>579</Paragraphs>
  <Slides>53</Slides>
  <Notes>18</Notes>
  <HiddenSlides>0</HiddenSlides>
  <MMClips>0</MMClips>
  <ScaleCrop>false</ScaleCrop>
  <HeadingPairs>
    <vt:vector size="6" baseType="variant">
      <vt:variant>
        <vt:lpstr>Fonts Used</vt:lpstr>
      </vt:variant>
      <vt:variant>
        <vt:i4>18</vt:i4>
      </vt:variant>
      <vt:variant>
        <vt:lpstr>Theme</vt:lpstr>
      </vt:variant>
      <vt:variant>
        <vt:i4>9</vt:i4>
      </vt:variant>
      <vt:variant>
        <vt:lpstr>Slide Titles</vt:lpstr>
      </vt:variant>
      <vt:variant>
        <vt:i4>53</vt:i4>
      </vt:variant>
    </vt:vector>
  </HeadingPairs>
  <TitlesOfParts>
    <vt:vector size="80" baseType="lpstr">
      <vt:lpstr>ＭＳ Ｐゴシック</vt:lpstr>
      <vt:lpstr>.AppleSystemUIFont</vt:lpstr>
      <vt:lpstr>Arial</vt:lpstr>
      <vt:lpstr>Arial Black</vt:lpstr>
      <vt:lpstr>Arial Narrow</vt:lpstr>
      <vt:lpstr>Ariel narrow</vt:lpstr>
      <vt:lpstr>Auto 1 LF</vt:lpstr>
      <vt:lpstr>Auto 1 Lt LF</vt:lpstr>
      <vt:lpstr>Auto 1 Regular</vt:lpstr>
      <vt:lpstr>Book Antiqua</vt:lpstr>
      <vt:lpstr>Calibri</vt:lpstr>
      <vt:lpstr>Cambria</vt:lpstr>
      <vt:lpstr>Helvetica Neue</vt:lpstr>
      <vt:lpstr>Mistral</vt:lpstr>
      <vt:lpstr>Tw Cen MT</vt:lpstr>
      <vt:lpstr>Verdana</vt:lpstr>
      <vt:lpstr>Wingdings</vt:lpstr>
      <vt:lpstr>Wingdings 2</vt:lpstr>
      <vt:lpstr>Office Theme</vt:lpstr>
      <vt:lpstr>TEMPLATE-Jan2011</vt:lpstr>
      <vt:lpstr>2_TEMPLATE-Jan2011</vt:lpstr>
      <vt:lpstr>1_Custom Design</vt:lpstr>
      <vt:lpstr>2_Custom Design</vt:lpstr>
      <vt:lpstr>3_Custom Design</vt:lpstr>
      <vt:lpstr>4_Custom Design</vt:lpstr>
      <vt:lpstr>5_Custom Design</vt:lpstr>
      <vt:lpstr>6_Custom Design</vt:lpstr>
      <vt:lpstr>The Network for Transforming Educator Preparation’s Sustainable Funding Webinar </vt:lpstr>
      <vt:lpstr>Welcome and Introductions</vt:lpstr>
      <vt:lpstr>Agenda</vt:lpstr>
      <vt:lpstr>Introduction to the Sustainable Funding Project</vt:lpstr>
      <vt:lpstr>Who We Are</vt:lpstr>
      <vt:lpstr>Some Definitions</vt:lpstr>
      <vt:lpstr>Teacher Preparation Has a Range of Often Unmet Needs </vt:lpstr>
      <vt:lpstr>Paid Residencies Address These Needs and Transform Schools by…</vt:lpstr>
      <vt:lpstr>Teaching is a Public Service for the Public Good </vt:lpstr>
      <vt:lpstr>Our Mission</vt:lpstr>
      <vt:lpstr>Our Strategy</vt:lpstr>
      <vt:lpstr>Opportunities </vt:lpstr>
      <vt:lpstr>Reallocation Models</vt:lpstr>
      <vt:lpstr>Reallocation Opportunities</vt:lpstr>
      <vt:lpstr>Resource Reallocation</vt:lpstr>
      <vt:lpstr>Resource Reallocation Example</vt:lpstr>
      <vt:lpstr>Quick-Entry Reallocation Model</vt:lpstr>
      <vt:lpstr>Quick-Entry Reallocation Model Example</vt:lpstr>
      <vt:lpstr>ESSA Opportunities</vt:lpstr>
      <vt:lpstr>ESSA Opportunities</vt:lpstr>
      <vt:lpstr>Page 115 (5) A-C Defines a Teacher Residency Program as:</vt:lpstr>
      <vt:lpstr>Residency Opportunities within Title I and Title IIA</vt:lpstr>
      <vt:lpstr>Sample Language for ESSA Application</vt:lpstr>
      <vt:lpstr>Questions?  Comments?  Karen DeMoss, kdemoss@bankstreet.edu</vt:lpstr>
      <vt:lpstr>Creating A New Vision for Teacher Preparation  Four Conversations </vt:lpstr>
      <vt:lpstr>A Special Thank You</vt:lpstr>
      <vt:lpstr>39 Participants Representing</vt:lpstr>
      <vt:lpstr>Why?</vt:lpstr>
      <vt:lpstr>Certification Programs</vt:lpstr>
      <vt:lpstr>Learner-Ready Teachers</vt:lpstr>
      <vt:lpstr>Current Status</vt:lpstr>
      <vt:lpstr>Our Conversations</vt:lpstr>
      <vt:lpstr>Conversation Agenda</vt:lpstr>
      <vt:lpstr>Three Opportunities</vt:lpstr>
      <vt:lpstr>Opportunity #1 – Title I</vt:lpstr>
      <vt:lpstr>Opportunity #2 – Title II A</vt:lpstr>
      <vt:lpstr>Opportunity #3 – Title II B</vt:lpstr>
      <vt:lpstr>Ideas &amp; Benefits – PK-12 Students</vt:lpstr>
      <vt:lpstr>Ideas &amp; Benefits – PK-12 Students</vt:lpstr>
      <vt:lpstr>Ideas &amp; Benefits – Candidates</vt:lpstr>
      <vt:lpstr>Ideas &amp; Benefits – Candidates</vt:lpstr>
      <vt:lpstr>Ideas &amp; Benefits – Master Teachers</vt:lpstr>
      <vt:lpstr>Ideas &amp; Benefits – Buildings &amp; EPPS</vt:lpstr>
      <vt:lpstr>Ideas &amp; Challenges – Candidates </vt:lpstr>
      <vt:lpstr>Ideas &amp; Challenges – Buildings &amp; EPPS</vt:lpstr>
      <vt:lpstr>Ideas &amp; Challenges – Buildings &amp; EPPS</vt:lpstr>
      <vt:lpstr>Ideas &amp; Challenges – Buildings &amp; EPPS</vt:lpstr>
      <vt:lpstr>Continue Moving Forward</vt:lpstr>
      <vt:lpstr>PowerPoint Presentation</vt:lpstr>
      <vt:lpstr>Contact Us – 573-751-2931</vt:lpstr>
      <vt:lpstr>Questions?</vt:lpstr>
      <vt:lpstr>Webinar Coming Soon!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Deck Title</dc:title>
  <dc:creator>Microsoft Office User</dc:creator>
  <cp:lastModifiedBy>DeMonte, Jenny (Elizabeth)</cp:lastModifiedBy>
  <cp:revision>132</cp:revision>
  <cp:lastPrinted>2016-08-11T17:53:48Z</cp:lastPrinted>
  <dcterms:created xsi:type="dcterms:W3CDTF">2016-08-04T21:29:04Z</dcterms:created>
  <dcterms:modified xsi:type="dcterms:W3CDTF">2017-03-24T17:05:29Z</dcterms:modified>
</cp:coreProperties>
</file>