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4585" r:id="rId2"/>
  </p:sldMasterIdLst>
  <p:notesMasterIdLst>
    <p:notesMasterId r:id="rId54"/>
  </p:notesMasterIdLst>
  <p:handoutMasterIdLst>
    <p:handoutMasterId r:id="rId55"/>
  </p:handoutMasterIdLst>
  <p:sldIdLst>
    <p:sldId id="373" r:id="rId3"/>
    <p:sldId id="374" r:id="rId4"/>
    <p:sldId id="381" r:id="rId5"/>
    <p:sldId id="273" r:id="rId6"/>
    <p:sldId id="320" r:id="rId7"/>
    <p:sldId id="414" r:id="rId8"/>
    <p:sldId id="382" r:id="rId9"/>
    <p:sldId id="383" r:id="rId10"/>
    <p:sldId id="384" r:id="rId11"/>
    <p:sldId id="291" r:id="rId12"/>
    <p:sldId id="295" r:id="rId13"/>
    <p:sldId id="385" r:id="rId14"/>
    <p:sldId id="386" r:id="rId15"/>
    <p:sldId id="387" r:id="rId16"/>
    <p:sldId id="390" r:id="rId17"/>
    <p:sldId id="347" r:id="rId18"/>
    <p:sldId id="348" r:id="rId19"/>
    <p:sldId id="349" r:id="rId20"/>
    <p:sldId id="391" r:id="rId21"/>
    <p:sldId id="389" r:id="rId22"/>
    <p:sldId id="392" r:id="rId23"/>
    <p:sldId id="398" r:id="rId24"/>
    <p:sldId id="399" r:id="rId25"/>
    <p:sldId id="401" r:id="rId26"/>
    <p:sldId id="402" r:id="rId27"/>
    <p:sldId id="403" r:id="rId28"/>
    <p:sldId id="404" r:id="rId29"/>
    <p:sldId id="406" r:id="rId30"/>
    <p:sldId id="400" r:id="rId31"/>
    <p:sldId id="393" r:id="rId32"/>
    <p:sldId id="394" r:id="rId33"/>
    <p:sldId id="396" r:id="rId34"/>
    <p:sldId id="397" r:id="rId35"/>
    <p:sldId id="395" r:id="rId36"/>
    <p:sldId id="407" r:id="rId37"/>
    <p:sldId id="336" r:id="rId38"/>
    <p:sldId id="409" r:id="rId39"/>
    <p:sldId id="338" r:id="rId40"/>
    <p:sldId id="301" r:id="rId41"/>
    <p:sldId id="371" r:id="rId42"/>
    <p:sldId id="339" r:id="rId43"/>
    <p:sldId id="280" r:id="rId44"/>
    <p:sldId id="410" r:id="rId45"/>
    <p:sldId id="412" r:id="rId46"/>
    <p:sldId id="413" r:id="rId47"/>
    <p:sldId id="415" r:id="rId48"/>
    <p:sldId id="411" r:id="rId49"/>
    <p:sldId id="377" r:id="rId50"/>
    <p:sldId id="378" r:id="rId51"/>
    <p:sldId id="379" r:id="rId52"/>
    <p:sldId id="380" r:id="rId53"/>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ton, David" initials="MD" lastIdx="1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clrMru>
    <a:srgbClr val="0061AF"/>
    <a:srgbClr val="422C16"/>
    <a:srgbClr val="0C788E"/>
    <a:srgbClr val="025198"/>
    <a:srgbClr val="000099"/>
    <a:srgbClr val="1C1C1C"/>
    <a:srgbClr val="660066"/>
    <a:srgbClr val="0000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inimized">
    <p:restoredLeft sz="12314"/>
    <p:restoredTop sz="34579" autoAdjust="0"/>
  </p:normalViewPr>
  <p:slideViewPr>
    <p:cSldViewPr showGuides="1">
      <p:cViewPr>
        <p:scale>
          <a:sx n="100" d="100"/>
          <a:sy n="100" d="100"/>
        </p:scale>
        <p:origin x="-512"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notesMaster" Target="notesMasters/notesMaster1.xml"/><Relationship Id="rId55" Type="http://schemas.openxmlformats.org/officeDocument/2006/relationships/handoutMaster" Target="handoutMasters/handoutMaster1.xml"/><Relationship Id="rId56" Type="http://schemas.openxmlformats.org/officeDocument/2006/relationships/printerSettings" Target="printerSettings/printerSettings1.bin"/><Relationship Id="rId57" Type="http://schemas.openxmlformats.org/officeDocument/2006/relationships/commentAuthors" Target="commentAuthors.xml"/><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60" Type="http://schemas.openxmlformats.org/officeDocument/2006/relationships/theme" Target="theme/theme1.xml"/><Relationship Id="rId61" Type="http://schemas.openxmlformats.org/officeDocument/2006/relationships/tableStyles" Target="tableStyles.xml"/><Relationship Id="rId62" Type="http://schemas.microsoft.com/office/2016/11/relationships/changesInfo" Target="changesInfos/changesInfo1.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C7AD89A5-F44A-48CA-8850-0D7052393C27}"/>
    <pc:docChg chg="modSld">
      <pc:chgData name="" userId="" providerId="" clId="Web-{C7AD89A5-F44A-48CA-8850-0D7052393C27}" dt="2018-05-15T20:07:32.320" v="36" actId="20577"/>
      <pc:docMkLst>
        <pc:docMk/>
      </pc:docMkLst>
      <pc:sldChg chg="modSp">
        <pc:chgData name="" userId="" providerId="" clId="Web-{C7AD89A5-F44A-48CA-8850-0D7052393C27}" dt="2018-05-15T20:04:25.221" v="14" actId="20577"/>
        <pc:sldMkLst>
          <pc:docMk/>
          <pc:sldMk cId="0" sldId="336"/>
        </pc:sldMkLst>
        <pc:spChg chg="mod">
          <ac:chgData name="" userId="" providerId="" clId="Web-{C7AD89A5-F44A-48CA-8850-0D7052393C27}" dt="2018-05-15T20:04:25.221" v="14" actId="20577"/>
          <ac:spMkLst>
            <pc:docMk/>
            <pc:sldMk cId="0" sldId="336"/>
            <ac:spMk id="36866" creationId="{00000000-0000-0000-0000-000000000000}"/>
          </ac:spMkLst>
        </pc:spChg>
      </pc:sldChg>
      <pc:sldChg chg="modSp">
        <pc:chgData name="" userId="" providerId="" clId="Web-{C7AD89A5-F44A-48CA-8850-0D7052393C27}" dt="2018-05-15T20:02:40.890" v="10" actId="20577"/>
        <pc:sldMkLst>
          <pc:docMk/>
          <pc:sldMk cId="0" sldId="384"/>
        </pc:sldMkLst>
        <pc:spChg chg="mod">
          <ac:chgData name="" userId="" providerId="" clId="Web-{C7AD89A5-F44A-48CA-8850-0D7052393C27}" dt="2018-05-15T20:02:40.890" v="10" actId="20577"/>
          <ac:spMkLst>
            <pc:docMk/>
            <pc:sldMk cId="0" sldId="384"/>
            <ac:spMk id="2" creationId="{00000000-0000-0000-0000-000000000000}"/>
          </ac:spMkLst>
        </pc:spChg>
      </pc:sldChg>
      <pc:sldChg chg="modSp">
        <pc:chgData name="" userId="" providerId="" clId="Web-{C7AD89A5-F44A-48CA-8850-0D7052393C27}" dt="2018-05-15T20:06:29.771" v="20" actId="20577"/>
        <pc:sldMkLst>
          <pc:docMk/>
          <pc:sldMk cId="0" sldId="389"/>
        </pc:sldMkLst>
        <pc:spChg chg="mod">
          <ac:chgData name="" userId="" providerId="" clId="Web-{C7AD89A5-F44A-48CA-8850-0D7052393C27}" dt="2018-05-15T20:06:29.771" v="20" actId="20577"/>
          <ac:spMkLst>
            <pc:docMk/>
            <pc:sldMk cId="0" sldId="389"/>
            <ac:spMk id="68611" creationId="{00000000-0000-0000-0000-000000000000}"/>
          </ac:spMkLst>
        </pc:spChg>
      </pc:sldChg>
      <pc:sldChg chg="modSp">
        <pc:chgData name="" userId="" providerId="" clId="Web-{C7AD89A5-F44A-48CA-8850-0D7052393C27}" dt="2018-05-15T20:07:32.320" v="36" actId="20577"/>
        <pc:sldMkLst>
          <pc:docMk/>
          <pc:sldMk cId="0" sldId="400"/>
        </pc:sldMkLst>
        <pc:spChg chg="mod">
          <ac:chgData name="" userId="" providerId="" clId="Web-{C7AD89A5-F44A-48CA-8850-0D7052393C27}" dt="2018-05-15T20:07:32.320" v="36" actId="20577"/>
          <ac:spMkLst>
            <pc:docMk/>
            <pc:sldMk cId="0" sldId="400"/>
            <ac:spMk id="87043" creationId="{00000000-0000-0000-0000-000000000000}"/>
          </ac:spMkLst>
        </pc:spChg>
      </pc:sldChg>
      <pc:sldChg chg="modSp">
        <pc:chgData name="" userId="" providerId="" clId="Web-{C7AD89A5-F44A-48CA-8850-0D7052393C27}" dt="2018-05-15T20:03:31.360" v="13" actId="20577"/>
        <pc:sldMkLst>
          <pc:docMk/>
          <pc:sldMk cId="0" sldId="406"/>
        </pc:sldMkLst>
        <pc:spChg chg="mod">
          <ac:chgData name="" userId="" providerId="" clId="Web-{C7AD89A5-F44A-48CA-8850-0D7052393C27}" dt="2018-05-15T20:03:31.360" v="13" actId="20577"/>
          <ac:spMkLst>
            <pc:docMk/>
            <pc:sldMk cId="0" sldId="406"/>
            <ac:spMk id="84995" creationId="{00000000-0000-0000-0000-000000000000}"/>
          </ac:spMkLst>
        </pc:spChg>
      </pc:sldChg>
      <pc:sldChg chg="modSp">
        <pc:chgData name="" userId="" providerId="" clId="Web-{C7AD89A5-F44A-48CA-8850-0D7052393C27}" dt="2018-05-15T20:05:29.973" v="16" actId="20577"/>
        <pc:sldMkLst>
          <pc:docMk/>
          <pc:sldMk cId="0" sldId="413"/>
        </pc:sldMkLst>
        <pc:spChg chg="mod">
          <ac:chgData name="" userId="" providerId="" clId="Web-{C7AD89A5-F44A-48CA-8850-0D7052393C27}" dt="2018-05-15T20:05:20.566" v="15" actId="1076"/>
          <ac:spMkLst>
            <pc:docMk/>
            <pc:sldMk cId="0" sldId="413"/>
            <ac:spMk id="6" creationId="{8D0577A5-6CF6-41FE-B529-BE80467AE2B6}"/>
          </ac:spMkLst>
        </pc:spChg>
        <pc:spChg chg="mod">
          <ac:chgData name="" userId="" providerId="" clId="Web-{C7AD89A5-F44A-48CA-8850-0D7052393C27}" dt="2018-05-15T20:05:29.973" v="16" actId="20577"/>
          <ac:spMkLst>
            <pc:docMk/>
            <pc:sldMk cId="0" sldId="413"/>
            <ac:spMk id="119811"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84F84E-7BBE-074D-8EC4-6454045FF4B9}" type="doc">
      <dgm:prSet loTypeId="urn:microsoft.com/office/officeart/2005/8/layout/radial4" loCatId="" qsTypeId="urn:microsoft.com/office/officeart/2005/8/quickstyle/simple4" qsCatId="simple" csTypeId="urn:microsoft.com/office/officeart/2005/8/colors/accent2_2" csCatId="accent2" phldr="1"/>
      <dgm:spPr/>
      <dgm:t>
        <a:bodyPr/>
        <a:lstStyle/>
        <a:p>
          <a:endParaRPr lang="en-US"/>
        </a:p>
      </dgm:t>
    </dgm:pt>
    <dgm:pt modelId="{8A72C934-877D-E846-8D54-2C851441E395}">
      <dgm:prSet phldrT="[Text]"/>
      <dgm:spPr/>
      <dgm:t>
        <a:bodyPr/>
        <a:lstStyle/>
        <a:p>
          <a:r>
            <a:rPr lang="en-US" dirty="0">
              <a:latin typeface="Calibri"/>
              <a:cs typeface="Calibri"/>
            </a:rPr>
            <a:t>Student Skill Development</a:t>
          </a:r>
          <a:endParaRPr lang="en-US" sz="3000" dirty="0">
            <a:solidFill>
              <a:srgbClr val="010000"/>
            </a:solidFill>
            <a:latin typeface="Calibri"/>
            <a:cs typeface="Calibri"/>
          </a:endParaRPr>
        </a:p>
      </dgm:t>
    </dgm:pt>
    <dgm:pt modelId="{8EE28F83-4FA8-224A-81FC-F04692669979}" type="parTrans" cxnId="{1F4EDEFF-7D07-2F45-B877-8D6984650AD0}">
      <dgm:prSet/>
      <dgm:spPr/>
      <dgm:t>
        <a:bodyPr/>
        <a:lstStyle/>
        <a:p>
          <a:endParaRPr lang="en-US"/>
        </a:p>
      </dgm:t>
    </dgm:pt>
    <dgm:pt modelId="{CA522AC6-7AA6-574D-B586-963FFC3DA039}" type="sibTrans" cxnId="{1F4EDEFF-7D07-2F45-B877-8D6984650AD0}">
      <dgm:prSet/>
      <dgm:spPr/>
      <dgm:t>
        <a:bodyPr/>
        <a:lstStyle/>
        <a:p>
          <a:endParaRPr lang="en-US"/>
        </a:p>
      </dgm:t>
    </dgm:pt>
    <dgm:pt modelId="{6EF21F4E-09A6-D647-A73F-8C4A32057732}">
      <dgm:prSet/>
      <dgm:spPr/>
      <dgm:t>
        <a:bodyPr/>
        <a:lstStyle/>
        <a:p>
          <a:r>
            <a:rPr lang="en-US" dirty="0">
              <a:latin typeface="Calibri"/>
              <a:cs typeface="Calibri"/>
            </a:rPr>
            <a:t>Community Participation</a:t>
          </a:r>
        </a:p>
      </dgm:t>
    </dgm:pt>
    <dgm:pt modelId="{C0D34295-F9ED-A344-93C1-79D8C7EF551F}" type="parTrans" cxnId="{B9374980-F240-5145-A581-56794B37D987}">
      <dgm:prSet/>
      <dgm:spPr/>
      <dgm:t>
        <a:bodyPr/>
        <a:lstStyle/>
        <a:p>
          <a:endParaRPr lang="en-US"/>
        </a:p>
      </dgm:t>
    </dgm:pt>
    <dgm:pt modelId="{1B045E0D-C45A-254B-9065-6411C34F1765}" type="sibTrans" cxnId="{B9374980-F240-5145-A581-56794B37D987}">
      <dgm:prSet/>
      <dgm:spPr/>
      <dgm:t>
        <a:bodyPr/>
        <a:lstStyle/>
        <a:p>
          <a:endParaRPr lang="en-US"/>
        </a:p>
      </dgm:t>
    </dgm:pt>
    <dgm:pt modelId="{120702BF-2EA5-45DA-A2C1-53FCEC9F2C7B}">
      <dgm:prSet/>
      <dgm:spPr/>
      <dgm:t>
        <a:bodyPr/>
        <a:lstStyle/>
        <a:p>
          <a:r>
            <a:rPr lang="en-US" dirty="0">
              <a:latin typeface="Calibri"/>
              <a:cs typeface="Calibri"/>
            </a:rPr>
            <a:t>Employment Skills</a:t>
          </a:r>
        </a:p>
      </dgm:t>
    </dgm:pt>
    <dgm:pt modelId="{258E3908-B4C6-45CB-B222-DF8CD74BBAAF}" type="parTrans" cxnId="{134A5E88-49B2-435F-B1FA-71F6993CF24C}">
      <dgm:prSet/>
      <dgm:spPr/>
      <dgm:t>
        <a:bodyPr/>
        <a:lstStyle/>
        <a:p>
          <a:endParaRPr lang="en-US"/>
        </a:p>
      </dgm:t>
    </dgm:pt>
    <dgm:pt modelId="{4E7EA544-D23E-44CA-99EC-E1DB49F8A522}" type="sibTrans" cxnId="{134A5E88-49B2-435F-B1FA-71F6993CF24C}">
      <dgm:prSet/>
      <dgm:spPr/>
      <dgm:t>
        <a:bodyPr/>
        <a:lstStyle/>
        <a:p>
          <a:endParaRPr lang="en-US"/>
        </a:p>
      </dgm:t>
    </dgm:pt>
    <dgm:pt modelId="{473C1013-DEF1-4A30-B060-8D3743DCD20A}">
      <dgm:prSet/>
      <dgm:spPr/>
      <dgm:t>
        <a:bodyPr/>
        <a:lstStyle/>
        <a:p>
          <a:r>
            <a:rPr lang="en-US" dirty="0">
              <a:latin typeface="Calibri"/>
              <a:cs typeface="Calibri"/>
            </a:rPr>
            <a:t>Work-Based Experiences</a:t>
          </a:r>
        </a:p>
      </dgm:t>
    </dgm:pt>
    <dgm:pt modelId="{15E9D66F-E1FA-4471-A0C4-92D1DD7DB3EF}" type="parTrans" cxnId="{860B3887-0F98-4010-B638-9060D16F5ECB}">
      <dgm:prSet/>
      <dgm:spPr/>
      <dgm:t>
        <a:bodyPr/>
        <a:lstStyle/>
        <a:p>
          <a:endParaRPr lang="en-US"/>
        </a:p>
      </dgm:t>
    </dgm:pt>
    <dgm:pt modelId="{D3D048B1-329F-4C32-99AF-12B191A5FE58}" type="sibTrans" cxnId="{860B3887-0F98-4010-B638-9060D16F5ECB}">
      <dgm:prSet/>
      <dgm:spPr/>
      <dgm:t>
        <a:bodyPr/>
        <a:lstStyle/>
        <a:p>
          <a:endParaRPr lang="en-US"/>
        </a:p>
      </dgm:t>
    </dgm:pt>
    <dgm:pt modelId="{7CEC0E27-2BB7-4E2A-83D0-D1EA3989640B}">
      <dgm:prSet/>
      <dgm:spPr/>
      <dgm:t>
        <a:bodyPr/>
        <a:lstStyle/>
        <a:p>
          <a:r>
            <a:rPr lang="en-US" dirty="0">
              <a:latin typeface="Calibri"/>
              <a:cs typeface="Calibri"/>
            </a:rPr>
            <a:t>Academics</a:t>
          </a:r>
        </a:p>
      </dgm:t>
    </dgm:pt>
    <dgm:pt modelId="{0660F86E-8E72-4D24-BC7D-CBCAB7F11B88}" type="parTrans" cxnId="{DC79EC39-6247-41C1-9E75-4C2412B4B89C}">
      <dgm:prSet/>
      <dgm:spPr/>
      <dgm:t>
        <a:bodyPr/>
        <a:lstStyle/>
        <a:p>
          <a:endParaRPr lang="en-US"/>
        </a:p>
      </dgm:t>
    </dgm:pt>
    <dgm:pt modelId="{C56466F4-28BB-48AB-8EAD-4F219C9FA5BB}" type="sibTrans" cxnId="{DC79EC39-6247-41C1-9E75-4C2412B4B89C}">
      <dgm:prSet/>
      <dgm:spPr/>
      <dgm:t>
        <a:bodyPr/>
        <a:lstStyle/>
        <a:p>
          <a:endParaRPr lang="en-US"/>
        </a:p>
      </dgm:t>
    </dgm:pt>
    <dgm:pt modelId="{58173A6D-09F4-314C-B751-92F349E5DC40}">
      <dgm:prSet/>
      <dgm:spPr/>
      <dgm:t>
        <a:bodyPr/>
        <a:lstStyle/>
        <a:p>
          <a:r>
            <a:rPr lang="en-US" dirty="0">
              <a:latin typeface="Calibri"/>
              <a:cs typeface="Calibri"/>
            </a:rPr>
            <a:t>Independent Living </a:t>
          </a:r>
        </a:p>
      </dgm:t>
    </dgm:pt>
    <dgm:pt modelId="{F1D977BF-5D22-174D-B852-3B77C60A72F1}" type="sibTrans" cxnId="{4EB53732-075E-6B4D-9B98-63A58B9DBA2D}">
      <dgm:prSet/>
      <dgm:spPr/>
      <dgm:t>
        <a:bodyPr/>
        <a:lstStyle/>
        <a:p>
          <a:endParaRPr lang="en-US"/>
        </a:p>
      </dgm:t>
    </dgm:pt>
    <dgm:pt modelId="{A8EDF192-1A81-344C-A388-3459A8025D9B}" type="parTrans" cxnId="{4EB53732-075E-6B4D-9B98-63A58B9DBA2D}">
      <dgm:prSet/>
      <dgm:spPr/>
      <dgm:t>
        <a:bodyPr/>
        <a:lstStyle/>
        <a:p>
          <a:endParaRPr lang="en-US"/>
        </a:p>
      </dgm:t>
    </dgm:pt>
    <dgm:pt modelId="{A18DFB73-7EC9-469C-9927-9ECE45ED7C83}">
      <dgm:prSet/>
      <dgm:spPr/>
      <dgm:t>
        <a:bodyPr/>
        <a:lstStyle/>
        <a:p>
          <a:r>
            <a:rPr lang="en-US" dirty="0">
              <a:latin typeface="Calibri"/>
              <a:cs typeface="Calibri"/>
            </a:rPr>
            <a:t>Self-Determination</a:t>
          </a:r>
        </a:p>
      </dgm:t>
    </dgm:pt>
    <dgm:pt modelId="{AE882716-7DE3-4BE6-8BBC-64E2FD5E3349}" type="parTrans" cxnId="{C0C00170-3E2D-47B6-8B44-769FA038FFF3}">
      <dgm:prSet/>
      <dgm:spPr/>
      <dgm:t>
        <a:bodyPr/>
        <a:lstStyle/>
        <a:p>
          <a:endParaRPr lang="en-US"/>
        </a:p>
      </dgm:t>
    </dgm:pt>
    <dgm:pt modelId="{AB12200B-AADD-4150-8B37-3A744F52CCCA}" type="sibTrans" cxnId="{C0C00170-3E2D-47B6-8B44-769FA038FFF3}">
      <dgm:prSet/>
      <dgm:spPr/>
      <dgm:t>
        <a:bodyPr/>
        <a:lstStyle/>
        <a:p>
          <a:endParaRPr lang="en-US"/>
        </a:p>
      </dgm:t>
    </dgm:pt>
    <dgm:pt modelId="{556D4ABA-85AC-1B45-ACC5-8CC863BC5A28}" type="pres">
      <dgm:prSet presAssocID="{B884F84E-7BBE-074D-8EC4-6454045FF4B9}" presName="cycle" presStyleCnt="0">
        <dgm:presLayoutVars>
          <dgm:chMax val="1"/>
          <dgm:dir/>
          <dgm:animLvl val="ctr"/>
          <dgm:resizeHandles val="exact"/>
        </dgm:presLayoutVars>
      </dgm:prSet>
      <dgm:spPr/>
      <dgm:t>
        <a:bodyPr/>
        <a:lstStyle/>
        <a:p>
          <a:endParaRPr lang="en-US"/>
        </a:p>
      </dgm:t>
    </dgm:pt>
    <dgm:pt modelId="{A6047CD0-626F-E44D-93E6-267A2E58CE7B}" type="pres">
      <dgm:prSet presAssocID="{8A72C934-877D-E846-8D54-2C851441E395}" presName="centerShape" presStyleLbl="node0" presStyleIdx="0" presStyleCnt="1"/>
      <dgm:spPr/>
      <dgm:t>
        <a:bodyPr/>
        <a:lstStyle/>
        <a:p>
          <a:endParaRPr lang="en-US"/>
        </a:p>
      </dgm:t>
    </dgm:pt>
    <dgm:pt modelId="{9EFC9B38-4C63-414D-B3D1-2B3FBE01803A}" type="pres">
      <dgm:prSet presAssocID="{A8EDF192-1A81-344C-A388-3459A8025D9B}" presName="parTrans" presStyleLbl="bgSibTrans2D1" presStyleIdx="0" presStyleCnt="6"/>
      <dgm:spPr/>
      <dgm:t>
        <a:bodyPr/>
        <a:lstStyle/>
        <a:p>
          <a:endParaRPr lang="en-US"/>
        </a:p>
      </dgm:t>
    </dgm:pt>
    <dgm:pt modelId="{7C9D51CD-53FC-FA45-9DE1-CA8C2CC7BD78}" type="pres">
      <dgm:prSet presAssocID="{58173A6D-09F4-314C-B751-92F349E5DC40}" presName="node" presStyleLbl="node1" presStyleIdx="0" presStyleCnt="6">
        <dgm:presLayoutVars>
          <dgm:bulletEnabled val="1"/>
        </dgm:presLayoutVars>
      </dgm:prSet>
      <dgm:spPr/>
      <dgm:t>
        <a:bodyPr/>
        <a:lstStyle/>
        <a:p>
          <a:endParaRPr lang="en-US"/>
        </a:p>
      </dgm:t>
    </dgm:pt>
    <dgm:pt modelId="{390D2E6F-26D7-394C-8E57-54029C95DFB1}" type="pres">
      <dgm:prSet presAssocID="{C0D34295-F9ED-A344-93C1-79D8C7EF551F}" presName="parTrans" presStyleLbl="bgSibTrans2D1" presStyleIdx="1" presStyleCnt="6"/>
      <dgm:spPr/>
      <dgm:t>
        <a:bodyPr/>
        <a:lstStyle/>
        <a:p>
          <a:endParaRPr lang="en-US"/>
        </a:p>
      </dgm:t>
    </dgm:pt>
    <dgm:pt modelId="{77EFA52A-8EFF-5C4D-9C2D-7505B5BD9DAA}" type="pres">
      <dgm:prSet presAssocID="{6EF21F4E-09A6-D647-A73F-8C4A32057732}" presName="node" presStyleLbl="node1" presStyleIdx="1" presStyleCnt="6">
        <dgm:presLayoutVars>
          <dgm:bulletEnabled val="1"/>
        </dgm:presLayoutVars>
      </dgm:prSet>
      <dgm:spPr/>
      <dgm:t>
        <a:bodyPr/>
        <a:lstStyle/>
        <a:p>
          <a:endParaRPr lang="en-US"/>
        </a:p>
      </dgm:t>
    </dgm:pt>
    <dgm:pt modelId="{F8BFCF04-96E1-43C5-8119-698F147FFF6E}" type="pres">
      <dgm:prSet presAssocID="{258E3908-B4C6-45CB-B222-DF8CD74BBAAF}" presName="parTrans" presStyleLbl="bgSibTrans2D1" presStyleIdx="2" presStyleCnt="6"/>
      <dgm:spPr/>
      <dgm:t>
        <a:bodyPr/>
        <a:lstStyle/>
        <a:p>
          <a:endParaRPr lang="en-US"/>
        </a:p>
      </dgm:t>
    </dgm:pt>
    <dgm:pt modelId="{B66831E3-DC9D-47B3-AE60-7FDECD5C5FF2}" type="pres">
      <dgm:prSet presAssocID="{120702BF-2EA5-45DA-A2C1-53FCEC9F2C7B}" presName="node" presStyleLbl="node1" presStyleIdx="2" presStyleCnt="6">
        <dgm:presLayoutVars>
          <dgm:bulletEnabled val="1"/>
        </dgm:presLayoutVars>
      </dgm:prSet>
      <dgm:spPr/>
      <dgm:t>
        <a:bodyPr/>
        <a:lstStyle/>
        <a:p>
          <a:endParaRPr lang="en-US"/>
        </a:p>
      </dgm:t>
    </dgm:pt>
    <dgm:pt modelId="{A05D53CD-18B0-49E2-8E3F-B6E9118BB303}" type="pres">
      <dgm:prSet presAssocID="{15E9D66F-E1FA-4471-A0C4-92D1DD7DB3EF}" presName="parTrans" presStyleLbl="bgSibTrans2D1" presStyleIdx="3" presStyleCnt="6"/>
      <dgm:spPr/>
      <dgm:t>
        <a:bodyPr/>
        <a:lstStyle/>
        <a:p>
          <a:endParaRPr lang="en-US"/>
        </a:p>
      </dgm:t>
    </dgm:pt>
    <dgm:pt modelId="{D0886769-C349-4179-8BC3-25DCF50F39A3}" type="pres">
      <dgm:prSet presAssocID="{473C1013-DEF1-4A30-B060-8D3743DCD20A}" presName="node" presStyleLbl="node1" presStyleIdx="3" presStyleCnt="6">
        <dgm:presLayoutVars>
          <dgm:bulletEnabled val="1"/>
        </dgm:presLayoutVars>
      </dgm:prSet>
      <dgm:spPr/>
      <dgm:t>
        <a:bodyPr/>
        <a:lstStyle/>
        <a:p>
          <a:endParaRPr lang="en-US"/>
        </a:p>
      </dgm:t>
    </dgm:pt>
    <dgm:pt modelId="{8FC676E7-3B76-4B92-B969-49ABA66BB97D}" type="pres">
      <dgm:prSet presAssocID="{0660F86E-8E72-4D24-BC7D-CBCAB7F11B88}" presName="parTrans" presStyleLbl="bgSibTrans2D1" presStyleIdx="4" presStyleCnt="6"/>
      <dgm:spPr/>
      <dgm:t>
        <a:bodyPr/>
        <a:lstStyle/>
        <a:p>
          <a:endParaRPr lang="en-US"/>
        </a:p>
      </dgm:t>
    </dgm:pt>
    <dgm:pt modelId="{69D503B4-64D1-4E58-A2B8-7B7C6CB7F55B}" type="pres">
      <dgm:prSet presAssocID="{7CEC0E27-2BB7-4E2A-83D0-D1EA3989640B}" presName="node" presStyleLbl="node1" presStyleIdx="4" presStyleCnt="6">
        <dgm:presLayoutVars>
          <dgm:bulletEnabled val="1"/>
        </dgm:presLayoutVars>
      </dgm:prSet>
      <dgm:spPr/>
      <dgm:t>
        <a:bodyPr/>
        <a:lstStyle/>
        <a:p>
          <a:endParaRPr lang="en-US"/>
        </a:p>
      </dgm:t>
    </dgm:pt>
    <dgm:pt modelId="{522DAEC4-74D9-4890-88D2-5A5941B4B2B5}" type="pres">
      <dgm:prSet presAssocID="{AE882716-7DE3-4BE6-8BBC-64E2FD5E3349}" presName="parTrans" presStyleLbl="bgSibTrans2D1" presStyleIdx="5" presStyleCnt="6"/>
      <dgm:spPr/>
      <dgm:t>
        <a:bodyPr/>
        <a:lstStyle/>
        <a:p>
          <a:endParaRPr lang="en-US"/>
        </a:p>
      </dgm:t>
    </dgm:pt>
    <dgm:pt modelId="{41369B24-BC32-4DF4-8383-8A53757CB65E}" type="pres">
      <dgm:prSet presAssocID="{A18DFB73-7EC9-469C-9927-9ECE45ED7C83}" presName="node" presStyleLbl="node1" presStyleIdx="5" presStyleCnt="6">
        <dgm:presLayoutVars>
          <dgm:bulletEnabled val="1"/>
        </dgm:presLayoutVars>
      </dgm:prSet>
      <dgm:spPr/>
      <dgm:t>
        <a:bodyPr/>
        <a:lstStyle/>
        <a:p>
          <a:endParaRPr lang="en-US"/>
        </a:p>
      </dgm:t>
    </dgm:pt>
  </dgm:ptLst>
  <dgm:cxnLst>
    <dgm:cxn modelId="{1F4EDEFF-7D07-2F45-B877-8D6984650AD0}" srcId="{B884F84E-7BBE-074D-8EC4-6454045FF4B9}" destId="{8A72C934-877D-E846-8D54-2C851441E395}" srcOrd="0" destOrd="0" parTransId="{8EE28F83-4FA8-224A-81FC-F04692669979}" sibTransId="{CA522AC6-7AA6-574D-B586-963FFC3DA039}"/>
    <dgm:cxn modelId="{134A5E88-49B2-435F-B1FA-71F6993CF24C}" srcId="{8A72C934-877D-E846-8D54-2C851441E395}" destId="{120702BF-2EA5-45DA-A2C1-53FCEC9F2C7B}" srcOrd="2" destOrd="0" parTransId="{258E3908-B4C6-45CB-B222-DF8CD74BBAAF}" sibTransId="{4E7EA544-D23E-44CA-99EC-E1DB49F8A522}"/>
    <dgm:cxn modelId="{1300906B-7D7F-4620-BD27-AFE28CCF67FA}" type="presOf" srcId="{8A72C934-877D-E846-8D54-2C851441E395}" destId="{A6047CD0-626F-E44D-93E6-267A2E58CE7B}" srcOrd="0" destOrd="0" presId="urn:microsoft.com/office/officeart/2005/8/layout/radial4"/>
    <dgm:cxn modelId="{B9374980-F240-5145-A581-56794B37D987}" srcId="{8A72C934-877D-E846-8D54-2C851441E395}" destId="{6EF21F4E-09A6-D647-A73F-8C4A32057732}" srcOrd="1" destOrd="0" parTransId="{C0D34295-F9ED-A344-93C1-79D8C7EF551F}" sibTransId="{1B045E0D-C45A-254B-9065-6411C34F1765}"/>
    <dgm:cxn modelId="{92993C2C-D972-4C1E-94B1-B34BC5069BBD}" type="presOf" srcId="{0660F86E-8E72-4D24-BC7D-CBCAB7F11B88}" destId="{8FC676E7-3B76-4B92-B969-49ABA66BB97D}" srcOrd="0" destOrd="0" presId="urn:microsoft.com/office/officeart/2005/8/layout/radial4"/>
    <dgm:cxn modelId="{189C262D-89EB-4B03-ACA9-D28A0F15CFCA}" type="presOf" srcId="{AE882716-7DE3-4BE6-8BBC-64E2FD5E3349}" destId="{522DAEC4-74D9-4890-88D2-5A5941B4B2B5}" srcOrd="0" destOrd="0" presId="urn:microsoft.com/office/officeart/2005/8/layout/radial4"/>
    <dgm:cxn modelId="{DF1853EA-A664-47E3-94B7-71A16611B799}" type="presOf" srcId="{6EF21F4E-09A6-D647-A73F-8C4A32057732}" destId="{77EFA52A-8EFF-5C4D-9C2D-7505B5BD9DAA}" srcOrd="0" destOrd="0" presId="urn:microsoft.com/office/officeart/2005/8/layout/radial4"/>
    <dgm:cxn modelId="{A0CFC72F-129E-4B75-8FDE-11B2D5E1625A}" type="presOf" srcId="{B884F84E-7BBE-074D-8EC4-6454045FF4B9}" destId="{556D4ABA-85AC-1B45-ACC5-8CC863BC5A28}" srcOrd="0" destOrd="0" presId="urn:microsoft.com/office/officeart/2005/8/layout/radial4"/>
    <dgm:cxn modelId="{B7178AF4-EA20-418E-9BAF-BA89C9D2EFCD}" type="presOf" srcId="{7CEC0E27-2BB7-4E2A-83D0-D1EA3989640B}" destId="{69D503B4-64D1-4E58-A2B8-7B7C6CB7F55B}" srcOrd="0" destOrd="0" presId="urn:microsoft.com/office/officeart/2005/8/layout/radial4"/>
    <dgm:cxn modelId="{83DCB64D-FB40-421F-B80A-D1568BAA8E02}" type="presOf" srcId="{58173A6D-09F4-314C-B751-92F349E5DC40}" destId="{7C9D51CD-53FC-FA45-9DE1-CA8C2CC7BD78}" srcOrd="0" destOrd="0" presId="urn:microsoft.com/office/officeart/2005/8/layout/radial4"/>
    <dgm:cxn modelId="{EC914864-3075-4E45-932C-B2FF8B348DAF}" type="presOf" srcId="{473C1013-DEF1-4A30-B060-8D3743DCD20A}" destId="{D0886769-C349-4179-8BC3-25DCF50F39A3}" srcOrd="0" destOrd="0" presId="urn:microsoft.com/office/officeart/2005/8/layout/radial4"/>
    <dgm:cxn modelId="{860B3887-0F98-4010-B638-9060D16F5ECB}" srcId="{8A72C934-877D-E846-8D54-2C851441E395}" destId="{473C1013-DEF1-4A30-B060-8D3743DCD20A}" srcOrd="3" destOrd="0" parTransId="{15E9D66F-E1FA-4471-A0C4-92D1DD7DB3EF}" sibTransId="{D3D048B1-329F-4C32-99AF-12B191A5FE58}"/>
    <dgm:cxn modelId="{4AF52B71-82F0-4792-AFB0-BA1B207BB088}" type="presOf" srcId="{A18DFB73-7EC9-469C-9927-9ECE45ED7C83}" destId="{41369B24-BC32-4DF4-8383-8A53757CB65E}" srcOrd="0" destOrd="0" presId="urn:microsoft.com/office/officeart/2005/8/layout/radial4"/>
    <dgm:cxn modelId="{DC79EC39-6247-41C1-9E75-4C2412B4B89C}" srcId="{8A72C934-877D-E846-8D54-2C851441E395}" destId="{7CEC0E27-2BB7-4E2A-83D0-D1EA3989640B}" srcOrd="4" destOrd="0" parTransId="{0660F86E-8E72-4D24-BC7D-CBCAB7F11B88}" sibTransId="{C56466F4-28BB-48AB-8EAD-4F219C9FA5BB}"/>
    <dgm:cxn modelId="{C0C00170-3E2D-47B6-8B44-769FA038FFF3}" srcId="{8A72C934-877D-E846-8D54-2C851441E395}" destId="{A18DFB73-7EC9-469C-9927-9ECE45ED7C83}" srcOrd="5" destOrd="0" parTransId="{AE882716-7DE3-4BE6-8BBC-64E2FD5E3349}" sibTransId="{AB12200B-AADD-4150-8B37-3A744F52CCCA}"/>
    <dgm:cxn modelId="{0F2665F5-4C02-4E7C-AF2B-A0BA0D13022D}" type="presOf" srcId="{120702BF-2EA5-45DA-A2C1-53FCEC9F2C7B}" destId="{B66831E3-DC9D-47B3-AE60-7FDECD5C5FF2}" srcOrd="0" destOrd="0" presId="urn:microsoft.com/office/officeart/2005/8/layout/radial4"/>
    <dgm:cxn modelId="{4CD747B5-DF18-4A01-AC4F-442D80E9A15D}" type="presOf" srcId="{A8EDF192-1A81-344C-A388-3459A8025D9B}" destId="{9EFC9B38-4C63-414D-B3D1-2B3FBE01803A}" srcOrd="0" destOrd="0" presId="urn:microsoft.com/office/officeart/2005/8/layout/radial4"/>
    <dgm:cxn modelId="{1A469688-6744-46E3-BE70-F927ECC7D5C8}" type="presOf" srcId="{258E3908-B4C6-45CB-B222-DF8CD74BBAAF}" destId="{F8BFCF04-96E1-43C5-8119-698F147FFF6E}" srcOrd="0" destOrd="0" presId="urn:microsoft.com/office/officeart/2005/8/layout/radial4"/>
    <dgm:cxn modelId="{704C5646-161A-4199-8C77-B897E3F010D2}" type="presOf" srcId="{C0D34295-F9ED-A344-93C1-79D8C7EF551F}" destId="{390D2E6F-26D7-394C-8E57-54029C95DFB1}" srcOrd="0" destOrd="0" presId="urn:microsoft.com/office/officeart/2005/8/layout/radial4"/>
    <dgm:cxn modelId="{CB08E519-1256-4642-B5A3-802078EFA10D}" type="presOf" srcId="{15E9D66F-E1FA-4471-A0C4-92D1DD7DB3EF}" destId="{A05D53CD-18B0-49E2-8E3F-B6E9118BB303}" srcOrd="0" destOrd="0" presId="urn:microsoft.com/office/officeart/2005/8/layout/radial4"/>
    <dgm:cxn modelId="{4EB53732-075E-6B4D-9B98-63A58B9DBA2D}" srcId="{8A72C934-877D-E846-8D54-2C851441E395}" destId="{58173A6D-09F4-314C-B751-92F349E5DC40}" srcOrd="0" destOrd="0" parTransId="{A8EDF192-1A81-344C-A388-3459A8025D9B}" sibTransId="{F1D977BF-5D22-174D-B852-3B77C60A72F1}"/>
    <dgm:cxn modelId="{03884B0E-3DA9-4E30-9E74-920A8AFE9838}" type="presParOf" srcId="{556D4ABA-85AC-1B45-ACC5-8CC863BC5A28}" destId="{A6047CD0-626F-E44D-93E6-267A2E58CE7B}" srcOrd="0" destOrd="0" presId="urn:microsoft.com/office/officeart/2005/8/layout/radial4"/>
    <dgm:cxn modelId="{5567B28C-96BE-49F7-9C02-A91A8CFF4CB2}" type="presParOf" srcId="{556D4ABA-85AC-1B45-ACC5-8CC863BC5A28}" destId="{9EFC9B38-4C63-414D-B3D1-2B3FBE01803A}" srcOrd="1" destOrd="0" presId="urn:microsoft.com/office/officeart/2005/8/layout/radial4"/>
    <dgm:cxn modelId="{69152FD3-B755-47AA-8A5B-672270393621}" type="presParOf" srcId="{556D4ABA-85AC-1B45-ACC5-8CC863BC5A28}" destId="{7C9D51CD-53FC-FA45-9DE1-CA8C2CC7BD78}" srcOrd="2" destOrd="0" presId="urn:microsoft.com/office/officeart/2005/8/layout/radial4"/>
    <dgm:cxn modelId="{E90426AD-BC88-4BF3-B986-D90467E86001}" type="presParOf" srcId="{556D4ABA-85AC-1B45-ACC5-8CC863BC5A28}" destId="{390D2E6F-26D7-394C-8E57-54029C95DFB1}" srcOrd="3" destOrd="0" presId="urn:microsoft.com/office/officeart/2005/8/layout/radial4"/>
    <dgm:cxn modelId="{04B607FF-CE75-44FD-9693-63B7A1C61EA0}" type="presParOf" srcId="{556D4ABA-85AC-1B45-ACC5-8CC863BC5A28}" destId="{77EFA52A-8EFF-5C4D-9C2D-7505B5BD9DAA}" srcOrd="4" destOrd="0" presId="urn:microsoft.com/office/officeart/2005/8/layout/radial4"/>
    <dgm:cxn modelId="{AABED314-C807-4606-B7B8-38AECA3FD526}" type="presParOf" srcId="{556D4ABA-85AC-1B45-ACC5-8CC863BC5A28}" destId="{F8BFCF04-96E1-43C5-8119-698F147FFF6E}" srcOrd="5" destOrd="0" presId="urn:microsoft.com/office/officeart/2005/8/layout/radial4"/>
    <dgm:cxn modelId="{E7050715-7F10-4EE9-879A-90794B039233}" type="presParOf" srcId="{556D4ABA-85AC-1B45-ACC5-8CC863BC5A28}" destId="{B66831E3-DC9D-47B3-AE60-7FDECD5C5FF2}" srcOrd="6" destOrd="0" presId="urn:microsoft.com/office/officeart/2005/8/layout/radial4"/>
    <dgm:cxn modelId="{82053F23-8EAF-40E2-8287-9DF275703DDF}" type="presParOf" srcId="{556D4ABA-85AC-1B45-ACC5-8CC863BC5A28}" destId="{A05D53CD-18B0-49E2-8E3F-B6E9118BB303}" srcOrd="7" destOrd="0" presId="urn:microsoft.com/office/officeart/2005/8/layout/radial4"/>
    <dgm:cxn modelId="{FAB17875-3671-4438-BDA8-6E37D86ECCF0}" type="presParOf" srcId="{556D4ABA-85AC-1B45-ACC5-8CC863BC5A28}" destId="{D0886769-C349-4179-8BC3-25DCF50F39A3}" srcOrd="8" destOrd="0" presId="urn:microsoft.com/office/officeart/2005/8/layout/radial4"/>
    <dgm:cxn modelId="{E182C25D-CC07-4E71-8BC2-CB0A9D6DEC45}" type="presParOf" srcId="{556D4ABA-85AC-1B45-ACC5-8CC863BC5A28}" destId="{8FC676E7-3B76-4B92-B969-49ABA66BB97D}" srcOrd="9" destOrd="0" presId="urn:microsoft.com/office/officeart/2005/8/layout/radial4"/>
    <dgm:cxn modelId="{E0CCAC63-218B-43BA-98F3-5977361E8B1F}" type="presParOf" srcId="{556D4ABA-85AC-1B45-ACC5-8CC863BC5A28}" destId="{69D503B4-64D1-4E58-A2B8-7B7C6CB7F55B}" srcOrd="10" destOrd="0" presId="urn:microsoft.com/office/officeart/2005/8/layout/radial4"/>
    <dgm:cxn modelId="{611CCC15-134C-4483-A4C3-97988D41BF6D}" type="presParOf" srcId="{556D4ABA-85AC-1B45-ACC5-8CC863BC5A28}" destId="{522DAEC4-74D9-4890-88D2-5A5941B4B2B5}" srcOrd="11" destOrd="0" presId="urn:microsoft.com/office/officeart/2005/8/layout/radial4"/>
    <dgm:cxn modelId="{8D523E21-0941-47D2-BCA6-F30C40B60579}" type="presParOf" srcId="{556D4ABA-85AC-1B45-ACC5-8CC863BC5A28}" destId="{41369B24-BC32-4DF4-8383-8A53757CB65E}" srcOrd="1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09FA23-04DD-CE44-83A6-BC87CC4BAFBC}" type="doc">
      <dgm:prSet loTypeId="urn:microsoft.com/office/officeart/2005/8/layout/vList2" loCatId="" qsTypeId="urn:microsoft.com/office/officeart/2005/8/quickstyle/simple1" qsCatId="simple" csTypeId="urn:microsoft.com/office/officeart/2005/8/colors/accent0_3" csCatId="mainScheme" phldr="1"/>
      <dgm:spPr/>
      <dgm:t>
        <a:bodyPr/>
        <a:lstStyle/>
        <a:p>
          <a:endParaRPr lang="en-US"/>
        </a:p>
      </dgm:t>
    </dgm:pt>
    <dgm:pt modelId="{28962B06-4959-0B42-BCBE-5117BB2A60AD}">
      <dgm:prSet phldrT="[Text]" custT="1">
        <dgm:style>
          <a:lnRef idx="2">
            <a:schemeClr val="accent2"/>
          </a:lnRef>
          <a:fillRef idx="1">
            <a:schemeClr val="lt1"/>
          </a:fillRef>
          <a:effectRef idx="0">
            <a:schemeClr val="accent2"/>
          </a:effectRef>
          <a:fontRef idx="minor">
            <a:schemeClr val="dk1"/>
          </a:fontRef>
        </dgm:style>
      </dgm:prSet>
      <dgm:spPr/>
      <dgm:t>
        <a:bodyPr/>
        <a:lstStyle/>
        <a:p>
          <a:r>
            <a:rPr lang="en-US" sz="2000" dirty="0">
              <a:latin typeface="Calibri"/>
              <a:ea typeface="ＭＳ Ｐゴシック" charset="0"/>
              <a:cs typeface="Calibri"/>
            </a:rPr>
            <a:t>Use principles of Universal Design for Learning (UDL) to guide instruction </a:t>
          </a:r>
          <a:endParaRPr lang="en-US" sz="2000" dirty="0">
            <a:latin typeface="Calibri"/>
            <a:cs typeface="Calibri"/>
          </a:endParaRPr>
        </a:p>
      </dgm:t>
    </dgm:pt>
    <dgm:pt modelId="{D7E6AA2B-3A16-2F44-8579-0DC974FCCC77}" type="parTrans" cxnId="{BCA76879-BA75-BB44-9203-23D183075E41}">
      <dgm:prSet/>
      <dgm:spPr/>
      <dgm:t>
        <a:bodyPr/>
        <a:lstStyle/>
        <a:p>
          <a:endParaRPr lang="en-US" sz="2400"/>
        </a:p>
      </dgm:t>
    </dgm:pt>
    <dgm:pt modelId="{051854EB-983F-894F-ABD0-24CF35EDC165}" type="sibTrans" cxnId="{BCA76879-BA75-BB44-9203-23D183075E41}">
      <dgm:prSet/>
      <dgm:spPr/>
      <dgm:t>
        <a:bodyPr/>
        <a:lstStyle/>
        <a:p>
          <a:endParaRPr lang="en-US" sz="2400"/>
        </a:p>
      </dgm:t>
    </dgm:pt>
    <dgm:pt modelId="{131D9CAF-7B1C-A14F-8872-E08722E82E65}">
      <dgm:prSet custT="1">
        <dgm:style>
          <a:lnRef idx="2">
            <a:schemeClr val="accent2"/>
          </a:lnRef>
          <a:fillRef idx="1">
            <a:schemeClr val="lt1"/>
          </a:fillRef>
          <a:effectRef idx="0">
            <a:schemeClr val="accent2"/>
          </a:effectRef>
          <a:fontRef idx="minor">
            <a:schemeClr val="dk1"/>
          </a:fontRef>
        </dgm:style>
      </dgm:prSet>
      <dgm:spPr/>
      <dgm:t>
        <a:bodyPr/>
        <a:lstStyle/>
        <a:p>
          <a:r>
            <a:rPr lang="en-US" sz="2000" dirty="0">
              <a:latin typeface="Calibri"/>
              <a:ea typeface="ＭＳ Ｐゴシック" charset="0"/>
              <a:cs typeface="Calibri"/>
            </a:rPr>
            <a:t>Differentiate instruction </a:t>
          </a:r>
          <a:endParaRPr lang="en-US" sz="2000" dirty="0">
            <a:latin typeface="Calibri"/>
            <a:cs typeface="Calibri"/>
          </a:endParaRPr>
        </a:p>
      </dgm:t>
    </dgm:pt>
    <dgm:pt modelId="{DF69EE78-FB44-024E-95BA-8BBBF98CEC5F}" type="parTrans" cxnId="{8B45C6ED-D6BE-4C4D-939E-384491BC1CAE}">
      <dgm:prSet/>
      <dgm:spPr/>
      <dgm:t>
        <a:bodyPr/>
        <a:lstStyle/>
        <a:p>
          <a:endParaRPr lang="en-US" sz="2400"/>
        </a:p>
      </dgm:t>
    </dgm:pt>
    <dgm:pt modelId="{089E8F3B-187E-814C-81B3-3D95896367F3}" type="sibTrans" cxnId="{8B45C6ED-D6BE-4C4D-939E-384491BC1CAE}">
      <dgm:prSet/>
      <dgm:spPr/>
      <dgm:t>
        <a:bodyPr/>
        <a:lstStyle/>
        <a:p>
          <a:endParaRPr lang="en-US" sz="2400"/>
        </a:p>
      </dgm:t>
    </dgm:pt>
    <dgm:pt modelId="{B6A171D5-0DBF-804C-B035-F2C2D89634BE}">
      <dgm:prSet phldrT="[Text]" custT="1">
        <dgm:style>
          <a:lnRef idx="2">
            <a:schemeClr val="accent2"/>
          </a:lnRef>
          <a:fillRef idx="1">
            <a:schemeClr val="lt1"/>
          </a:fillRef>
          <a:effectRef idx="0">
            <a:schemeClr val="accent2"/>
          </a:effectRef>
          <a:fontRef idx="minor">
            <a:schemeClr val="dk1"/>
          </a:fontRef>
        </dgm:style>
      </dgm:prSet>
      <dgm:spPr/>
      <dgm:t>
        <a:bodyPr/>
        <a:lstStyle/>
        <a:p>
          <a:r>
            <a:rPr lang="en-US" sz="2000" dirty="0">
              <a:latin typeface="Calibri"/>
              <a:ea typeface="ＭＳ Ｐゴシック" charset="0"/>
              <a:cs typeface="Calibri"/>
            </a:rPr>
            <a:t>Collaborate with a variety of school professionals </a:t>
          </a:r>
          <a:endParaRPr lang="en-US" sz="2000" dirty="0">
            <a:latin typeface="Calibri"/>
            <a:cs typeface="Calibri"/>
          </a:endParaRPr>
        </a:p>
      </dgm:t>
    </dgm:pt>
    <dgm:pt modelId="{D10FDAC0-243B-8746-91D0-D692BADE243A}" type="parTrans" cxnId="{4A3F37AD-1A32-6E40-883F-EAB6C339822E}">
      <dgm:prSet/>
      <dgm:spPr/>
      <dgm:t>
        <a:bodyPr/>
        <a:lstStyle/>
        <a:p>
          <a:endParaRPr lang="en-US" sz="2400"/>
        </a:p>
      </dgm:t>
    </dgm:pt>
    <dgm:pt modelId="{CDDCA863-47A4-5045-A71C-6EF476A223C0}" type="sibTrans" cxnId="{4A3F37AD-1A32-6E40-883F-EAB6C339822E}">
      <dgm:prSet/>
      <dgm:spPr/>
      <dgm:t>
        <a:bodyPr/>
        <a:lstStyle/>
        <a:p>
          <a:endParaRPr lang="en-US" sz="2400"/>
        </a:p>
      </dgm:t>
    </dgm:pt>
    <dgm:pt modelId="{DBEEF86B-F04C-7246-9574-F5FC954DA417}">
      <dgm:prSet custT="1">
        <dgm:style>
          <a:lnRef idx="2">
            <a:schemeClr val="accent2"/>
          </a:lnRef>
          <a:fillRef idx="1">
            <a:schemeClr val="lt1"/>
          </a:fillRef>
          <a:effectRef idx="0">
            <a:schemeClr val="accent2"/>
          </a:effectRef>
          <a:fontRef idx="minor">
            <a:schemeClr val="dk1"/>
          </a:fontRef>
        </dgm:style>
      </dgm:prSet>
      <dgm:spPr/>
      <dgm:t>
        <a:bodyPr/>
        <a:lstStyle/>
        <a:p>
          <a:r>
            <a:rPr lang="en-US" sz="2000" dirty="0">
              <a:latin typeface="Calibri"/>
              <a:ea typeface="ＭＳ Ｐゴシック" charset="0"/>
              <a:cs typeface="Calibri"/>
            </a:rPr>
            <a:t>Provide learning strategies and meta-cognitive instruction </a:t>
          </a:r>
        </a:p>
      </dgm:t>
    </dgm:pt>
    <dgm:pt modelId="{36426BDF-DC86-7844-8ACC-494055DFFE7F}" type="parTrans" cxnId="{6D3F6AFA-FF82-1349-9ED4-991EE8386275}">
      <dgm:prSet/>
      <dgm:spPr/>
      <dgm:t>
        <a:bodyPr/>
        <a:lstStyle/>
        <a:p>
          <a:endParaRPr lang="en-US" sz="2400"/>
        </a:p>
      </dgm:t>
    </dgm:pt>
    <dgm:pt modelId="{77E26840-7AD0-D34B-8F68-D8625C6BBA70}" type="sibTrans" cxnId="{6D3F6AFA-FF82-1349-9ED4-991EE8386275}">
      <dgm:prSet/>
      <dgm:spPr/>
      <dgm:t>
        <a:bodyPr/>
        <a:lstStyle/>
        <a:p>
          <a:endParaRPr lang="en-US" sz="2400"/>
        </a:p>
      </dgm:t>
    </dgm:pt>
    <dgm:pt modelId="{02586194-6CB5-F248-B9A9-8C73E6DF0625}">
      <dgm:prSet custT="1">
        <dgm:style>
          <a:lnRef idx="2">
            <a:schemeClr val="accent2"/>
          </a:lnRef>
          <a:fillRef idx="1">
            <a:schemeClr val="lt1"/>
          </a:fillRef>
          <a:effectRef idx="0">
            <a:schemeClr val="accent2"/>
          </a:effectRef>
          <a:fontRef idx="minor">
            <a:schemeClr val="dk1"/>
          </a:fontRef>
        </dgm:style>
      </dgm:prSet>
      <dgm:spPr/>
      <dgm:t>
        <a:bodyPr/>
        <a:lstStyle/>
        <a:p>
          <a:r>
            <a:rPr lang="en-US" sz="2000" dirty="0">
              <a:latin typeface="Calibri"/>
              <a:ea typeface="ＭＳ Ｐゴシック" charset="0"/>
              <a:cs typeface="Calibri"/>
            </a:rPr>
            <a:t>Ensure that appropriate accommodations and assistive technology are used </a:t>
          </a:r>
          <a:endParaRPr lang="en-US" sz="2000" dirty="0">
            <a:latin typeface="Calibri"/>
            <a:cs typeface="Calibri"/>
          </a:endParaRPr>
        </a:p>
      </dgm:t>
    </dgm:pt>
    <dgm:pt modelId="{DEB7C0B8-85E4-4841-9E6F-2FDB2BB451D4}" type="parTrans" cxnId="{07290123-F8A8-A34A-9767-63380A647219}">
      <dgm:prSet/>
      <dgm:spPr/>
      <dgm:t>
        <a:bodyPr/>
        <a:lstStyle/>
        <a:p>
          <a:endParaRPr lang="en-US" sz="2400"/>
        </a:p>
      </dgm:t>
    </dgm:pt>
    <dgm:pt modelId="{DAF0583D-E769-3242-BE32-4D5E56FED350}" type="sibTrans" cxnId="{07290123-F8A8-A34A-9767-63380A647219}">
      <dgm:prSet/>
      <dgm:spPr/>
      <dgm:t>
        <a:bodyPr/>
        <a:lstStyle/>
        <a:p>
          <a:endParaRPr lang="en-US" sz="2400"/>
        </a:p>
      </dgm:t>
    </dgm:pt>
    <dgm:pt modelId="{AF508E87-6A2E-F941-885D-899E4A392296}">
      <dgm:prSet custT="1">
        <dgm:style>
          <a:lnRef idx="2">
            <a:schemeClr val="accent2"/>
          </a:lnRef>
          <a:fillRef idx="1">
            <a:schemeClr val="lt1"/>
          </a:fillRef>
          <a:effectRef idx="0">
            <a:schemeClr val="accent2"/>
          </a:effectRef>
          <a:fontRef idx="minor">
            <a:schemeClr val="dk1"/>
          </a:fontRef>
        </dgm:style>
      </dgm:prSet>
      <dgm:spPr/>
      <dgm:t>
        <a:bodyPr/>
        <a:lstStyle/>
        <a:p>
          <a:r>
            <a:rPr lang="en-US" sz="2000" dirty="0">
              <a:latin typeface="Calibri"/>
              <a:ea typeface="ＭＳ Ｐゴシック" charset="0"/>
              <a:cs typeface="Calibri"/>
            </a:rPr>
            <a:t>Be culturally responsive/sensitive </a:t>
          </a:r>
          <a:endParaRPr lang="en-US" sz="2000" dirty="0"/>
        </a:p>
      </dgm:t>
    </dgm:pt>
    <dgm:pt modelId="{6A6F6ECF-2924-964F-AECC-7BA2A0314569}" type="parTrans" cxnId="{7A8BA81F-F6BF-E641-8793-47449AF94D42}">
      <dgm:prSet/>
      <dgm:spPr/>
      <dgm:t>
        <a:bodyPr/>
        <a:lstStyle/>
        <a:p>
          <a:endParaRPr lang="en-US" sz="2400"/>
        </a:p>
      </dgm:t>
    </dgm:pt>
    <dgm:pt modelId="{A0C9C9D4-232D-0345-BE69-4606E403AD4A}" type="sibTrans" cxnId="{7A8BA81F-F6BF-E641-8793-47449AF94D42}">
      <dgm:prSet/>
      <dgm:spPr/>
      <dgm:t>
        <a:bodyPr/>
        <a:lstStyle/>
        <a:p>
          <a:endParaRPr lang="en-US" sz="2400"/>
        </a:p>
      </dgm:t>
    </dgm:pt>
    <dgm:pt modelId="{D998E88D-62BA-3D4A-BE69-8A8816E7F9BC}" type="pres">
      <dgm:prSet presAssocID="{F509FA23-04DD-CE44-83A6-BC87CC4BAFBC}" presName="linear" presStyleCnt="0">
        <dgm:presLayoutVars>
          <dgm:animLvl val="lvl"/>
          <dgm:resizeHandles val="exact"/>
        </dgm:presLayoutVars>
      </dgm:prSet>
      <dgm:spPr/>
      <dgm:t>
        <a:bodyPr/>
        <a:lstStyle/>
        <a:p>
          <a:endParaRPr lang="en-US"/>
        </a:p>
      </dgm:t>
    </dgm:pt>
    <dgm:pt modelId="{D3D196E4-9E38-7D4F-89F0-1778AD4DC768}" type="pres">
      <dgm:prSet presAssocID="{28962B06-4959-0B42-BCBE-5117BB2A60AD}" presName="parentText" presStyleLbl="node1" presStyleIdx="0" presStyleCnt="6">
        <dgm:presLayoutVars>
          <dgm:chMax val="0"/>
          <dgm:bulletEnabled val="1"/>
        </dgm:presLayoutVars>
      </dgm:prSet>
      <dgm:spPr/>
      <dgm:t>
        <a:bodyPr/>
        <a:lstStyle/>
        <a:p>
          <a:endParaRPr lang="en-US"/>
        </a:p>
      </dgm:t>
    </dgm:pt>
    <dgm:pt modelId="{163D17E8-9146-8244-A5E0-5A9A28313C22}" type="pres">
      <dgm:prSet presAssocID="{051854EB-983F-894F-ABD0-24CF35EDC165}" presName="spacer" presStyleCnt="0"/>
      <dgm:spPr/>
    </dgm:pt>
    <dgm:pt modelId="{8CCFC644-FA31-C241-999D-7F82E620EF9C}" type="pres">
      <dgm:prSet presAssocID="{131D9CAF-7B1C-A14F-8872-E08722E82E65}" presName="parentText" presStyleLbl="node1" presStyleIdx="1" presStyleCnt="6">
        <dgm:presLayoutVars>
          <dgm:chMax val="0"/>
          <dgm:bulletEnabled val="1"/>
        </dgm:presLayoutVars>
      </dgm:prSet>
      <dgm:spPr/>
      <dgm:t>
        <a:bodyPr/>
        <a:lstStyle/>
        <a:p>
          <a:endParaRPr lang="en-US"/>
        </a:p>
      </dgm:t>
    </dgm:pt>
    <dgm:pt modelId="{7CF12607-11C4-C245-9EB1-8ADED13A229E}" type="pres">
      <dgm:prSet presAssocID="{089E8F3B-187E-814C-81B3-3D95896367F3}" presName="spacer" presStyleCnt="0"/>
      <dgm:spPr/>
    </dgm:pt>
    <dgm:pt modelId="{BD544A14-5BEF-2241-8DB4-DAB4E5763068}" type="pres">
      <dgm:prSet presAssocID="{DBEEF86B-F04C-7246-9574-F5FC954DA417}" presName="parentText" presStyleLbl="node1" presStyleIdx="2" presStyleCnt="6">
        <dgm:presLayoutVars>
          <dgm:chMax val="0"/>
          <dgm:bulletEnabled val="1"/>
        </dgm:presLayoutVars>
      </dgm:prSet>
      <dgm:spPr/>
      <dgm:t>
        <a:bodyPr/>
        <a:lstStyle/>
        <a:p>
          <a:endParaRPr lang="en-US"/>
        </a:p>
      </dgm:t>
    </dgm:pt>
    <dgm:pt modelId="{725BF62B-1B28-8E48-AD2E-315955F39F53}" type="pres">
      <dgm:prSet presAssocID="{77E26840-7AD0-D34B-8F68-D8625C6BBA70}" presName="spacer" presStyleCnt="0"/>
      <dgm:spPr/>
    </dgm:pt>
    <dgm:pt modelId="{4023F738-F2F6-834C-B258-D9D37E0B30D0}" type="pres">
      <dgm:prSet presAssocID="{B6A171D5-0DBF-804C-B035-F2C2D89634BE}" presName="parentText" presStyleLbl="node1" presStyleIdx="3" presStyleCnt="6">
        <dgm:presLayoutVars>
          <dgm:chMax val="0"/>
          <dgm:bulletEnabled val="1"/>
        </dgm:presLayoutVars>
      </dgm:prSet>
      <dgm:spPr/>
      <dgm:t>
        <a:bodyPr/>
        <a:lstStyle/>
        <a:p>
          <a:endParaRPr lang="en-US"/>
        </a:p>
      </dgm:t>
    </dgm:pt>
    <dgm:pt modelId="{E0127BDE-ACC1-0542-9816-8A04AE009836}" type="pres">
      <dgm:prSet presAssocID="{CDDCA863-47A4-5045-A71C-6EF476A223C0}" presName="spacer" presStyleCnt="0"/>
      <dgm:spPr/>
    </dgm:pt>
    <dgm:pt modelId="{C8518F2E-EC87-4A48-91EC-DE9DB49AA626}" type="pres">
      <dgm:prSet presAssocID="{02586194-6CB5-F248-B9A9-8C73E6DF0625}" presName="parentText" presStyleLbl="node1" presStyleIdx="4" presStyleCnt="6">
        <dgm:presLayoutVars>
          <dgm:chMax val="0"/>
          <dgm:bulletEnabled val="1"/>
        </dgm:presLayoutVars>
      </dgm:prSet>
      <dgm:spPr/>
      <dgm:t>
        <a:bodyPr/>
        <a:lstStyle/>
        <a:p>
          <a:endParaRPr lang="en-US"/>
        </a:p>
      </dgm:t>
    </dgm:pt>
    <dgm:pt modelId="{F0A15230-34DA-AD46-89BB-7E0268A910C3}" type="pres">
      <dgm:prSet presAssocID="{DAF0583D-E769-3242-BE32-4D5E56FED350}" presName="spacer" presStyleCnt="0"/>
      <dgm:spPr/>
    </dgm:pt>
    <dgm:pt modelId="{6F0F4E28-F736-BE44-A689-7A8B758AB153}" type="pres">
      <dgm:prSet presAssocID="{AF508E87-6A2E-F941-885D-899E4A392296}" presName="parentText" presStyleLbl="node1" presStyleIdx="5" presStyleCnt="6">
        <dgm:presLayoutVars>
          <dgm:chMax val="0"/>
          <dgm:bulletEnabled val="1"/>
        </dgm:presLayoutVars>
      </dgm:prSet>
      <dgm:spPr/>
      <dgm:t>
        <a:bodyPr/>
        <a:lstStyle/>
        <a:p>
          <a:endParaRPr lang="en-US"/>
        </a:p>
      </dgm:t>
    </dgm:pt>
  </dgm:ptLst>
  <dgm:cxnLst>
    <dgm:cxn modelId="{D1D148FA-38D7-40BE-8678-9D7397898D21}" type="presOf" srcId="{131D9CAF-7B1C-A14F-8872-E08722E82E65}" destId="{8CCFC644-FA31-C241-999D-7F82E620EF9C}" srcOrd="0" destOrd="0" presId="urn:microsoft.com/office/officeart/2005/8/layout/vList2"/>
    <dgm:cxn modelId="{EB64CD57-7AE5-4759-80C7-BC8022B7E414}" type="presOf" srcId="{28962B06-4959-0B42-BCBE-5117BB2A60AD}" destId="{D3D196E4-9E38-7D4F-89F0-1778AD4DC768}" srcOrd="0" destOrd="0" presId="urn:microsoft.com/office/officeart/2005/8/layout/vList2"/>
    <dgm:cxn modelId="{4A3F37AD-1A32-6E40-883F-EAB6C339822E}" srcId="{F509FA23-04DD-CE44-83A6-BC87CC4BAFBC}" destId="{B6A171D5-0DBF-804C-B035-F2C2D89634BE}" srcOrd="3" destOrd="0" parTransId="{D10FDAC0-243B-8746-91D0-D692BADE243A}" sibTransId="{CDDCA863-47A4-5045-A71C-6EF476A223C0}"/>
    <dgm:cxn modelId="{8B45C6ED-D6BE-4C4D-939E-384491BC1CAE}" srcId="{F509FA23-04DD-CE44-83A6-BC87CC4BAFBC}" destId="{131D9CAF-7B1C-A14F-8872-E08722E82E65}" srcOrd="1" destOrd="0" parTransId="{DF69EE78-FB44-024E-95BA-8BBBF98CEC5F}" sibTransId="{089E8F3B-187E-814C-81B3-3D95896367F3}"/>
    <dgm:cxn modelId="{7A8BA81F-F6BF-E641-8793-47449AF94D42}" srcId="{F509FA23-04DD-CE44-83A6-BC87CC4BAFBC}" destId="{AF508E87-6A2E-F941-885D-899E4A392296}" srcOrd="5" destOrd="0" parTransId="{6A6F6ECF-2924-964F-AECC-7BA2A0314569}" sibTransId="{A0C9C9D4-232D-0345-BE69-4606E403AD4A}"/>
    <dgm:cxn modelId="{F38C48A8-D188-483B-BE87-55434C63230B}" type="presOf" srcId="{F509FA23-04DD-CE44-83A6-BC87CC4BAFBC}" destId="{D998E88D-62BA-3D4A-BE69-8A8816E7F9BC}" srcOrd="0" destOrd="0" presId="urn:microsoft.com/office/officeart/2005/8/layout/vList2"/>
    <dgm:cxn modelId="{FA09ECF5-C3E5-4FC2-9A89-AE7AAFB761D1}" type="presOf" srcId="{DBEEF86B-F04C-7246-9574-F5FC954DA417}" destId="{BD544A14-5BEF-2241-8DB4-DAB4E5763068}" srcOrd="0" destOrd="0" presId="urn:microsoft.com/office/officeart/2005/8/layout/vList2"/>
    <dgm:cxn modelId="{17667252-A76B-4AE0-91C6-DEF0D4ECAD51}" type="presOf" srcId="{02586194-6CB5-F248-B9A9-8C73E6DF0625}" destId="{C8518F2E-EC87-4A48-91EC-DE9DB49AA626}" srcOrd="0" destOrd="0" presId="urn:microsoft.com/office/officeart/2005/8/layout/vList2"/>
    <dgm:cxn modelId="{6D3F6AFA-FF82-1349-9ED4-991EE8386275}" srcId="{F509FA23-04DD-CE44-83A6-BC87CC4BAFBC}" destId="{DBEEF86B-F04C-7246-9574-F5FC954DA417}" srcOrd="2" destOrd="0" parTransId="{36426BDF-DC86-7844-8ACC-494055DFFE7F}" sibTransId="{77E26840-7AD0-D34B-8F68-D8625C6BBA70}"/>
    <dgm:cxn modelId="{4D409E65-D5A6-496A-9AA4-773EE763C50D}" type="presOf" srcId="{B6A171D5-0DBF-804C-B035-F2C2D89634BE}" destId="{4023F738-F2F6-834C-B258-D9D37E0B30D0}" srcOrd="0" destOrd="0" presId="urn:microsoft.com/office/officeart/2005/8/layout/vList2"/>
    <dgm:cxn modelId="{277BDED4-4C3F-495A-8B76-D797D28B1BAC}" type="presOf" srcId="{AF508E87-6A2E-F941-885D-899E4A392296}" destId="{6F0F4E28-F736-BE44-A689-7A8B758AB153}" srcOrd="0" destOrd="0" presId="urn:microsoft.com/office/officeart/2005/8/layout/vList2"/>
    <dgm:cxn modelId="{07290123-F8A8-A34A-9767-63380A647219}" srcId="{F509FA23-04DD-CE44-83A6-BC87CC4BAFBC}" destId="{02586194-6CB5-F248-B9A9-8C73E6DF0625}" srcOrd="4" destOrd="0" parTransId="{DEB7C0B8-85E4-4841-9E6F-2FDB2BB451D4}" sibTransId="{DAF0583D-E769-3242-BE32-4D5E56FED350}"/>
    <dgm:cxn modelId="{BCA76879-BA75-BB44-9203-23D183075E41}" srcId="{F509FA23-04DD-CE44-83A6-BC87CC4BAFBC}" destId="{28962B06-4959-0B42-BCBE-5117BB2A60AD}" srcOrd="0" destOrd="0" parTransId="{D7E6AA2B-3A16-2F44-8579-0DC974FCCC77}" sibTransId="{051854EB-983F-894F-ABD0-24CF35EDC165}"/>
    <dgm:cxn modelId="{ECAA608C-0B62-40A4-8149-25C0A9D169BD}" type="presParOf" srcId="{D998E88D-62BA-3D4A-BE69-8A8816E7F9BC}" destId="{D3D196E4-9E38-7D4F-89F0-1778AD4DC768}" srcOrd="0" destOrd="0" presId="urn:microsoft.com/office/officeart/2005/8/layout/vList2"/>
    <dgm:cxn modelId="{7B5E3AA5-7490-4BE4-9911-7C63CFBAAC01}" type="presParOf" srcId="{D998E88D-62BA-3D4A-BE69-8A8816E7F9BC}" destId="{163D17E8-9146-8244-A5E0-5A9A28313C22}" srcOrd="1" destOrd="0" presId="urn:microsoft.com/office/officeart/2005/8/layout/vList2"/>
    <dgm:cxn modelId="{6A5E34C8-8BA9-4FBD-B5FE-1287CD36DD7A}" type="presParOf" srcId="{D998E88D-62BA-3D4A-BE69-8A8816E7F9BC}" destId="{8CCFC644-FA31-C241-999D-7F82E620EF9C}" srcOrd="2" destOrd="0" presId="urn:microsoft.com/office/officeart/2005/8/layout/vList2"/>
    <dgm:cxn modelId="{546A94AF-5C83-4AA3-85EE-183A94791A58}" type="presParOf" srcId="{D998E88D-62BA-3D4A-BE69-8A8816E7F9BC}" destId="{7CF12607-11C4-C245-9EB1-8ADED13A229E}" srcOrd="3" destOrd="0" presId="urn:microsoft.com/office/officeart/2005/8/layout/vList2"/>
    <dgm:cxn modelId="{73AFA6FD-EBD2-43F3-852D-D41F3D4C106B}" type="presParOf" srcId="{D998E88D-62BA-3D4A-BE69-8A8816E7F9BC}" destId="{BD544A14-5BEF-2241-8DB4-DAB4E5763068}" srcOrd="4" destOrd="0" presId="urn:microsoft.com/office/officeart/2005/8/layout/vList2"/>
    <dgm:cxn modelId="{6371A4EB-C7E5-46FF-AFCE-6B2FB6108FC1}" type="presParOf" srcId="{D998E88D-62BA-3D4A-BE69-8A8816E7F9BC}" destId="{725BF62B-1B28-8E48-AD2E-315955F39F53}" srcOrd="5" destOrd="0" presId="urn:microsoft.com/office/officeart/2005/8/layout/vList2"/>
    <dgm:cxn modelId="{B5C36E84-4CE6-40A9-BCFE-DD25133ACD0D}" type="presParOf" srcId="{D998E88D-62BA-3D4A-BE69-8A8816E7F9BC}" destId="{4023F738-F2F6-834C-B258-D9D37E0B30D0}" srcOrd="6" destOrd="0" presId="urn:microsoft.com/office/officeart/2005/8/layout/vList2"/>
    <dgm:cxn modelId="{3E7A86A7-3E5E-4CD2-9563-FD03CBF10F64}" type="presParOf" srcId="{D998E88D-62BA-3D4A-BE69-8A8816E7F9BC}" destId="{E0127BDE-ACC1-0542-9816-8A04AE009836}" srcOrd="7" destOrd="0" presId="urn:microsoft.com/office/officeart/2005/8/layout/vList2"/>
    <dgm:cxn modelId="{10423078-4B91-436C-B792-4AEEC2ED4A42}" type="presParOf" srcId="{D998E88D-62BA-3D4A-BE69-8A8816E7F9BC}" destId="{C8518F2E-EC87-4A48-91EC-DE9DB49AA626}" srcOrd="8" destOrd="0" presId="urn:microsoft.com/office/officeart/2005/8/layout/vList2"/>
    <dgm:cxn modelId="{94344809-911D-41F5-9BF6-3FBC7308C1EF}" type="presParOf" srcId="{D998E88D-62BA-3D4A-BE69-8A8816E7F9BC}" destId="{F0A15230-34DA-AD46-89BB-7E0268A910C3}" srcOrd="9" destOrd="0" presId="urn:microsoft.com/office/officeart/2005/8/layout/vList2"/>
    <dgm:cxn modelId="{28F64F5F-8541-430F-9F14-16B1ADD2214F}" type="presParOf" srcId="{D998E88D-62BA-3D4A-BE69-8A8816E7F9BC}" destId="{6F0F4E28-F736-BE44-A689-7A8B758AB153}"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55D0BF-CDD2-432C-ACBE-49F6278BA0E3}"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3769A82C-F5F1-4C8A-865C-E2877148DC43}">
      <dgm:prSet phldrT="[Text]" custT="1"/>
      <dgm:spPr>
        <a:solidFill>
          <a:schemeClr val="tx1">
            <a:lumMod val="75000"/>
            <a:lumOff val="25000"/>
          </a:schemeClr>
        </a:solidFill>
      </dgm:spPr>
      <dgm:t>
        <a:bodyPr lIns="0" rIns="0"/>
        <a:lstStyle/>
        <a:p>
          <a:pPr>
            <a:spcAft>
              <a:spcPts val="600"/>
            </a:spcAft>
          </a:pPr>
          <a:r>
            <a:rPr lang="en-US" sz="1800" dirty="0">
              <a:solidFill>
                <a:schemeClr val="bg1"/>
              </a:solidFill>
            </a:rPr>
            <a:t>Align With CCSS</a:t>
          </a:r>
        </a:p>
        <a:p>
          <a:pPr>
            <a:spcAft>
              <a:spcPts val="600"/>
            </a:spcAft>
          </a:pPr>
          <a:r>
            <a:rPr lang="en-US" sz="1800" dirty="0">
              <a:solidFill>
                <a:schemeClr val="bg1"/>
              </a:solidFill>
            </a:rPr>
            <a:t>Standard</a:t>
          </a:r>
        </a:p>
      </dgm:t>
    </dgm:pt>
    <dgm:pt modelId="{9C38C873-8996-49AA-92FA-5E80183978FB}" type="parTrans" cxnId="{C56A8A52-6ACD-4CC1-A28F-92C7FDE9DF5C}">
      <dgm:prSet/>
      <dgm:spPr/>
      <dgm:t>
        <a:bodyPr/>
        <a:lstStyle/>
        <a:p>
          <a:endParaRPr lang="en-US"/>
        </a:p>
      </dgm:t>
    </dgm:pt>
    <dgm:pt modelId="{45FA47D7-16DE-424F-A1B6-F6DA55C2F4BE}" type="sibTrans" cxnId="{C56A8A52-6ACD-4CC1-A28F-92C7FDE9DF5C}">
      <dgm:prSet/>
      <dgm:spPr/>
      <dgm:t>
        <a:bodyPr/>
        <a:lstStyle/>
        <a:p>
          <a:endParaRPr lang="en-US"/>
        </a:p>
      </dgm:t>
    </dgm:pt>
    <dgm:pt modelId="{B5778EC3-FB50-48B8-A981-612EE57AC4ED}">
      <dgm:prSet phldrT="[Text]" custT="1"/>
      <dgm:spPr/>
      <dgm:t>
        <a:bodyPr/>
        <a:lstStyle/>
        <a:p>
          <a:r>
            <a:rPr lang="en-US" sz="2000" dirty="0">
              <a:solidFill>
                <a:srgbClr val="3F3F3F"/>
              </a:solidFill>
            </a:rPr>
            <a:t>Real-Life Skill</a:t>
          </a:r>
        </a:p>
        <a:p>
          <a:r>
            <a:rPr lang="en-US" sz="1600" dirty="0">
              <a:solidFill>
                <a:srgbClr val="3F3F3F"/>
              </a:solidFill>
            </a:rPr>
            <a:t>(transition-related</a:t>
          </a:r>
          <a:r>
            <a:rPr lang="en-US" sz="1600" baseline="0" dirty="0">
              <a:solidFill>
                <a:srgbClr val="3F3F3F"/>
              </a:solidFill>
            </a:rPr>
            <a:t> skill)</a:t>
          </a:r>
          <a:endParaRPr lang="en-US" sz="1600" dirty="0">
            <a:solidFill>
              <a:srgbClr val="3F3F3F"/>
            </a:solidFill>
          </a:endParaRPr>
        </a:p>
      </dgm:t>
    </dgm:pt>
    <dgm:pt modelId="{A36305D2-9531-47AB-B6B4-B353C534FEAF}" type="parTrans" cxnId="{CD98D2BF-BB07-404C-93D3-E2BF656D7A15}">
      <dgm:prSet/>
      <dgm:spPr/>
      <dgm:t>
        <a:bodyPr/>
        <a:lstStyle/>
        <a:p>
          <a:endParaRPr lang="en-US"/>
        </a:p>
      </dgm:t>
    </dgm:pt>
    <dgm:pt modelId="{34C1E3C8-F091-42F3-93A1-4F0B82E1C45B}" type="sibTrans" cxnId="{CD98D2BF-BB07-404C-93D3-E2BF656D7A15}">
      <dgm:prSet/>
      <dgm:spPr/>
      <dgm:t>
        <a:bodyPr/>
        <a:lstStyle/>
        <a:p>
          <a:endParaRPr lang="en-US"/>
        </a:p>
      </dgm:t>
    </dgm:pt>
    <dgm:pt modelId="{39D809B1-E0D5-4316-957C-34D00180FF9C}" type="pres">
      <dgm:prSet presAssocID="{0C55D0BF-CDD2-432C-ACBE-49F6278BA0E3}" presName="Name0" presStyleCnt="0">
        <dgm:presLayoutVars>
          <dgm:chMax val="7"/>
          <dgm:resizeHandles val="exact"/>
        </dgm:presLayoutVars>
      </dgm:prSet>
      <dgm:spPr/>
      <dgm:t>
        <a:bodyPr/>
        <a:lstStyle/>
        <a:p>
          <a:endParaRPr lang="en-US"/>
        </a:p>
      </dgm:t>
    </dgm:pt>
    <dgm:pt modelId="{5FA1BB33-F3B5-452E-B047-FCFD2100E920}" type="pres">
      <dgm:prSet presAssocID="{0C55D0BF-CDD2-432C-ACBE-49F6278BA0E3}" presName="comp1" presStyleCnt="0"/>
      <dgm:spPr/>
    </dgm:pt>
    <dgm:pt modelId="{67124BAE-5FF9-4A99-AE66-9C54F0FDD714}" type="pres">
      <dgm:prSet presAssocID="{0C55D0BF-CDD2-432C-ACBE-49F6278BA0E3}" presName="circle1" presStyleLbl="node1" presStyleIdx="0" presStyleCnt="2"/>
      <dgm:spPr/>
      <dgm:t>
        <a:bodyPr/>
        <a:lstStyle/>
        <a:p>
          <a:endParaRPr lang="en-US"/>
        </a:p>
      </dgm:t>
    </dgm:pt>
    <dgm:pt modelId="{6F21F729-1823-4AD7-8940-31A985862DDB}" type="pres">
      <dgm:prSet presAssocID="{0C55D0BF-CDD2-432C-ACBE-49F6278BA0E3}" presName="c1text" presStyleLbl="node1" presStyleIdx="0" presStyleCnt="2">
        <dgm:presLayoutVars>
          <dgm:bulletEnabled val="1"/>
        </dgm:presLayoutVars>
      </dgm:prSet>
      <dgm:spPr/>
      <dgm:t>
        <a:bodyPr/>
        <a:lstStyle/>
        <a:p>
          <a:endParaRPr lang="en-US"/>
        </a:p>
      </dgm:t>
    </dgm:pt>
    <dgm:pt modelId="{4F6E7FAA-70D8-4E91-9AF5-73CE1998A2CC}" type="pres">
      <dgm:prSet presAssocID="{0C55D0BF-CDD2-432C-ACBE-49F6278BA0E3}" presName="comp2" presStyleCnt="0"/>
      <dgm:spPr/>
    </dgm:pt>
    <dgm:pt modelId="{63C8374A-F84B-43EF-B888-08D7E108D38E}" type="pres">
      <dgm:prSet presAssocID="{0C55D0BF-CDD2-432C-ACBE-49F6278BA0E3}" presName="circle2" presStyleLbl="node1" presStyleIdx="1" presStyleCnt="2" custScaleY="90014" custLinFactNeighborX="509" custLinFactNeighborY="5185"/>
      <dgm:spPr/>
      <dgm:t>
        <a:bodyPr/>
        <a:lstStyle/>
        <a:p>
          <a:endParaRPr lang="en-US"/>
        </a:p>
      </dgm:t>
    </dgm:pt>
    <dgm:pt modelId="{F95F639C-4C53-4683-8C3C-7CC814F53A7E}" type="pres">
      <dgm:prSet presAssocID="{0C55D0BF-CDD2-432C-ACBE-49F6278BA0E3}" presName="c2text" presStyleLbl="node1" presStyleIdx="1" presStyleCnt="2">
        <dgm:presLayoutVars>
          <dgm:bulletEnabled val="1"/>
        </dgm:presLayoutVars>
      </dgm:prSet>
      <dgm:spPr/>
      <dgm:t>
        <a:bodyPr/>
        <a:lstStyle/>
        <a:p>
          <a:endParaRPr lang="en-US"/>
        </a:p>
      </dgm:t>
    </dgm:pt>
  </dgm:ptLst>
  <dgm:cxnLst>
    <dgm:cxn modelId="{C56A8A52-6ACD-4CC1-A28F-92C7FDE9DF5C}" srcId="{0C55D0BF-CDD2-432C-ACBE-49F6278BA0E3}" destId="{3769A82C-F5F1-4C8A-865C-E2877148DC43}" srcOrd="0" destOrd="0" parTransId="{9C38C873-8996-49AA-92FA-5E80183978FB}" sibTransId="{45FA47D7-16DE-424F-A1B6-F6DA55C2F4BE}"/>
    <dgm:cxn modelId="{D0FD30EA-DFCA-48EA-B6F3-14B92A01165C}" type="presOf" srcId="{B5778EC3-FB50-48B8-A981-612EE57AC4ED}" destId="{63C8374A-F84B-43EF-B888-08D7E108D38E}" srcOrd="0" destOrd="0" presId="urn:microsoft.com/office/officeart/2005/8/layout/venn2"/>
    <dgm:cxn modelId="{DC2751CC-1F92-4753-80E8-9E0A66345716}" type="presOf" srcId="{3769A82C-F5F1-4C8A-865C-E2877148DC43}" destId="{6F21F729-1823-4AD7-8940-31A985862DDB}" srcOrd="1" destOrd="0" presId="urn:microsoft.com/office/officeart/2005/8/layout/venn2"/>
    <dgm:cxn modelId="{EAE1EADD-1193-45E6-9F29-7D8BA5477675}" type="presOf" srcId="{0C55D0BF-CDD2-432C-ACBE-49F6278BA0E3}" destId="{39D809B1-E0D5-4316-957C-34D00180FF9C}" srcOrd="0" destOrd="0" presId="urn:microsoft.com/office/officeart/2005/8/layout/venn2"/>
    <dgm:cxn modelId="{895A1E89-6613-43A6-8E9D-BA18FC914A82}" type="presOf" srcId="{3769A82C-F5F1-4C8A-865C-E2877148DC43}" destId="{67124BAE-5FF9-4A99-AE66-9C54F0FDD714}" srcOrd="0" destOrd="0" presId="urn:microsoft.com/office/officeart/2005/8/layout/venn2"/>
    <dgm:cxn modelId="{CD98D2BF-BB07-404C-93D3-E2BF656D7A15}" srcId="{0C55D0BF-CDD2-432C-ACBE-49F6278BA0E3}" destId="{B5778EC3-FB50-48B8-A981-612EE57AC4ED}" srcOrd="1" destOrd="0" parTransId="{A36305D2-9531-47AB-B6B4-B353C534FEAF}" sibTransId="{34C1E3C8-F091-42F3-93A1-4F0B82E1C45B}"/>
    <dgm:cxn modelId="{FB90EA37-EE6D-4902-8C8A-06289031502F}" type="presOf" srcId="{B5778EC3-FB50-48B8-A981-612EE57AC4ED}" destId="{F95F639C-4C53-4683-8C3C-7CC814F53A7E}" srcOrd="1" destOrd="0" presId="urn:microsoft.com/office/officeart/2005/8/layout/venn2"/>
    <dgm:cxn modelId="{865680F0-2BF5-4B53-8A7A-DBF1E6C7A014}" type="presParOf" srcId="{39D809B1-E0D5-4316-957C-34D00180FF9C}" destId="{5FA1BB33-F3B5-452E-B047-FCFD2100E920}" srcOrd="0" destOrd="0" presId="urn:microsoft.com/office/officeart/2005/8/layout/venn2"/>
    <dgm:cxn modelId="{E24152FF-F2D5-4874-BCFD-609040C98005}" type="presParOf" srcId="{5FA1BB33-F3B5-452E-B047-FCFD2100E920}" destId="{67124BAE-5FF9-4A99-AE66-9C54F0FDD714}" srcOrd="0" destOrd="0" presId="urn:microsoft.com/office/officeart/2005/8/layout/venn2"/>
    <dgm:cxn modelId="{581E55B6-5405-42E4-933B-7C4831D3961C}" type="presParOf" srcId="{5FA1BB33-F3B5-452E-B047-FCFD2100E920}" destId="{6F21F729-1823-4AD7-8940-31A985862DDB}" srcOrd="1" destOrd="0" presId="urn:microsoft.com/office/officeart/2005/8/layout/venn2"/>
    <dgm:cxn modelId="{A36E6FAB-735C-40B1-B616-0B30F018CFB7}" type="presParOf" srcId="{39D809B1-E0D5-4316-957C-34D00180FF9C}" destId="{4F6E7FAA-70D8-4E91-9AF5-73CE1998A2CC}" srcOrd="1" destOrd="0" presId="urn:microsoft.com/office/officeart/2005/8/layout/venn2"/>
    <dgm:cxn modelId="{69C081B3-092B-4554-A558-669F5BE7CBB5}" type="presParOf" srcId="{4F6E7FAA-70D8-4E91-9AF5-73CE1998A2CC}" destId="{63C8374A-F84B-43EF-B888-08D7E108D38E}" srcOrd="0" destOrd="0" presId="urn:microsoft.com/office/officeart/2005/8/layout/venn2"/>
    <dgm:cxn modelId="{6AF60B76-BB56-44B3-A1FD-40D6D09A850B}" type="presParOf" srcId="{4F6E7FAA-70D8-4E91-9AF5-73CE1998A2CC}" destId="{F95F639C-4C53-4683-8C3C-7CC814F53A7E}"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C1581C0-51C0-4F26-B306-2F4EADA0711A}"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595A1EF7-8511-4353-90B4-E67B53771061}">
      <dgm:prSet phldrT="[Text]" custT="1"/>
      <dgm:spPr/>
      <dgm:t>
        <a:bodyPr lIns="0" rIns="0"/>
        <a:lstStyle/>
        <a:p>
          <a:r>
            <a:rPr lang="en-US" sz="1800" dirty="0">
              <a:solidFill>
                <a:srgbClr val="3F3F3F"/>
              </a:solidFill>
            </a:rPr>
            <a:t>Embed </a:t>
          </a:r>
        </a:p>
        <a:p>
          <a:r>
            <a:rPr lang="en-US" sz="1800" dirty="0">
              <a:solidFill>
                <a:srgbClr val="3F3F3F"/>
              </a:solidFill>
            </a:rPr>
            <a:t>Real-Life Skill</a:t>
          </a:r>
        </a:p>
        <a:p>
          <a:r>
            <a:rPr lang="en-US" sz="1400" dirty="0">
              <a:solidFill>
                <a:srgbClr val="3F3F3F"/>
              </a:solidFill>
            </a:rPr>
            <a:t>(transition-related</a:t>
          </a:r>
          <a:r>
            <a:rPr lang="en-US" sz="1400" baseline="0" dirty="0">
              <a:solidFill>
                <a:srgbClr val="3F3F3F"/>
              </a:solidFill>
            </a:rPr>
            <a:t> skill)</a:t>
          </a:r>
          <a:endParaRPr lang="en-US" sz="1400" dirty="0">
            <a:solidFill>
              <a:srgbClr val="3F3F3F"/>
            </a:solidFill>
          </a:endParaRPr>
        </a:p>
      </dgm:t>
    </dgm:pt>
    <dgm:pt modelId="{4DA9138D-EB91-475E-A964-B7A3AB7A631E}" type="parTrans" cxnId="{43318E43-1BA8-404E-B753-35E62ADB532B}">
      <dgm:prSet/>
      <dgm:spPr/>
      <dgm:t>
        <a:bodyPr/>
        <a:lstStyle/>
        <a:p>
          <a:endParaRPr lang="en-US"/>
        </a:p>
      </dgm:t>
    </dgm:pt>
    <dgm:pt modelId="{9CB77FAC-C7A7-4AB0-B610-3781161CEA63}" type="sibTrans" cxnId="{43318E43-1BA8-404E-B753-35E62ADB532B}">
      <dgm:prSet/>
      <dgm:spPr/>
      <dgm:t>
        <a:bodyPr/>
        <a:lstStyle/>
        <a:p>
          <a:endParaRPr lang="en-US"/>
        </a:p>
      </dgm:t>
    </dgm:pt>
    <dgm:pt modelId="{802899FD-7AFB-43C1-8475-091A40D38985}">
      <dgm:prSet phldrT="[Text]" custT="1"/>
      <dgm:spPr>
        <a:solidFill>
          <a:schemeClr val="tx1">
            <a:lumMod val="75000"/>
            <a:lumOff val="25000"/>
          </a:schemeClr>
        </a:solidFill>
      </dgm:spPr>
      <dgm:t>
        <a:bodyPr/>
        <a:lstStyle/>
        <a:p>
          <a:r>
            <a:rPr lang="en-US" sz="2000" dirty="0">
              <a:solidFill>
                <a:schemeClr val="bg1"/>
              </a:solidFill>
            </a:rPr>
            <a:t>CCSS</a:t>
          </a:r>
          <a:br>
            <a:rPr lang="en-US" sz="2000" dirty="0">
              <a:solidFill>
                <a:schemeClr val="bg1"/>
              </a:solidFill>
            </a:rPr>
          </a:br>
          <a:r>
            <a:rPr lang="en-US" sz="2000" dirty="0">
              <a:solidFill>
                <a:schemeClr val="bg1"/>
              </a:solidFill>
            </a:rPr>
            <a:t>Standard</a:t>
          </a:r>
        </a:p>
        <a:p>
          <a:r>
            <a:rPr lang="en-US" sz="2000" dirty="0">
              <a:solidFill>
                <a:schemeClr val="bg1"/>
              </a:solidFill>
            </a:rPr>
            <a:t>&amp; </a:t>
          </a:r>
        </a:p>
        <a:p>
          <a:r>
            <a:rPr lang="en-US" sz="2000" dirty="0">
              <a:solidFill>
                <a:schemeClr val="bg1"/>
              </a:solidFill>
            </a:rPr>
            <a:t>Academic</a:t>
          </a:r>
          <a:r>
            <a:rPr lang="en-US" sz="2000" baseline="0" dirty="0">
              <a:solidFill>
                <a:schemeClr val="bg1"/>
              </a:solidFill>
            </a:rPr>
            <a:t> Content</a:t>
          </a:r>
          <a:endParaRPr lang="en-US" sz="2000" dirty="0">
            <a:solidFill>
              <a:schemeClr val="bg1"/>
            </a:solidFill>
          </a:endParaRPr>
        </a:p>
      </dgm:t>
    </dgm:pt>
    <dgm:pt modelId="{0145D82D-507D-4198-9756-0D4412A85917}" type="parTrans" cxnId="{3DA64FC0-EEF9-4041-972F-8C4FDBF1EE67}">
      <dgm:prSet/>
      <dgm:spPr/>
      <dgm:t>
        <a:bodyPr/>
        <a:lstStyle/>
        <a:p>
          <a:endParaRPr lang="en-US"/>
        </a:p>
      </dgm:t>
    </dgm:pt>
    <dgm:pt modelId="{86363A9E-A635-4CD2-BE36-BC5F389C349C}" type="sibTrans" cxnId="{3DA64FC0-EEF9-4041-972F-8C4FDBF1EE67}">
      <dgm:prSet/>
      <dgm:spPr/>
      <dgm:t>
        <a:bodyPr/>
        <a:lstStyle/>
        <a:p>
          <a:endParaRPr lang="en-US"/>
        </a:p>
      </dgm:t>
    </dgm:pt>
    <dgm:pt modelId="{AAC876EC-A63D-4468-803C-8B3B7B7A16F9}" type="pres">
      <dgm:prSet presAssocID="{9C1581C0-51C0-4F26-B306-2F4EADA0711A}" presName="Name0" presStyleCnt="0">
        <dgm:presLayoutVars>
          <dgm:chMax val="7"/>
          <dgm:resizeHandles val="exact"/>
        </dgm:presLayoutVars>
      </dgm:prSet>
      <dgm:spPr/>
      <dgm:t>
        <a:bodyPr/>
        <a:lstStyle/>
        <a:p>
          <a:endParaRPr lang="en-US"/>
        </a:p>
      </dgm:t>
    </dgm:pt>
    <dgm:pt modelId="{F97420A2-B4D6-44F4-8AEA-F13DB26547FE}" type="pres">
      <dgm:prSet presAssocID="{9C1581C0-51C0-4F26-B306-2F4EADA0711A}" presName="comp1" presStyleCnt="0"/>
      <dgm:spPr/>
    </dgm:pt>
    <dgm:pt modelId="{6B59199A-B989-4534-A6D6-90D05B227421}" type="pres">
      <dgm:prSet presAssocID="{9C1581C0-51C0-4F26-B306-2F4EADA0711A}" presName="circle1" presStyleLbl="node1" presStyleIdx="0" presStyleCnt="2" custScaleX="98720" custScaleY="98720" custLinFactNeighborX="424" custLinFactNeighborY="2542"/>
      <dgm:spPr/>
      <dgm:t>
        <a:bodyPr/>
        <a:lstStyle/>
        <a:p>
          <a:endParaRPr lang="en-US"/>
        </a:p>
      </dgm:t>
    </dgm:pt>
    <dgm:pt modelId="{963D5289-0C15-4B0C-9764-ECA9679C4E11}" type="pres">
      <dgm:prSet presAssocID="{9C1581C0-51C0-4F26-B306-2F4EADA0711A}" presName="c1text" presStyleLbl="node1" presStyleIdx="0" presStyleCnt="2">
        <dgm:presLayoutVars>
          <dgm:bulletEnabled val="1"/>
        </dgm:presLayoutVars>
      </dgm:prSet>
      <dgm:spPr/>
      <dgm:t>
        <a:bodyPr/>
        <a:lstStyle/>
        <a:p>
          <a:endParaRPr lang="en-US"/>
        </a:p>
      </dgm:t>
    </dgm:pt>
    <dgm:pt modelId="{DCD9B1EB-74B6-439A-AEA4-4063BF13C185}" type="pres">
      <dgm:prSet presAssocID="{9C1581C0-51C0-4F26-B306-2F4EADA0711A}" presName="comp2" presStyleCnt="0"/>
      <dgm:spPr/>
    </dgm:pt>
    <dgm:pt modelId="{EB181B11-BE7B-42E2-9D2D-A7DC211812F7}" type="pres">
      <dgm:prSet presAssocID="{9C1581C0-51C0-4F26-B306-2F4EADA0711A}" presName="circle2" presStyleLbl="node1" presStyleIdx="1" presStyleCnt="2" custScaleX="98633" custScaleY="88804" custLinFactNeighborX="364" custLinFactNeighborY="9132"/>
      <dgm:spPr/>
      <dgm:t>
        <a:bodyPr/>
        <a:lstStyle/>
        <a:p>
          <a:endParaRPr lang="en-US"/>
        </a:p>
      </dgm:t>
    </dgm:pt>
    <dgm:pt modelId="{7DEDE64A-43B4-4296-A2D9-0EC2D6B79774}" type="pres">
      <dgm:prSet presAssocID="{9C1581C0-51C0-4F26-B306-2F4EADA0711A}" presName="c2text" presStyleLbl="node1" presStyleIdx="1" presStyleCnt="2">
        <dgm:presLayoutVars>
          <dgm:bulletEnabled val="1"/>
        </dgm:presLayoutVars>
      </dgm:prSet>
      <dgm:spPr/>
      <dgm:t>
        <a:bodyPr/>
        <a:lstStyle/>
        <a:p>
          <a:endParaRPr lang="en-US"/>
        </a:p>
      </dgm:t>
    </dgm:pt>
  </dgm:ptLst>
  <dgm:cxnLst>
    <dgm:cxn modelId="{3DA64FC0-EEF9-4041-972F-8C4FDBF1EE67}" srcId="{9C1581C0-51C0-4F26-B306-2F4EADA0711A}" destId="{802899FD-7AFB-43C1-8475-091A40D38985}" srcOrd="1" destOrd="0" parTransId="{0145D82D-507D-4198-9756-0D4412A85917}" sibTransId="{86363A9E-A635-4CD2-BE36-BC5F389C349C}"/>
    <dgm:cxn modelId="{43318E43-1BA8-404E-B753-35E62ADB532B}" srcId="{9C1581C0-51C0-4F26-B306-2F4EADA0711A}" destId="{595A1EF7-8511-4353-90B4-E67B53771061}" srcOrd="0" destOrd="0" parTransId="{4DA9138D-EB91-475E-A964-B7A3AB7A631E}" sibTransId="{9CB77FAC-C7A7-4AB0-B610-3781161CEA63}"/>
    <dgm:cxn modelId="{30949112-5F26-4A7B-BE41-0811EC38D716}" type="presOf" srcId="{595A1EF7-8511-4353-90B4-E67B53771061}" destId="{6B59199A-B989-4534-A6D6-90D05B227421}" srcOrd="0" destOrd="0" presId="urn:microsoft.com/office/officeart/2005/8/layout/venn2"/>
    <dgm:cxn modelId="{0FBF23C1-D94C-4ECA-AE0C-6FB4C2097FB6}" type="presOf" srcId="{802899FD-7AFB-43C1-8475-091A40D38985}" destId="{EB181B11-BE7B-42E2-9D2D-A7DC211812F7}" srcOrd="0" destOrd="0" presId="urn:microsoft.com/office/officeart/2005/8/layout/venn2"/>
    <dgm:cxn modelId="{46FE9F17-5775-4E93-B4A6-7C6C69A2666D}" type="presOf" srcId="{595A1EF7-8511-4353-90B4-E67B53771061}" destId="{963D5289-0C15-4B0C-9764-ECA9679C4E11}" srcOrd="1" destOrd="0" presId="urn:microsoft.com/office/officeart/2005/8/layout/venn2"/>
    <dgm:cxn modelId="{27FEDBFE-5B2E-4A52-9775-E7542D7534D6}" type="presOf" srcId="{802899FD-7AFB-43C1-8475-091A40D38985}" destId="{7DEDE64A-43B4-4296-A2D9-0EC2D6B79774}" srcOrd="1" destOrd="0" presId="urn:microsoft.com/office/officeart/2005/8/layout/venn2"/>
    <dgm:cxn modelId="{EC8C31AD-B86F-4C21-B428-6342BBF46358}" type="presOf" srcId="{9C1581C0-51C0-4F26-B306-2F4EADA0711A}" destId="{AAC876EC-A63D-4468-803C-8B3B7B7A16F9}" srcOrd="0" destOrd="0" presId="urn:microsoft.com/office/officeart/2005/8/layout/venn2"/>
    <dgm:cxn modelId="{9AEC2F24-B905-44E9-8557-06775D507DBD}" type="presParOf" srcId="{AAC876EC-A63D-4468-803C-8B3B7B7A16F9}" destId="{F97420A2-B4D6-44F4-8AEA-F13DB26547FE}" srcOrd="0" destOrd="0" presId="urn:microsoft.com/office/officeart/2005/8/layout/venn2"/>
    <dgm:cxn modelId="{AFB92450-5BC5-454B-9FAE-287AC8D961F6}" type="presParOf" srcId="{F97420A2-B4D6-44F4-8AEA-F13DB26547FE}" destId="{6B59199A-B989-4534-A6D6-90D05B227421}" srcOrd="0" destOrd="0" presId="urn:microsoft.com/office/officeart/2005/8/layout/venn2"/>
    <dgm:cxn modelId="{E634022A-9C68-45BC-8B6C-FD3C27DCEA07}" type="presParOf" srcId="{F97420A2-B4D6-44F4-8AEA-F13DB26547FE}" destId="{963D5289-0C15-4B0C-9764-ECA9679C4E11}" srcOrd="1" destOrd="0" presId="urn:microsoft.com/office/officeart/2005/8/layout/venn2"/>
    <dgm:cxn modelId="{09EE0F76-D777-4ECA-B671-7133FF2E4BDA}" type="presParOf" srcId="{AAC876EC-A63D-4468-803C-8B3B7B7A16F9}" destId="{DCD9B1EB-74B6-439A-AEA4-4063BF13C185}" srcOrd="1" destOrd="0" presId="urn:microsoft.com/office/officeart/2005/8/layout/venn2"/>
    <dgm:cxn modelId="{2975C8F8-AD0C-4435-8CD7-1A60801861DE}" type="presParOf" srcId="{DCD9B1EB-74B6-439A-AEA4-4063BF13C185}" destId="{EB181B11-BE7B-42E2-9D2D-A7DC211812F7}" srcOrd="0" destOrd="0" presId="urn:microsoft.com/office/officeart/2005/8/layout/venn2"/>
    <dgm:cxn modelId="{A9FAAE9A-F906-4C36-A117-3AB556B663FC}" type="presParOf" srcId="{DCD9B1EB-74B6-439A-AEA4-4063BF13C185}" destId="{7DEDE64A-43B4-4296-A2D9-0EC2D6B79774}" srcOrd="1" destOrd="0" presId="urn:microsoft.com/office/officeart/2005/8/layout/ven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884F84E-7BBE-074D-8EC4-6454045FF4B9}" type="doc">
      <dgm:prSet loTypeId="urn:microsoft.com/office/officeart/2005/8/layout/radial4" loCatId="" qsTypeId="urn:microsoft.com/office/officeart/2005/8/quickstyle/simple4" qsCatId="simple" csTypeId="urn:microsoft.com/office/officeart/2005/8/colors/accent2_2" csCatId="accent2" phldr="1"/>
      <dgm:spPr/>
      <dgm:t>
        <a:bodyPr/>
        <a:lstStyle/>
        <a:p>
          <a:endParaRPr lang="en-US"/>
        </a:p>
      </dgm:t>
    </dgm:pt>
    <dgm:pt modelId="{8A72C934-877D-E846-8D54-2C851441E395}">
      <dgm:prSet phldrT="[Text]"/>
      <dgm:spPr/>
      <dgm:t>
        <a:bodyPr/>
        <a:lstStyle/>
        <a:p>
          <a:r>
            <a:rPr lang="en-US" dirty="0"/>
            <a:t>Student Skill Development</a:t>
          </a:r>
        </a:p>
      </dgm:t>
    </dgm:pt>
    <dgm:pt modelId="{8EE28F83-4FA8-224A-81FC-F04692669979}" type="parTrans" cxnId="{1F4EDEFF-7D07-2F45-B877-8D6984650AD0}">
      <dgm:prSet/>
      <dgm:spPr/>
      <dgm:t>
        <a:bodyPr/>
        <a:lstStyle/>
        <a:p>
          <a:endParaRPr lang="en-US"/>
        </a:p>
      </dgm:t>
    </dgm:pt>
    <dgm:pt modelId="{CA522AC6-7AA6-574D-B586-963FFC3DA039}" type="sibTrans" cxnId="{1F4EDEFF-7D07-2F45-B877-8D6984650AD0}">
      <dgm:prSet/>
      <dgm:spPr/>
      <dgm:t>
        <a:bodyPr/>
        <a:lstStyle/>
        <a:p>
          <a:endParaRPr lang="en-US"/>
        </a:p>
      </dgm:t>
    </dgm:pt>
    <dgm:pt modelId="{6EF21F4E-09A6-D647-A73F-8C4A32057732}">
      <dgm:prSet/>
      <dgm:spPr/>
      <dgm:t>
        <a:bodyPr/>
        <a:lstStyle/>
        <a:p>
          <a:r>
            <a:rPr lang="en-US" dirty="0"/>
            <a:t>Community Participation</a:t>
          </a:r>
        </a:p>
      </dgm:t>
    </dgm:pt>
    <dgm:pt modelId="{C0D34295-F9ED-A344-93C1-79D8C7EF551F}" type="parTrans" cxnId="{B9374980-F240-5145-A581-56794B37D987}">
      <dgm:prSet/>
      <dgm:spPr/>
      <dgm:t>
        <a:bodyPr/>
        <a:lstStyle/>
        <a:p>
          <a:endParaRPr lang="en-US"/>
        </a:p>
      </dgm:t>
    </dgm:pt>
    <dgm:pt modelId="{1B045E0D-C45A-254B-9065-6411C34F1765}" type="sibTrans" cxnId="{B9374980-F240-5145-A581-56794B37D987}">
      <dgm:prSet/>
      <dgm:spPr/>
      <dgm:t>
        <a:bodyPr/>
        <a:lstStyle/>
        <a:p>
          <a:endParaRPr lang="en-US"/>
        </a:p>
      </dgm:t>
    </dgm:pt>
    <dgm:pt modelId="{94D30DC7-96A6-45BC-BB54-32798E358603}">
      <dgm:prSet phldrT="[Text]" custRadScaleRad="99154" custRadScaleInc="2184"/>
      <dgm:spPr/>
      <dgm:t>
        <a:bodyPr/>
        <a:lstStyle/>
        <a:p>
          <a:endParaRPr lang="en-US"/>
        </a:p>
      </dgm:t>
    </dgm:pt>
    <dgm:pt modelId="{51DE4F54-163B-4E79-B139-027C258ACC37}" type="parTrans" cxnId="{4F243758-7D8A-4965-B2C4-C2711D2CD18B}">
      <dgm:prSet/>
      <dgm:spPr/>
      <dgm:t>
        <a:bodyPr/>
        <a:lstStyle/>
        <a:p>
          <a:endParaRPr lang="en-US"/>
        </a:p>
      </dgm:t>
    </dgm:pt>
    <dgm:pt modelId="{43AE85F2-6D89-434C-9CEE-5CD2ED70B1BC}" type="sibTrans" cxnId="{4F243758-7D8A-4965-B2C4-C2711D2CD18B}">
      <dgm:prSet/>
      <dgm:spPr/>
      <dgm:t>
        <a:bodyPr/>
        <a:lstStyle/>
        <a:p>
          <a:endParaRPr lang="en-US"/>
        </a:p>
      </dgm:t>
    </dgm:pt>
    <dgm:pt modelId="{120702BF-2EA5-45DA-A2C1-53FCEC9F2C7B}">
      <dgm:prSet/>
      <dgm:spPr/>
      <dgm:t>
        <a:bodyPr/>
        <a:lstStyle/>
        <a:p>
          <a:r>
            <a:rPr lang="en-US" dirty="0"/>
            <a:t>Employment Skills</a:t>
          </a:r>
        </a:p>
      </dgm:t>
    </dgm:pt>
    <dgm:pt modelId="{258E3908-B4C6-45CB-B222-DF8CD74BBAAF}" type="parTrans" cxnId="{134A5E88-49B2-435F-B1FA-71F6993CF24C}">
      <dgm:prSet/>
      <dgm:spPr/>
      <dgm:t>
        <a:bodyPr/>
        <a:lstStyle/>
        <a:p>
          <a:endParaRPr lang="en-US"/>
        </a:p>
      </dgm:t>
    </dgm:pt>
    <dgm:pt modelId="{4E7EA544-D23E-44CA-99EC-E1DB49F8A522}" type="sibTrans" cxnId="{134A5E88-49B2-435F-B1FA-71F6993CF24C}">
      <dgm:prSet/>
      <dgm:spPr/>
      <dgm:t>
        <a:bodyPr/>
        <a:lstStyle/>
        <a:p>
          <a:endParaRPr lang="en-US"/>
        </a:p>
      </dgm:t>
    </dgm:pt>
    <dgm:pt modelId="{473C1013-DEF1-4A30-B060-8D3743DCD20A}">
      <dgm:prSet/>
      <dgm:spPr/>
      <dgm:t>
        <a:bodyPr/>
        <a:lstStyle/>
        <a:p>
          <a:r>
            <a:rPr lang="en-US" dirty="0"/>
            <a:t>Work-Based Experiences</a:t>
          </a:r>
        </a:p>
      </dgm:t>
    </dgm:pt>
    <dgm:pt modelId="{15E9D66F-E1FA-4471-A0C4-92D1DD7DB3EF}" type="parTrans" cxnId="{860B3887-0F98-4010-B638-9060D16F5ECB}">
      <dgm:prSet/>
      <dgm:spPr/>
      <dgm:t>
        <a:bodyPr/>
        <a:lstStyle/>
        <a:p>
          <a:endParaRPr lang="en-US"/>
        </a:p>
      </dgm:t>
    </dgm:pt>
    <dgm:pt modelId="{D3D048B1-329F-4C32-99AF-12B191A5FE58}" type="sibTrans" cxnId="{860B3887-0F98-4010-B638-9060D16F5ECB}">
      <dgm:prSet/>
      <dgm:spPr/>
      <dgm:t>
        <a:bodyPr/>
        <a:lstStyle/>
        <a:p>
          <a:endParaRPr lang="en-US"/>
        </a:p>
      </dgm:t>
    </dgm:pt>
    <dgm:pt modelId="{7CEC0E27-2BB7-4E2A-83D0-D1EA3989640B}">
      <dgm:prSet/>
      <dgm:spPr/>
      <dgm:t>
        <a:bodyPr/>
        <a:lstStyle/>
        <a:p>
          <a:r>
            <a:rPr lang="en-US" dirty="0"/>
            <a:t>Academics</a:t>
          </a:r>
        </a:p>
      </dgm:t>
    </dgm:pt>
    <dgm:pt modelId="{0660F86E-8E72-4D24-BC7D-CBCAB7F11B88}" type="parTrans" cxnId="{DC79EC39-6247-41C1-9E75-4C2412B4B89C}">
      <dgm:prSet/>
      <dgm:spPr/>
      <dgm:t>
        <a:bodyPr/>
        <a:lstStyle/>
        <a:p>
          <a:endParaRPr lang="en-US"/>
        </a:p>
      </dgm:t>
    </dgm:pt>
    <dgm:pt modelId="{C56466F4-28BB-48AB-8EAD-4F219C9FA5BB}" type="sibTrans" cxnId="{DC79EC39-6247-41C1-9E75-4C2412B4B89C}">
      <dgm:prSet/>
      <dgm:spPr/>
      <dgm:t>
        <a:bodyPr/>
        <a:lstStyle/>
        <a:p>
          <a:endParaRPr lang="en-US"/>
        </a:p>
      </dgm:t>
    </dgm:pt>
    <dgm:pt modelId="{58173A6D-09F4-314C-B751-92F349E5DC40}">
      <dgm:prSet/>
      <dgm:spPr/>
      <dgm:t>
        <a:bodyPr/>
        <a:lstStyle/>
        <a:p>
          <a:r>
            <a:rPr lang="en-US" dirty="0"/>
            <a:t>Independent Living </a:t>
          </a:r>
        </a:p>
      </dgm:t>
    </dgm:pt>
    <dgm:pt modelId="{F1D977BF-5D22-174D-B852-3B77C60A72F1}" type="sibTrans" cxnId="{4EB53732-075E-6B4D-9B98-63A58B9DBA2D}">
      <dgm:prSet/>
      <dgm:spPr/>
      <dgm:t>
        <a:bodyPr/>
        <a:lstStyle/>
        <a:p>
          <a:endParaRPr lang="en-US"/>
        </a:p>
      </dgm:t>
    </dgm:pt>
    <dgm:pt modelId="{A8EDF192-1A81-344C-A388-3459A8025D9B}" type="parTrans" cxnId="{4EB53732-075E-6B4D-9B98-63A58B9DBA2D}">
      <dgm:prSet/>
      <dgm:spPr/>
      <dgm:t>
        <a:bodyPr/>
        <a:lstStyle/>
        <a:p>
          <a:endParaRPr lang="en-US"/>
        </a:p>
      </dgm:t>
    </dgm:pt>
    <dgm:pt modelId="{A18DFB73-7EC9-469C-9927-9ECE45ED7C83}">
      <dgm:prSet/>
      <dgm:spPr/>
      <dgm:t>
        <a:bodyPr/>
        <a:lstStyle/>
        <a:p>
          <a:r>
            <a:rPr lang="en-US" dirty="0"/>
            <a:t>Self-Determination</a:t>
          </a:r>
        </a:p>
      </dgm:t>
    </dgm:pt>
    <dgm:pt modelId="{AE882716-7DE3-4BE6-8BBC-64E2FD5E3349}" type="parTrans" cxnId="{C0C00170-3E2D-47B6-8B44-769FA038FFF3}">
      <dgm:prSet/>
      <dgm:spPr/>
      <dgm:t>
        <a:bodyPr/>
        <a:lstStyle/>
        <a:p>
          <a:endParaRPr lang="en-US"/>
        </a:p>
      </dgm:t>
    </dgm:pt>
    <dgm:pt modelId="{AB12200B-AADD-4150-8B37-3A744F52CCCA}" type="sibTrans" cxnId="{C0C00170-3E2D-47B6-8B44-769FA038FFF3}">
      <dgm:prSet/>
      <dgm:spPr/>
      <dgm:t>
        <a:bodyPr/>
        <a:lstStyle/>
        <a:p>
          <a:endParaRPr lang="en-US"/>
        </a:p>
      </dgm:t>
    </dgm:pt>
    <dgm:pt modelId="{556D4ABA-85AC-1B45-ACC5-8CC863BC5A28}" type="pres">
      <dgm:prSet presAssocID="{B884F84E-7BBE-074D-8EC4-6454045FF4B9}" presName="cycle" presStyleCnt="0">
        <dgm:presLayoutVars>
          <dgm:chMax val="1"/>
          <dgm:dir/>
          <dgm:animLvl val="ctr"/>
          <dgm:resizeHandles val="exact"/>
        </dgm:presLayoutVars>
      </dgm:prSet>
      <dgm:spPr/>
      <dgm:t>
        <a:bodyPr/>
        <a:lstStyle/>
        <a:p>
          <a:endParaRPr lang="en-US"/>
        </a:p>
      </dgm:t>
    </dgm:pt>
    <dgm:pt modelId="{A6047CD0-626F-E44D-93E6-267A2E58CE7B}" type="pres">
      <dgm:prSet presAssocID="{8A72C934-877D-E846-8D54-2C851441E395}" presName="centerShape" presStyleLbl="node0" presStyleIdx="0" presStyleCnt="1"/>
      <dgm:spPr/>
      <dgm:t>
        <a:bodyPr/>
        <a:lstStyle/>
        <a:p>
          <a:endParaRPr lang="en-US"/>
        </a:p>
      </dgm:t>
    </dgm:pt>
    <dgm:pt modelId="{9EFC9B38-4C63-414D-B3D1-2B3FBE01803A}" type="pres">
      <dgm:prSet presAssocID="{A8EDF192-1A81-344C-A388-3459A8025D9B}" presName="parTrans" presStyleLbl="bgSibTrans2D1" presStyleIdx="0" presStyleCnt="6"/>
      <dgm:spPr/>
      <dgm:t>
        <a:bodyPr/>
        <a:lstStyle/>
        <a:p>
          <a:endParaRPr lang="en-US"/>
        </a:p>
      </dgm:t>
    </dgm:pt>
    <dgm:pt modelId="{7C9D51CD-53FC-FA45-9DE1-CA8C2CC7BD78}" type="pres">
      <dgm:prSet presAssocID="{58173A6D-09F4-314C-B751-92F349E5DC40}" presName="node" presStyleLbl="node1" presStyleIdx="0" presStyleCnt="6">
        <dgm:presLayoutVars>
          <dgm:bulletEnabled val="1"/>
        </dgm:presLayoutVars>
      </dgm:prSet>
      <dgm:spPr/>
      <dgm:t>
        <a:bodyPr/>
        <a:lstStyle/>
        <a:p>
          <a:endParaRPr lang="en-US"/>
        </a:p>
      </dgm:t>
    </dgm:pt>
    <dgm:pt modelId="{390D2E6F-26D7-394C-8E57-54029C95DFB1}" type="pres">
      <dgm:prSet presAssocID="{C0D34295-F9ED-A344-93C1-79D8C7EF551F}" presName="parTrans" presStyleLbl="bgSibTrans2D1" presStyleIdx="1" presStyleCnt="6"/>
      <dgm:spPr/>
      <dgm:t>
        <a:bodyPr/>
        <a:lstStyle/>
        <a:p>
          <a:endParaRPr lang="en-US"/>
        </a:p>
      </dgm:t>
    </dgm:pt>
    <dgm:pt modelId="{77EFA52A-8EFF-5C4D-9C2D-7505B5BD9DAA}" type="pres">
      <dgm:prSet presAssocID="{6EF21F4E-09A6-D647-A73F-8C4A32057732}" presName="node" presStyleLbl="node1" presStyleIdx="1" presStyleCnt="6">
        <dgm:presLayoutVars>
          <dgm:bulletEnabled val="1"/>
        </dgm:presLayoutVars>
      </dgm:prSet>
      <dgm:spPr/>
      <dgm:t>
        <a:bodyPr/>
        <a:lstStyle/>
        <a:p>
          <a:endParaRPr lang="en-US"/>
        </a:p>
      </dgm:t>
    </dgm:pt>
    <dgm:pt modelId="{F8BFCF04-96E1-43C5-8119-698F147FFF6E}" type="pres">
      <dgm:prSet presAssocID="{258E3908-B4C6-45CB-B222-DF8CD74BBAAF}" presName="parTrans" presStyleLbl="bgSibTrans2D1" presStyleIdx="2" presStyleCnt="6"/>
      <dgm:spPr/>
      <dgm:t>
        <a:bodyPr/>
        <a:lstStyle/>
        <a:p>
          <a:endParaRPr lang="en-US"/>
        </a:p>
      </dgm:t>
    </dgm:pt>
    <dgm:pt modelId="{B66831E3-DC9D-47B3-AE60-7FDECD5C5FF2}" type="pres">
      <dgm:prSet presAssocID="{120702BF-2EA5-45DA-A2C1-53FCEC9F2C7B}" presName="node" presStyleLbl="node1" presStyleIdx="2" presStyleCnt="6">
        <dgm:presLayoutVars>
          <dgm:bulletEnabled val="1"/>
        </dgm:presLayoutVars>
      </dgm:prSet>
      <dgm:spPr/>
      <dgm:t>
        <a:bodyPr/>
        <a:lstStyle/>
        <a:p>
          <a:endParaRPr lang="en-US"/>
        </a:p>
      </dgm:t>
    </dgm:pt>
    <dgm:pt modelId="{A05D53CD-18B0-49E2-8E3F-B6E9118BB303}" type="pres">
      <dgm:prSet presAssocID="{15E9D66F-E1FA-4471-A0C4-92D1DD7DB3EF}" presName="parTrans" presStyleLbl="bgSibTrans2D1" presStyleIdx="3" presStyleCnt="6"/>
      <dgm:spPr/>
      <dgm:t>
        <a:bodyPr/>
        <a:lstStyle/>
        <a:p>
          <a:endParaRPr lang="en-US"/>
        </a:p>
      </dgm:t>
    </dgm:pt>
    <dgm:pt modelId="{D0886769-C349-4179-8BC3-25DCF50F39A3}" type="pres">
      <dgm:prSet presAssocID="{473C1013-DEF1-4A30-B060-8D3743DCD20A}" presName="node" presStyleLbl="node1" presStyleIdx="3" presStyleCnt="6">
        <dgm:presLayoutVars>
          <dgm:bulletEnabled val="1"/>
        </dgm:presLayoutVars>
      </dgm:prSet>
      <dgm:spPr/>
      <dgm:t>
        <a:bodyPr/>
        <a:lstStyle/>
        <a:p>
          <a:endParaRPr lang="en-US"/>
        </a:p>
      </dgm:t>
    </dgm:pt>
    <dgm:pt modelId="{8FC676E7-3B76-4B92-B969-49ABA66BB97D}" type="pres">
      <dgm:prSet presAssocID="{0660F86E-8E72-4D24-BC7D-CBCAB7F11B88}" presName="parTrans" presStyleLbl="bgSibTrans2D1" presStyleIdx="4" presStyleCnt="6"/>
      <dgm:spPr/>
      <dgm:t>
        <a:bodyPr/>
        <a:lstStyle/>
        <a:p>
          <a:endParaRPr lang="en-US"/>
        </a:p>
      </dgm:t>
    </dgm:pt>
    <dgm:pt modelId="{69D503B4-64D1-4E58-A2B8-7B7C6CB7F55B}" type="pres">
      <dgm:prSet presAssocID="{7CEC0E27-2BB7-4E2A-83D0-D1EA3989640B}" presName="node" presStyleLbl="node1" presStyleIdx="4" presStyleCnt="6">
        <dgm:presLayoutVars>
          <dgm:bulletEnabled val="1"/>
        </dgm:presLayoutVars>
      </dgm:prSet>
      <dgm:spPr/>
      <dgm:t>
        <a:bodyPr/>
        <a:lstStyle/>
        <a:p>
          <a:endParaRPr lang="en-US"/>
        </a:p>
      </dgm:t>
    </dgm:pt>
    <dgm:pt modelId="{522DAEC4-74D9-4890-88D2-5A5941B4B2B5}" type="pres">
      <dgm:prSet presAssocID="{AE882716-7DE3-4BE6-8BBC-64E2FD5E3349}" presName="parTrans" presStyleLbl="bgSibTrans2D1" presStyleIdx="5" presStyleCnt="6"/>
      <dgm:spPr/>
      <dgm:t>
        <a:bodyPr/>
        <a:lstStyle/>
        <a:p>
          <a:endParaRPr lang="en-US"/>
        </a:p>
      </dgm:t>
    </dgm:pt>
    <dgm:pt modelId="{41369B24-BC32-4DF4-8383-8A53757CB65E}" type="pres">
      <dgm:prSet presAssocID="{A18DFB73-7EC9-469C-9927-9ECE45ED7C83}" presName="node" presStyleLbl="node1" presStyleIdx="5" presStyleCnt="6">
        <dgm:presLayoutVars>
          <dgm:bulletEnabled val="1"/>
        </dgm:presLayoutVars>
      </dgm:prSet>
      <dgm:spPr/>
      <dgm:t>
        <a:bodyPr/>
        <a:lstStyle/>
        <a:p>
          <a:endParaRPr lang="en-US"/>
        </a:p>
      </dgm:t>
    </dgm:pt>
  </dgm:ptLst>
  <dgm:cxnLst>
    <dgm:cxn modelId="{A801A21F-2611-4199-8730-DEF0A418FA72}" type="presOf" srcId="{A8EDF192-1A81-344C-A388-3459A8025D9B}" destId="{9EFC9B38-4C63-414D-B3D1-2B3FBE01803A}" srcOrd="0" destOrd="0" presId="urn:microsoft.com/office/officeart/2005/8/layout/radial4"/>
    <dgm:cxn modelId="{1E28C1A6-F9F0-45DA-8150-6A31CF585C1A}" type="presOf" srcId="{7CEC0E27-2BB7-4E2A-83D0-D1EA3989640B}" destId="{69D503B4-64D1-4E58-A2B8-7B7C6CB7F55B}" srcOrd="0" destOrd="0" presId="urn:microsoft.com/office/officeart/2005/8/layout/radial4"/>
    <dgm:cxn modelId="{1F4EDEFF-7D07-2F45-B877-8D6984650AD0}" srcId="{B884F84E-7BBE-074D-8EC4-6454045FF4B9}" destId="{8A72C934-877D-E846-8D54-2C851441E395}" srcOrd="0" destOrd="0" parTransId="{8EE28F83-4FA8-224A-81FC-F04692669979}" sibTransId="{CA522AC6-7AA6-574D-B586-963FFC3DA039}"/>
    <dgm:cxn modelId="{4F243758-7D8A-4965-B2C4-C2711D2CD18B}" srcId="{B884F84E-7BBE-074D-8EC4-6454045FF4B9}" destId="{94D30DC7-96A6-45BC-BB54-32798E358603}" srcOrd="1" destOrd="0" parTransId="{51DE4F54-163B-4E79-B139-027C258ACC37}" sibTransId="{43AE85F2-6D89-434C-9CEE-5CD2ED70B1BC}"/>
    <dgm:cxn modelId="{8D30D1C7-85EC-46C5-B143-356149EFBD60}" type="presOf" srcId="{8A72C934-877D-E846-8D54-2C851441E395}" destId="{A6047CD0-626F-E44D-93E6-267A2E58CE7B}" srcOrd="0" destOrd="0" presId="urn:microsoft.com/office/officeart/2005/8/layout/radial4"/>
    <dgm:cxn modelId="{134A5E88-49B2-435F-B1FA-71F6993CF24C}" srcId="{8A72C934-877D-E846-8D54-2C851441E395}" destId="{120702BF-2EA5-45DA-A2C1-53FCEC9F2C7B}" srcOrd="2" destOrd="0" parTransId="{258E3908-B4C6-45CB-B222-DF8CD74BBAAF}" sibTransId="{4E7EA544-D23E-44CA-99EC-E1DB49F8A522}"/>
    <dgm:cxn modelId="{DB8C0733-D835-452C-B538-BC0603F9E037}" type="presOf" srcId="{15E9D66F-E1FA-4471-A0C4-92D1DD7DB3EF}" destId="{A05D53CD-18B0-49E2-8E3F-B6E9118BB303}" srcOrd="0" destOrd="0" presId="urn:microsoft.com/office/officeart/2005/8/layout/radial4"/>
    <dgm:cxn modelId="{B9374980-F240-5145-A581-56794B37D987}" srcId="{8A72C934-877D-E846-8D54-2C851441E395}" destId="{6EF21F4E-09A6-D647-A73F-8C4A32057732}" srcOrd="1" destOrd="0" parTransId="{C0D34295-F9ED-A344-93C1-79D8C7EF551F}" sibTransId="{1B045E0D-C45A-254B-9065-6411C34F1765}"/>
    <dgm:cxn modelId="{B76F93A7-3B6C-4BE7-B3C5-48BBF8D1C507}" type="presOf" srcId="{473C1013-DEF1-4A30-B060-8D3743DCD20A}" destId="{D0886769-C349-4179-8BC3-25DCF50F39A3}" srcOrd="0" destOrd="0" presId="urn:microsoft.com/office/officeart/2005/8/layout/radial4"/>
    <dgm:cxn modelId="{3484C3FA-9A62-435C-B46A-B72223215656}" type="presOf" srcId="{6EF21F4E-09A6-D647-A73F-8C4A32057732}" destId="{77EFA52A-8EFF-5C4D-9C2D-7505B5BD9DAA}" srcOrd="0" destOrd="0" presId="urn:microsoft.com/office/officeart/2005/8/layout/radial4"/>
    <dgm:cxn modelId="{5A35F318-F7D0-4698-AF44-D4839F715386}" type="presOf" srcId="{B884F84E-7BBE-074D-8EC4-6454045FF4B9}" destId="{556D4ABA-85AC-1B45-ACC5-8CC863BC5A28}" srcOrd="0" destOrd="0" presId="urn:microsoft.com/office/officeart/2005/8/layout/radial4"/>
    <dgm:cxn modelId="{70BE95F0-FC0E-4D35-AB07-CC8E6988E4F7}" type="presOf" srcId="{58173A6D-09F4-314C-B751-92F349E5DC40}" destId="{7C9D51CD-53FC-FA45-9DE1-CA8C2CC7BD78}" srcOrd="0" destOrd="0" presId="urn:microsoft.com/office/officeart/2005/8/layout/radial4"/>
    <dgm:cxn modelId="{541F2B8C-5616-476F-8F94-2D25AD5D1F59}" type="presOf" srcId="{A18DFB73-7EC9-469C-9927-9ECE45ED7C83}" destId="{41369B24-BC32-4DF4-8383-8A53757CB65E}" srcOrd="0" destOrd="0" presId="urn:microsoft.com/office/officeart/2005/8/layout/radial4"/>
    <dgm:cxn modelId="{37E0B43A-4D63-40D8-BB54-46DDFC402723}" type="presOf" srcId="{C0D34295-F9ED-A344-93C1-79D8C7EF551F}" destId="{390D2E6F-26D7-394C-8E57-54029C95DFB1}" srcOrd="0" destOrd="0" presId="urn:microsoft.com/office/officeart/2005/8/layout/radial4"/>
    <dgm:cxn modelId="{860B3887-0F98-4010-B638-9060D16F5ECB}" srcId="{8A72C934-877D-E846-8D54-2C851441E395}" destId="{473C1013-DEF1-4A30-B060-8D3743DCD20A}" srcOrd="3" destOrd="0" parTransId="{15E9D66F-E1FA-4471-A0C4-92D1DD7DB3EF}" sibTransId="{D3D048B1-329F-4C32-99AF-12B191A5FE58}"/>
    <dgm:cxn modelId="{4B73AAA4-584F-4D0A-84F9-F0B287385C65}" type="presOf" srcId="{258E3908-B4C6-45CB-B222-DF8CD74BBAAF}" destId="{F8BFCF04-96E1-43C5-8119-698F147FFF6E}" srcOrd="0" destOrd="0" presId="urn:microsoft.com/office/officeart/2005/8/layout/radial4"/>
    <dgm:cxn modelId="{DC79EC39-6247-41C1-9E75-4C2412B4B89C}" srcId="{8A72C934-877D-E846-8D54-2C851441E395}" destId="{7CEC0E27-2BB7-4E2A-83D0-D1EA3989640B}" srcOrd="4" destOrd="0" parTransId="{0660F86E-8E72-4D24-BC7D-CBCAB7F11B88}" sibTransId="{C56466F4-28BB-48AB-8EAD-4F219C9FA5BB}"/>
    <dgm:cxn modelId="{C0C00170-3E2D-47B6-8B44-769FA038FFF3}" srcId="{8A72C934-877D-E846-8D54-2C851441E395}" destId="{A18DFB73-7EC9-469C-9927-9ECE45ED7C83}" srcOrd="5" destOrd="0" parTransId="{AE882716-7DE3-4BE6-8BBC-64E2FD5E3349}" sibTransId="{AB12200B-AADD-4150-8B37-3A744F52CCCA}"/>
    <dgm:cxn modelId="{F6C7EB83-B518-4999-B830-EBBC588E4335}" type="presOf" srcId="{AE882716-7DE3-4BE6-8BBC-64E2FD5E3349}" destId="{522DAEC4-74D9-4890-88D2-5A5941B4B2B5}" srcOrd="0" destOrd="0" presId="urn:microsoft.com/office/officeart/2005/8/layout/radial4"/>
    <dgm:cxn modelId="{BCD50913-45FA-4F7C-AF92-A86BC267671D}" type="presOf" srcId="{120702BF-2EA5-45DA-A2C1-53FCEC9F2C7B}" destId="{B66831E3-DC9D-47B3-AE60-7FDECD5C5FF2}" srcOrd="0" destOrd="0" presId="urn:microsoft.com/office/officeart/2005/8/layout/radial4"/>
    <dgm:cxn modelId="{7C86F755-F6FA-4B94-BF85-DCB7902059B1}" type="presOf" srcId="{0660F86E-8E72-4D24-BC7D-CBCAB7F11B88}" destId="{8FC676E7-3B76-4B92-B969-49ABA66BB97D}" srcOrd="0" destOrd="0" presId="urn:microsoft.com/office/officeart/2005/8/layout/radial4"/>
    <dgm:cxn modelId="{4EB53732-075E-6B4D-9B98-63A58B9DBA2D}" srcId="{8A72C934-877D-E846-8D54-2C851441E395}" destId="{58173A6D-09F4-314C-B751-92F349E5DC40}" srcOrd="0" destOrd="0" parTransId="{A8EDF192-1A81-344C-A388-3459A8025D9B}" sibTransId="{F1D977BF-5D22-174D-B852-3B77C60A72F1}"/>
    <dgm:cxn modelId="{220A5629-6D03-46AF-B839-B9DAF83645A8}" type="presParOf" srcId="{556D4ABA-85AC-1B45-ACC5-8CC863BC5A28}" destId="{A6047CD0-626F-E44D-93E6-267A2E58CE7B}" srcOrd="0" destOrd="0" presId="urn:microsoft.com/office/officeart/2005/8/layout/radial4"/>
    <dgm:cxn modelId="{7BD21E2A-745A-4886-BBBB-CEDBAAD077DC}" type="presParOf" srcId="{556D4ABA-85AC-1B45-ACC5-8CC863BC5A28}" destId="{9EFC9B38-4C63-414D-B3D1-2B3FBE01803A}" srcOrd="1" destOrd="0" presId="urn:microsoft.com/office/officeart/2005/8/layout/radial4"/>
    <dgm:cxn modelId="{12CC8DB5-670B-4C07-A850-D3DD3F82CD35}" type="presParOf" srcId="{556D4ABA-85AC-1B45-ACC5-8CC863BC5A28}" destId="{7C9D51CD-53FC-FA45-9DE1-CA8C2CC7BD78}" srcOrd="2" destOrd="0" presId="urn:microsoft.com/office/officeart/2005/8/layout/radial4"/>
    <dgm:cxn modelId="{F51E6A5F-E28F-4275-8706-8156179CAF02}" type="presParOf" srcId="{556D4ABA-85AC-1B45-ACC5-8CC863BC5A28}" destId="{390D2E6F-26D7-394C-8E57-54029C95DFB1}" srcOrd="3" destOrd="0" presId="urn:microsoft.com/office/officeart/2005/8/layout/radial4"/>
    <dgm:cxn modelId="{4E99A04A-96C3-434B-B8DD-F83BB96BC844}" type="presParOf" srcId="{556D4ABA-85AC-1B45-ACC5-8CC863BC5A28}" destId="{77EFA52A-8EFF-5C4D-9C2D-7505B5BD9DAA}" srcOrd="4" destOrd="0" presId="urn:microsoft.com/office/officeart/2005/8/layout/radial4"/>
    <dgm:cxn modelId="{8EC86A4D-90C5-48F1-9DA8-0F62499DE908}" type="presParOf" srcId="{556D4ABA-85AC-1B45-ACC5-8CC863BC5A28}" destId="{F8BFCF04-96E1-43C5-8119-698F147FFF6E}" srcOrd="5" destOrd="0" presId="urn:microsoft.com/office/officeart/2005/8/layout/radial4"/>
    <dgm:cxn modelId="{DD115E88-504C-4A7B-9B92-15599CBF1F24}" type="presParOf" srcId="{556D4ABA-85AC-1B45-ACC5-8CC863BC5A28}" destId="{B66831E3-DC9D-47B3-AE60-7FDECD5C5FF2}" srcOrd="6" destOrd="0" presId="urn:microsoft.com/office/officeart/2005/8/layout/radial4"/>
    <dgm:cxn modelId="{A0E761BD-FEE4-467F-9223-ADA896A0584A}" type="presParOf" srcId="{556D4ABA-85AC-1B45-ACC5-8CC863BC5A28}" destId="{A05D53CD-18B0-49E2-8E3F-B6E9118BB303}" srcOrd="7" destOrd="0" presId="urn:microsoft.com/office/officeart/2005/8/layout/radial4"/>
    <dgm:cxn modelId="{48F44D69-2A8A-441B-95EE-0361A6C41965}" type="presParOf" srcId="{556D4ABA-85AC-1B45-ACC5-8CC863BC5A28}" destId="{D0886769-C349-4179-8BC3-25DCF50F39A3}" srcOrd="8" destOrd="0" presId="urn:microsoft.com/office/officeart/2005/8/layout/radial4"/>
    <dgm:cxn modelId="{71E86733-B2C2-4038-8C51-A852B24EE79B}" type="presParOf" srcId="{556D4ABA-85AC-1B45-ACC5-8CC863BC5A28}" destId="{8FC676E7-3B76-4B92-B969-49ABA66BB97D}" srcOrd="9" destOrd="0" presId="urn:microsoft.com/office/officeart/2005/8/layout/radial4"/>
    <dgm:cxn modelId="{9BB5B5F6-896C-4EBC-BAE7-EC771A7C6E45}" type="presParOf" srcId="{556D4ABA-85AC-1B45-ACC5-8CC863BC5A28}" destId="{69D503B4-64D1-4E58-A2B8-7B7C6CB7F55B}" srcOrd="10" destOrd="0" presId="urn:microsoft.com/office/officeart/2005/8/layout/radial4"/>
    <dgm:cxn modelId="{16D2E4CF-1FC6-45C2-82A9-112B79962D35}" type="presParOf" srcId="{556D4ABA-85AC-1B45-ACC5-8CC863BC5A28}" destId="{522DAEC4-74D9-4890-88D2-5A5941B4B2B5}" srcOrd="11" destOrd="0" presId="urn:microsoft.com/office/officeart/2005/8/layout/radial4"/>
    <dgm:cxn modelId="{E9BA231B-CC19-420A-8E53-34C851C3F824}" type="presParOf" srcId="{556D4ABA-85AC-1B45-ACC5-8CC863BC5A28}" destId="{41369B24-BC32-4DF4-8383-8A53757CB65E}" srcOrd="1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047CD0-626F-E44D-93E6-267A2E58CE7B}">
      <dsp:nvSpPr>
        <dsp:cNvPr id="0" name=""/>
        <dsp:cNvSpPr/>
      </dsp:nvSpPr>
      <dsp:spPr>
        <a:xfrm>
          <a:off x="2618190" y="2876841"/>
          <a:ext cx="1916075" cy="1916075"/>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a:latin typeface="Calibri"/>
              <a:cs typeface="Calibri"/>
            </a:rPr>
            <a:t>Student Skill Development</a:t>
          </a:r>
          <a:endParaRPr lang="en-US" sz="1900" kern="1200" dirty="0">
            <a:solidFill>
              <a:srgbClr val="010000"/>
            </a:solidFill>
            <a:latin typeface="Calibri"/>
            <a:cs typeface="Calibri"/>
          </a:endParaRPr>
        </a:p>
      </dsp:txBody>
      <dsp:txXfrm>
        <a:off x="2898793" y="3157444"/>
        <a:ext cx="1354869" cy="1354869"/>
      </dsp:txXfrm>
    </dsp:sp>
    <dsp:sp modelId="{9EFC9B38-4C63-414D-B3D1-2B3FBE01803A}">
      <dsp:nvSpPr>
        <dsp:cNvPr id="0" name=""/>
        <dsp:cNvSpPr/>
      </dsp:nvSpPr>
      <dsp:spPr>
        <a:xfrm rot="10800000">
          <a:off x="671349" y="3561838"/>
          <a:ext cx="1839764" cy="546081"/>
        </a:xfrm>
        <a:prstGeom prst="leftArrow">
          <a:avLst>
            <a:gd name="adj1" fmla="val 60000"/>
            <a:gd name="adj2" fmla="val 50000"/>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C9D51CD-53FC-FA45-9DE1-CA8C2CC7BD78}">
      <dsp:nvSpPr>
        <dsp:cNvPr id="0" name=""/>
        <dsp:cNvSpPr/>
      </dsp:nvSpPr>
      <dsp:spPr>
        <a:xfrm>
          <a:off x="722" y="3298378"/>
          <a:ext cx="1341253" cy="1073002"/>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kern="1200" dirty="0">
              <a:latin typeface="Calibri"/>
              <a:cs typeface="Calibri"/>
            </a:rPr>
            <a:t>Independent Living </a:t>
          </a:r>
        </a:p>
      </dsp:txBody>
      <dsp:txXfrm>
        <a:off x="32149" y="3329805"/>
        <a:ext cx="1278399" cy="1010148"/>
      </dsp:txXfrm>
    </dsp:sp>
    <dsp:sp modelId="{390D2E6F-26D7-394C-8E57-54029C95DFB1}">
      <dsp:nvSpPr>
        <dsp:cNvPr id="0" name=""/>
        <dsp:cNvSpPr/>
      </dsp:nvSpPr>
      <dsp:spPr>
        <a:xfrm rot="12960000">
          <a:off x="1050449" y="2395087"/>
          <a:ext cx="1839764" cy="546081"/>
        </a:xfrm>
        <a:prstGeom prst="leftArrow">
          <a:avLst>
            <a:gd name="adj1" fmla="val 60000"/>
            <a:gd name="adj2" fmla="val 50000"/>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7EFA52A-8EFF-5C4D-9C2D-7505B5BD9DAA}">
      <dsp:nvSpPr>
        <dsp:cNvPr id="0" name=""/>
        <dsp:cNvSpPr/>
      </dsp:nvSpPr>
      <dsp:spPr>
        <a:xfrm>
          <a:off x="555505" y="1590933"/>
          <a:ext cx="1341253" cy="1073002"/>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kern="1200" dirty="0">
              <a:latin typeface="Calibri"/>
              <a:cs typeface="Calibri"/>
            </a:rPr>
            <a:t>Community Participation</a:t>
          </a:r>
        </a:p>
      </dsp:txBody>
      <dsp:txXfrm>
        <a:off x="586932" y="1622360"/>
        <a:ext cx="1278399" cy="1010148"/>
      </dsp:txXfrm>
    </dsp:sp>
    <dsp:sp modelId="{F8BFCF04-96E1-43C5-8119-698F147FFF6E}">
      <dsp:nvSpPr>
        <dsp:cNvPr id="0" name=""/>
        <dsp:cNvSpPr/>
      </dsp:nvSpPr>
      <dsp:spPr>
        <a:xfrm rot="15120000">
          <a:off x="2042947" y="1673994"/>
          <a:ext cx="1839764" cy="546081"/>
        </a:xfrm>
        <a:prstGeom prst="leftArrow">
          <a:avLst>
            <a:gd name="adj1" fmla="val 60000"/>
            <a:gd name="adj2" fmla="val 50000"/>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66831E3-DC9D-47B3-AE60-7FDECD5C5FF2}">
      <dsp:nvSpPr>
        <dsp:cNvPr id="0" name=""/>
        <dsp:cNvSpPr/>
      </dsp:nvSpPr>
      <dsp:spPr>
        <a:xfrm>
          <a:off x="2007944" y="535674"/>
          <a:ext cx="1341253" cy="1073002"/>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kern="1200" dirty="0">
              <a:latin typeface="Calibri"/>
              <a:cs typeface="Calibri"/>
            </a:rPr>
            <a:t>Employment Skills</a:t>
          </a:r>
        </a:p>
      </dsp:txBody>
      <dsp:txXfrm>
        <a:off x="2039371" y="567101"/>
        <a:ext cx="1278399" cy="1010148"/>
      </dsp:txXfrm>
    </dsp:sp>
    <dsp:sp modelId="{A05D53CD-18B0-49E2-8E3F-B6E9118BB303}">
      <dsp:nvSpPr>
        <dsp:cNvPr id="0" name=""/>
        <dsp:cNvSpPr/>
      </dsp:nvSpPr>
      <dsp:spPr>
        <a:xfrm rot="17280000">
          <a:off x="3269743" y="1673994"/>
          <a:ext cx="1839764" cy="546081"/>
        </a:xfrm>
        <a:prstGeom prst="leftArrow">
          <a:avLst>
            <a:gd name="adj1" fmla="val 60000"/>
            <a:gd name="adj2" fmla="val 50000"/>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0886769-C349-4179-8BC3-25DCF50F39A3}">
      <dsp:nvSpPr>
        <dsp:cNvPr id="0" name=""/>
        <dsp:cNvSpPr/>
      </dsp:nvSpPr>
      <dsp:spPr>
        <a:xfrm>
          <a:off x="3803258" y="535674"/>
          <a:ext cx="1341253" cy="1073002"/>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kern="1200" dirty="0">
              <a:latin typeface="Calibri"/>
              <a:cs typeface="Calibri"/>
            </a:rPr>
            <a:t>Work-Based Experiences</a:t>
          </a:r>
        </a:p>
      </dsp:txBody>
      <dsp:txXfrm>
        <a:off x="3834685" y="567101"/>
        <a:ext cx="1278399" cy="1010148"/>
      </dsp:txXfrm>
    </dsp:sp>
    <dsp:sp modelId="{8FC676E7-3B76-4B92-B969-49ABA66BB97D}">
      <dsp:nvSpPr>
        <dsp:cNvPr id="0" name=""/>
        <dsp:cNvSpPr/>
      </dsp:nvSpPr>
      <dsp:spPr>
        <a:xfrm rot="19440000">
          <a:off x="4262241" y="2395087"/>
          <a:ext cx="1839764" cy="546081"/>
        </a:xfrm>
        <a:prstGeom prst="leftArrow">
          <a:avLst>
            <a:gd name="adj1" fmla="val 60000"/>
            <a:gd name="adj2" fmla="val 50000"/>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9D503B4-64D1-4E58-A2B8-7B7C6CB7F55B}">
      <dsp:nvSpPr>
        <dsp:cNvPr id="0" name=""/>
        <dsp:cNvSpPr/>
      </dsp:nvSpPr>
      <dsp:spPr>
        <a:xfrm>
          <a:off x="5255697" y="1590933"/>
          <a:ext cx="1341253" cy="1073002"/>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kern="1200" dirty="0">
              <a:latin typeface="Calibri"/>
              <a:cs typeface="Calibri"/>
            </a:rPr>
            <a:t>Academics</a:t>
          </a:r>
        </a:p>
      </dsp:txBody>
      <dsp:txXfrm>
        <a:off x="5287124" y="1622360"/>
        <a:ext cx="1278399" cy="1010148"/>
      </dsp:txXfrm>
    </dsp:sp>
    <dsp:sp modelId="{522DAEC4-74D9-4890-88D2-5A5941B4B2B5}">
      <dsp:nvSpPr>
        <dsp:cNvPr id="0" name=""/>
        <dsp:cNvSpPr/>
      </dsp:nvSpPr>
      <dsp:spPr>
        <a:xfrm>
          <a:off x="4641342" y="3561838"/>
          <a:ext cx="1839764" cy="546081"/>
        </a:xfrm>
        <a:prstGeom prst="leftArrow">
          <a:avLst>
            <a:gd name="adj1" fmla="val 60000"/>
            <a:gd name="adj2" fmla="val 50000"/>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1369B24-BC32-4DF4-8383-8A53757CB65E}">
      <dsp:nvSpPr>
        <dsp:cNvPr id="0" name=""/>
        <dsp:cNvSpPr/>
      </dsp:nvSpPr>
      <dsp:spPr>
        <a:xfrm>
          <a:off x="5810480" y="3298378"/>
          <a:ext cx="1341253" cy="1073002"/>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US" sz="1600" kern="1200" dirty="0">
              <a:latin typeface="Calibri"/>
              <a:cs typeface="Calibri"/>
            </a:rPr>
            <a:t>Self-Determination</a:t>
          </a:r>
        </a:p>
      </dsp:txBody>
      <dsp:txXfrm>
        <a:off x="5841907" y="3329805"/>
        <a:ext cx="1278399" cy="10101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D196E4-9E38-7D4F-89F0-1778AD4DC768}">
      <dsp:nvSpPr>
        <dsp:cNvPr id="0" name=""/>
        <dsp:cNvSpPr/>
      </dsp:nvSpPr>
      <dsp:spPr>
        <a:xfrm>
          <a:off x="0" y="270"/>
          <a:ext cx="6994524" cy="768406"/>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latin typeface="Calibri"/>
              <a:ea typeface="ＭＳ Ｐゴシック" charset="0"/>
              <a:cs typeface="Calibri"/>
            </a:rPr>
            <a:t>Use principles of Universal Design for Learning (UDL) to guide instruction </a:t>
          </a:r>
          <a:endParaRPr lang="en-US" sz="2000" kern="1200" dirty="0">
            <a:latin typeface="Calibri"/>
            <a:cs typeface="Calibri"/>
          </a:endParaRPr>
        </a:p>
      </dsp:txBody>
      <dsp:txXfrm>
        <a:off x="37510" y="37780"/>
        <a:ext cx="6919504" cy="693386"/>
      </dsp:txXfrm>
    </dsp:sp>
    <dsp:sp modelId="{8CCFC644-FA31-C241-999D-7F82E620EF9C}">
      <dsp:nvSpPr>
        <dsp:cNvPr id="0" name=""/>
        <dsp:cNvSpPr/>
      </dsp:nvSpPr>
      <dsp:spPr>
        <a:xfrm>
          <a:off x="0" y="782584"/>
          <a:ext cx="6994524" cy="768406"/>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latin typeface="Calibri"/>
              <a:ea typeface="ＭＳ Ｐゴシック" charset="0"/>
              <a:cs typeface="Calibri"/>
            </a:rPr>
            <a:t>Differentiate instruction </a:t>
          </a:r>
          <a:endParaRPr lang="en-US" sz="2000" kern="1200" dirty="0">
            <a:latin typeface="Calibri"/>
            <a:cs typeface="Calibri"/>
          </a:endParaRPr>
        </a:p>
      </dsp:txBody>
      <dsp:txXfrm>
        <a:off x="37510" y="820094"/>
        <a:ext cx="6919504" cy="693386"/>
      </dsp:txXfrm>
    </dsp:sp>
    <dsp:sp modelId="{BD544A14-5BEF-2241-8DB4-DAB4E5763068}">
      <dsp:nvSpPr>
        <dsp:cNvPr id="0" name=""/>
        <dsp:cNvSpPr/>
      </dsp:nvSpPr>
      <dsp:spPr>
        <a:xfrm>
          <a:off x="0" y="1564899"/>
          <a:ext cx="6994524" cy="768406"/>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latin typeface="Calibri"/>
              <a:ea typeface="ＭＳ Ｐゴシック" charset="0"/>
              <a:cs typeface="Calibri"/>
            </a:rPr>
            <a:t>Provide learning strategies and meta-cognitive instruction </a:t>
          </a:r>
        </a:p>
      </dsp:txBody>
      <dsp:txXfrm>
        <a:off x="37510" y="1602409"/>
        <a:ext cx="6919504" cy="693386"/>
      </dsp:txXfrm>
    </dsp:sp>
    <dsp:sp modelId="{4023F738-F2F6-834C-B258-D9D37E0B30D0}">
      <dsp:nvSpPr>
        <dsp:cNvPr id="0" name=""/>
        <dsp:cNvSpPr/>
      </dsp:nvSpPr>
      <dsp:spPr>
        <a:xfrm>
          <a:off x="0" y="2347213"/>
          <a:ext cx="6994524" cy="768406"/>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latin typeface="Calibri"/>
              <a:ea typeface="ＭＳ Ｐゴシック" charset="0"/>
              <a:cs typeface="Calibri"/>
            </a:rPr>
            <a:t>Collaborate with a variety of school professionals </a:t>
          </a:r>
          <a:endParaRPr lang="en-US" sz="2000" kern="1200" dirty="0">
            <a:latin typeface="Calibri"/>
            <a:cs typeface="Calibri"/>
          </a:endParaRPr>
        </a:p>
      </dsp:txBody>
      <dsp:txXfrm>
        <a:off x="37510" y="2384723"/>
        <a:ext cx="6919504" cy="693386"/>
      </dsp:txXfrm>
    </dsp:sp>
    <dsp:sp modelId="{C8518F2E-EC87-4A48-91EC-DE9DB49AA626}">
      <dsp:nvSpPr>
        <dsp:cNvPr id="0" name=""/>
        <dsp:cNvSpPr/>
      </dsp:nvSpPr>
      <dsp:spPr>
        <a:xfrm>
          <a:off x="0" y="3129528"/>
          <a:ext cx="6994524" cy="768406"/>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latin typeface="Calibri"/>
              <a:ea typeface="ＭＳ Ｐゴシック" charset="0"/>
              <a:cs typeface="Calibri"/>
            </a:rPr>
            <a:t>Ensure that appropriate accommodations and assistive technology are used </a:t>
          </a:r>
          <a:endParaRPr lang="en-US" sz="2000" kern="1200" dirty="0">
            <a:latin typeface="Calibri"/>
            <a:cs typeface="Calibri"/>
          </a:endParaRPr>
        </a:p>
      </dsp:txBody>
      <dsp:txXfrm>
        <a:off x="37510" y="3167038"/>
        <a:ext cx="6919504" cy="693386"/>
      </dsp:txXfrm>
    </dsp:sp>
    <dsp:sp modelId="{6F0F4E28-F736-BE44-A689-7A8B758AB153}">
      <dsp:nvSpPr>
        <dsp:cNvPr id="0" name=""/>
        <dsp:cNvSpPr/>
      </dsp:nvSpPr>
      <dsp:spPr>
        <a:xfrm>
          <a:off x="0" y="3911842"/>
          <a:ext cx="6994524" cy="768406"/>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latin typeface="Calibri"/>
              <a:ea typeface="ＭＳ Ｐゴシック" charset="0"/>
              <a:cs typeface="Calibri"/>
            </a:rPr>
            <a:t>Be culturally responsive/sensitive </a:t>
          </a:r>
          <a:endParaRPr lang="en-US" sz="2000" kern="1200" dirty="0"/>
        </a:p>
      </dsp:txBody>
      <dsp:txXfrm>
        <a:off x="37510" y="3949352"/>
        <a:ext cx="6919504" cy="6933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24BAE-5FF9-4A99-AE66-9C54F0FDD714}">
      <dsp:nvSpPr>
        <dsp:cNvPr id="0" name=""/>
        <dsp:cNvSpPr/>
      </dsp:nvSpPr>
      <dsp:spPr>
        <a:xfrm>
          <a:off x="228600" y="0"/>
          <a:ext cx="3428999" cy="3428999"/>
        </a:xfrm>
        <a:prstGeom prst="ellipse">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8016" rIns="0" bIns="128016" numCol="1" spcCol="1270" anchor="ctr" anchorCtr="0">
          <a:noAutofit/>
        </a:bodyPr>
        <a:lstStyle/>
        <a:p>
          <a:pPr lvl="0" algn="ctr" defTabSz="800100">
            <a:lnSpc>
              <a:spcPct val="90000"/>
            </a:lnSpc>
            <a:spcBef>
              <a:spcPct val="0"/>
            </a:spcBef>
            <a:spcAft>
              <a:spcPts val="600"/>
            </a:spcAft>
          </a:pPr>
          <a:r>
            <a:rPr lang="en-US" sz="1800" kern="1200" dirty="0">
              <a:solidFill>
                <a:schemeClr val="bg1"/>
              </a:solidFill>
            </a:rPr>
            <a:t>Align With CCSS</a:t>
          </a:r>
        </a:p>
        <a:p>
          <a:pPr lvl="0" algn="ctr" defTabSz="800100">
            <a:lnSpc>
              <a:spcPct val="90000"/>
            </a:lnSpc>
            <a:spcBef>
              <a:spcPct val="0"/>
            </a:spcBef>
            <a:spcAft>
              <a:spcPts val="600"/>
            </a:spcAft>
          </a:pPr>
          <a:r>
            <a:rPr lang="en-US" sz="1800" kern="1200" dirty="0">
              <a:solidFill>
                <a:schemeClr val="bg1"/>
              </a:solidFill>
            </a:rPr>
            <a:t>Standard</a:t>
          </a:r>
        </a:p>
      </dsp:txBody>
      <dsp:txXfrm>
        <a:off x="1042987" y="257174"/>
        <a:ext cx="1800224" cy="582929"/>
      </dsp:txXfrm>
    </dsp:sp>
    <dsp:sp modelId="{63C8374A-F84B-43EF-B888-08D7E108D38E}">
      <dsp:nvSpPr>
        <dsp:cNvPr id="0" name=""/>
        <dsp:cNvSpPr/>
      </dsp:nvSpPr>
      <dsp:spPr>
        <a:xfrm>
          <a:off x="670315" y="1114064"/>
          <a:ext cx="2571749" cy="23149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a:solidFill>
                <a:srgbClr val="3F3F3F"/>
              </a:solidFill>
            </a:rPr>
            <a:t>Real-Life Skill</a:t>
          </a:r>
        </a:p>
        <a:p>
          <a:pPr lvl="0" algn="ctr" defTabSz="889000">
            <a:lnSpc>
              <a:spcPct val="90000"/>
            </a:lnSpc>
            <a:spcBef>
              <a:spcPct val="0"/>
            </a:spcBef>
            <a:spcAft>
              <a:spcPct val="35000"/>
            </a:spcAft>
          </a:pPr>
          <a:r>
            <a:rPr lang="en-US" sz="1600" kern="1200" dirty="0">
              <a:solidFill>
                <a:srgbClr val="3F3F3F"/>
              </a:solidFill>
            </a:rPr>
            <a:t>(transition-related</a:t>
          </a:r>
          <a:r>
            <a:rPr lang="en-US" sz="1600" kern="1200" baseline="0" dirty="0">
              <a:solidFill>
                <a:srgbClr val="3F3F3F"/>
              </a:solidFill>
            </a:rPr>
            <a:t> skill)</a:t>
          </a:r>
          <a:endParaRPr lang="en-US" sz="1600" kern="1200" dirty="0">
            <a:solidFill>
              <a:srgbClr val="3F3F3F"/>
            </a:solidFill>
          </a:endParaRPr>
        </a:p>
      </dsp:txBody>
      <dsp:txXfrm>
        <a:off x="1046939" y="1692798"/>
        <a:ext cx="1818501" cy="11574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9199A-B989-4534-A6D6-90D05B227421}">
      <dsp:nvSpPr>
        <dsp:cNvPr id="0" name=""/>
        <dsp:cNvSpPr/>
      </dsp:nvSpPr>
      <dsp:spPr>
        <a:xfrm>
          <a:off x="319532" y="44460"/>
          <a:ext cx="3428989" cy="34289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8016" rIns="0" bIns="128016" numCol="1" spcCol="1270" anchor="ctr" anchorCtr="0">
          <a:noAutofit/>
        </a:bodyPr>
        <a:lstStyle/>
        <a:p>
          <a:pPr lvl="0" algn="ctr" defTabSz="800100">
            <a:lnSpc>
              <a:spcPct val="90000"/>
            </a:lnSpc>
            <a:spcBef>
              <a:spcPct val="0"/>
            </a:spcBef>
            <a:spcAft>
              <a:spcPct val="35000"/>
            </a:spcAft>
          </a:pPr>
          <a:r>
            <a:rPr lang="en-US" sz="1800" kern="1200" dirty="0">
              <a:solidFill>
                <a:srgbClr val="3F3F3F"/>
              </a:solidFill>
            </a:rPr>
            <a:t>Embed </a:t>
          </a:r>
        </a:p>
        <a:p>
          <a:pPr lvl="0" algn="ctr" defTabSz="800100">
            <a:lnSpc>
              <a:spcPct val="90000"/>
            </a:lnSpc>
            <a:spcBef>
              <a:spcPct val="0"/>
            </a:spcBef>
            <a:spcAft>
              <a:spcPct val="35000"/>
            </a:spcAft>
          </a:pPr>
          <a:r>
            <a:rPr lang="en-US" sz="1800" kern="1200" dirty="0">
              <a:solidFill>
                <a:srgbClr val="3F3F3F"/>
              </a:solidFill>
            </a:rPr>
            <a:t>Real-Life Skill</a:t>
          </a:r>
        </a:p>
        <a:p>
          <a:pPr lvl="0" algn="ctr" defTabSz="800100">
            <a:lnSpc>
              <a:spcPct val="90000"/>
            </a:lnSpc>
            <a:spcBef>
              <a:spcPct val="0"/>
            </a:spcBef>
            <a:spcAft>
              <a:spcPct val="35000"/>
            </a:spcAft>
          </a:pPr>
          <a:r>
            <a:rPr lang="en-US" sz="1400" kern="1200" dirty="0">
              <a:solidFill>
                <a:srgbClr val="3F3F3F"/>
              </a:solidFill>
            </a:rPr>
            <a:t>(transition-related</a:t>
          </a:r>
          <a:r>
            <a:rPr lang="en-US" sz="1400" kern="1200" baseline="0" dirty="0">
              <a:solidFill>
                <a:srgbClr val="3F3F3F"/>
              </a:solidFill>
            </a:rPr>
            <a:t> skill)</a:t>
          </a:r>
          <a:endParaRPr lang="en-US" sz="1400" kern="1200" dirty="0">
            <a:solidFill>
              <a:srgbClr val="3F3F3F"/>
            </a:solidFill>
          </a:endParaRPr>
        </a:p>
      </dsp:txBody>
      <dsp:txXfrm>
        <a:off x="1133917" y="301634"/>
        <a:ext cx="1800219" cy="582928"/>
      </dsp:txXfrm>
    </dsp:sp>
    <dsp:sp modelId="{EB181B11-BE7B-42E2-9D2D-A7DC211812F7}">
      <dsp:nvSpPr>
        <dsp:cNvPr id="0" name=""/>
        <dsp:cNvSpPr/>
      </dsp:nvSpPr>
      <dsp:spPr>
        <a:xfrm>
          <a:off x="744044" y="1160028"/>
          <a:ext cx="2569475" cy="2313421"/>
        </a:xfrm>
        <a:prstGeom prst="ellipse">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a:solidFill>
                <a:schemeClr val="bg1"/>
              </a:solidFill>
            </a:rPr>
            <a:t>CCSS</a:t>
          </a:r>
          <a:br>
            <a:rPr lang="en-US" sz="2000" kern="1200" dirty="0">
              <a:solidFill>
                <a:schemeClr val="bg1"/>
              </a:solidFill>
            </a:rPr>
          </a:br>
          <a:r>
            <a:rPr lang="en-US" sz="2000" kern="1200" dirty="0">
              <a:solidFill>
                <a:schemeClr val="bg1"/>
              </a:solidFill>
            </a:rPr>
            <a:t>Standard</a:t>
          </a:r>
        </a:p>
        <a:p>
          <a:pPr lvl="0" algn="ctr" defTabSz="889000">
            <a:lnSpc>
              <a:spcPct val="90000"/>
            </a:lnSpc>
            <a:spcBef>
              <a:spcPct val="0"/>
            </a:spcBef>
            <a:spcAft>
              <a:spcPct val="35000"/>
            </a:spcAft>
          </a:pPr>
          <a:r>
            <a:rPr lang="en-US" sz="2000" kern="1200" dirty="0">
              <a:solidFill>
                <a:schemeClr val="bg1"/>
              </a:solidFill>
            </a:rPr>
            <a:t>&amp; </a:t>
          </a:r>
        </a:p>
        <a:p>
          <a:pPr lvl="0" algn="ctr" defTabSz="889000">
            <a:lnSpc>
              <a:spcPct val="90000"/>
            </a:lnSpc>
            <a:spcBef>
              <a:spcPct val="0"/>
            </a:spcBef>
            <a:spcAft>
              <a:spcPct val="35000"/>
            </a:spcAft>
          </a:pPr>
          <a:r>
            <a:rPr lang="en-US" sz="2000" kern="1200" dirty="0">
              <a:solidFill>
                <a:schemeClr val="bg1"/>
              </a:solidFill>
            </a:rPr>
            <a:t>Academic</a:t>
          </a:r>
          <a:r>
            <a:rPr lang="en-US" sz="2000" kern="1200" baseline="0" dirty="0">
              <a:solidFill>
                <a:schemeClr val="bg1"/>
              </a:solidFill>
            </a:rPr>
            <a:t> Content</a:t>
          </a:r>
          <a:endParaRPr lang="en-US" sz="2000" kern="1200" dirty="0">
            <a:solidFill>
              <a:schemeClr val="bg1"/>
            </a:solidFill>
          </a:endParaRPr>
        </a:p>
      </dsp:txBody>
      <dsp:txXfrm>
        <a:off x="1120335" y="1738383"/>
        <a:ext cx="1816893" cy="11567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047CD0-626F-E44D-93E6-267A2E58CE7B}">
      <dsp:nvSpPr>
        <dsp:cNvPr id="0" name=""/>
        <dsp:cNvSpPr/>
      </dsp:nvSpPr>
      <dsp:spPr>
        <a:xfrm>
          <a:off x="2618190" y="2876841"/>
          <a:ext cx="1916075" cy="1916075"/>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t>Student Skill Development</a:t>
          </a:r>
        </a:p>
      </dsp:txBody>
      <dsp:txXfrm>
        <a:off x="2898793" y="3157444"/>
        <a:ext cx="1354869" cy="1354869"/>
      </dsp:txXfrm>
    </dsp:sp>
    <dsp:sp modelId="{9EFC9B38-4C63-414D-B3D1-2B3FBE01803A}">
      <dsp:nvSpPr>
        <dsp:cNvPr id="0" name=""/>
        <dsp:cNvSpPr/>
      </dsp:nvSpPr>
      <dsp:spPr>
        <a:xfrm rot="10800000">
          <a:off x="671349" y="3561838"/>
          <a:ext cx="1839764" cy="546081"/>
        </a:xfrm>
        <a:prstGeom prst="leftArrow">
          <a:avLst>
            <a:gd name="adj1" fmla="val 60000"/>
            <a:gd name="adj2" fmla="val 50000"/>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C9D51CD-53FC-FA45-9DE1-CA8C2CC7BD78}">
      <dsp:nvSpPr>
        <dsp:cNvPr id="0" name=""/>
        <dsp:cNvSpPr/>
      </dsp:nvSpPr>
      <dsp:spPr>
        <a:xfrm>
          <a:off x="722" y="3298378"/>
          <a:ext cx="1341253" cy="1073002"/>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US" sz="1500" kern="1200" dirty="0"/>
            <a:t>Independent Living </a:t>
          </a:r>
        </a:p>
      </dsp:txBody>
      <dsp:txXfrm>
        <a:off x="32149" y="3329805"/>
        <a:ext cx="1278399" cy="1010148"/>
      </dsp:txXfrm>
    </dsp:sp>
    <dsp:sp modelId="{390D2E6F-26D7-394C-8E57-54029C95DFB1}">
      <dsp:nvSpPr>
        <dsp:cNvPr id="0" name=""/>
        <dsp:cNvSpPr/>
      </dsp:nvSpPr>
      <dsp:spPr>
        <a:xfrm rot="12960000">
          <a:off x="1050449" y="2395087"/>
          <a:ext cx="1839764" cy="546081"/>
        </a:xfrm>
        <a:prstGeom prst="leftArrow">
          <a:avLst>
            <a:gd name="adj1" fmla="val 60000"/>
            <a:gd name="adj2" fmla="val 50000"/>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7EFA52A-8EFF-5C4D-9C2D-7505B5BD9DAA}">
      <dsp:nvSpPr>
        <dsp:cNvPr id="0" name=""/>
        <dsp:cNvSpPr/>
      </dsp:nvSpPr>
      <dsp:spPr>
        <a:xfrm>
          <a:off x="555505" y="1590933"/>
          <a:ext cx="1341253" cy="1073002"/>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US" sz="1500" kern="1200" dirty="0"/>
            <a:t>Community Participation</a:t>
          </a:r>
        </a:p>
      </dsp:txBody>
      <dsp:txXfrm>
        <a:off x="586932" y="1622360"/>
        <a:ext cx="1278399" cy="1010148"/>
      </dsp:txXfrm>
    </dsp:sp>
    <dsp:sp modelId="{F8BFCF04-96E1-43C5-8119-698F147FFF6E}">
      <dsp:nvSpPr>
        <dsp:cNvPr id="0" name=""/>
        <dsp:cNvSpPr/>
      </dsp:nvSpPr>
      <dsp:spPr>
        <a:xfrm rot="15120000">
          <a:off x="2042947" y="1673994"/>
          <a:ext cx="1839764" cy="546081"/>
        </a:xfrm>
        <a:prstGeom prst="leftArrow">
          <a:avLst>
            <a:gd name="adj1" fmla="val 60000"/>
            <a:gd name="adj2" fmla="val 50000"/>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66831E3-DC9D-47B3-AE60-7FDECD5C5FF2}">
      <dsp:nvSpPr>
        <dsp:cNvPr id="0" name=""/>
        <dsp:cNvSpPr/>
      </dsp:nvSpPr>
      <dsp:spPr>
        <a:xfrm>
          <a:off x="2007944" y="535674"/>
          <a:ext cx="1341253" cy="1073002"/>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US" sz="1500" kern="1200" dirty="0"/>
            <a:t>Employment Skills</a:t>
          </a:r>
        </a:p>
      </dsp:txBody>
      <dsp:txXfrm>
        <a:off x="2039371" y="567101"/>
        <a:ext cx="1278399" cy="1010148"/>
      </dsp:txXfrm>
    </dsp:sp>
    <dsp:sp modelId="{A05D53CD-18B0-49E2-8E3F-B6E9118BB303}">
      <dsp:nvSpPr>
        <dsp:cNvPr id="0" name=""/>
        <dsp:cNvSpPr/>
      </dsp:nvSpPr>
      <dsp:spPr>
        <a:xfrm rot="17280000">
          <a:off x="3269743" y="1673994"/>
          <a:ext cx="1839764" cy="546081"/>
        </a:xfrm>
        <a:prstGeom prst="leftArrow">
          <a:avLst>
            <a:gd name="adj1" fmla="val 60000"/>
            <a:gd name="adj2" fmla="val 50000"/>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0886769-C349-4179-8BC3-25DCF50F39A3}">
      <dsp:nvSpPr>
        <dsp:cNvPr id="0" name=""/>
        <dsp:cNvSpPr/>
      </dsp:nvSpPr>
      <dsp:spPr>
        <a:xfrm>
          <a:off x="3803258" y="535674"/>
          <a:ext cx="1341253" cy="1073002"/>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US" sz="1500" kern="1200" dirty="0"/>
            <a:t>Work-Based Experiences</a:t>
          </a:r>
        </a:p>
      </dsp:txBody>
      <dsp:txXfrm>
        <a:off x="3834685" y="567101"/>
        <a:ext cx="1278399" cy="1010148"/>
      </dsp:txXfrm>
    </dsp:sp>
    <dsp:sp modelId="{8FC676E7-3B76-4B92-B969-49ABA66BB97D}">
      <dsp:nvSpPr>
        <dsp:cNvPr id="0" name=""/>
        <dsp:cNvSpPr/>
      </dsp:nvSpPr>
      <dsp:spPr>
        <a:xfrm rot="19440000">
          <a:off x="4262241" y="2395087"/>
          <a:ext cx="1839764" cy="546081"/>
        </a:xfrm>
        <a:prstGeom prst="leftArrow">
          <a:avLst>
            <a:gd name="adj1" fmla="val 60000"/>
            <a:gd name="adj2" fmla="val 50000"/>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9D503B4-64D1-4E58-A2B8-7B7C6CB7F55B}">
      <dsp:nvSpPr>
        <dsp:cNvPr id="0" name=""/>
        <dsp:cNvSpPr/>
      </dsp:nvSpPr>
      <dsp:spPr>
        <a:xfrm>
          <a:off x="5255697" y="1590933"/>
          <a:ext cx="1341253" cy="1073002"/>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US" sz="1500" kern="1200" dirty="0"/>
            <a:t>Academics</a:t>
          </a:r>
        </a:p>
      </dsp:txBody>
      <dsp:txXfrm>
        <a:off x="5287124" y="1622360"/>
        <a:ext cx="1278399" cy="1010148"/>
      </dsp:txXfrm>
    </dsp:sp>
    <dsp:sp modelId="{522DAEC4-74D9-4890-88D2-5A5941B4B2B5}">
      <dsp:nvSpPr>
        <dsp:cNvPr id="0" name=""/>
        <dsp:cNvSpPr/>
      </dsp:nvSpPr>
      <dsp:spPr>
        <a:xfrm>
          <a:off x="4641342" y="3561838"/>
          <a:ext cx="1839764" cy="546081"/>
        </a:xfrm>
        <a:prstGeom prst="leftArrow">
          <a:avLst>
            <a:gd name="adj1" fmla="val 60000"/>
            <a:gd name="adj2" fmla="val 50000"/>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1369B24-BC32-4DF4-8383-8A53757CB65E}">
      <dsp:nvSpPr>
        <dsp:cNvPr id="0" name=""/>
        <dsp:cNvSpPr/>
      </dsp:nvSpPr>
      <dsp:spPr>
        <a:xfrm>
          <a:off x="5810480" y="3298378"/>
          <a:ext cx="1341253" cy="1073002"/>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US" sz="1500" kern="1200" dirty="0"/>
            <a:t>Self-Determination</a:t>
          </a:r>
        </a:p>
      </dsp:txBody>
      <dsp:txXfrm>
        <a:off x="5841907" y="3329805"/>
        <a:ext cx="1278399" cy="101014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4.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128"/>
              </a:defRPr>
            </a:lvl1pPr>
          </a:lstStyle>
          <a:p>
            <a:pPr>
              <a:defRPr/>
            </a:pPr>
            <a:fld id="{6249DFAC-82A1-4F46-B634-5DED7B84E366}" type="datetimeFigureOut">
              <a:rPr lang="en-US" altLang="en-US"/>
              <a:pPr>
                <a:defRPr/>
              </a:pPr>
              <a:t>5/15/18</a:t>
            </a:fld>
            <a:endParaRPr lang="en-US" alt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charset="-128"/>
              </a:defRPr>
            </a:lvl1pPr>
          </a:lstStyle>
          <a:p>
            <a:pPr>
              <a:defRPr/>
            </a:pPr>
            <a:fld id="{9608381B-B7BE-4CF1-B213-6693FB691810}" type="slidenum">
              <a:rPr lang="en-US" altLang="en-US"/>
              <a:pPr>
                <a:defRPr/>
              </a:pPr>
              <a:t>‹#›</a:t>
            </a:fld>
            <a:endParaRPr lang="en-US" altLang="en-US" dirty="0"/>
          </a:p>
        </p:txBody>
      </p:sp>
    </p:spTree>
    <p:extLst>
      <p:ext uri="{BB962C8B-B14F-4D97-AF65-F5344CB8AC3E}">
        <p14:creationId xmlns:p14="http://schemas.microsoft.com/office/powerpoint/2010/main" val="1420455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fld id="{0C12CD8D-AE71-4FFE-8DAA-73791D20BBB6}" type="datetimeFigureOut">
              <a:rPr lang="en-US" altLang="en-US"/>
              <a:pPr>
                <a:defRPr/>
              </a:pPr>
              <a:t>5/15/18</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ＭＳ Ｐゴシック" charset="-128"/>
              </a:defRPr>
            </a:lvl1pPr>
          </a:lstStyle>
          <a:p>
            <a:pPr>
              <a:defRPr/>
            </a:pPr>
            <a:fld id="{44D23B21-F55E-48C2-8E2B-4D217FF2B1C7}" type="slidenum">
              <a:rPr lang="en-US" altLang="en-US"/>
              <a:pPr>
                <a:defRPr/>
              </a:pPr>
              <a:t>‹#›</a:t>
            </a:fld>
            <a:endParaRPr lang="en-US" altLang="en-US" dirty="0"/>
          </a:p>
        </p:txBody>
      </p:sp>
    </p:spTree>
    <p:extLst>
      <p:ext uri="{BB962C8B-B14F-4D97-AF65-F5344CB8AC3E}">
        <p14:creationId xmlns:p14="http://schemas.microsoft.com/office/powerpoint/2010/main" val="263177525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 Id="rId3" Type="http://schemas.openxmlformats.org/officeDocument/2006/relationships/hyperlink" Target="http://www.transitionta.org/transitionplanning" TargetMode="Externa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 Id="rId3" Type="http://schemas.openxmlformats.org/officeDocument/2006/relationships/hyperlink" Target="http://www.transitionta.org/transitionplanning"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cte.ed.gov/employabilityskills/index.php/framework/index" TargetMode="External"/><Relationship Id="rId4" Type="http://schemas.openxmlformats.org/officeDocument/2006/relationships/hyperlink" Target="http://cte.ed.gov/initiatives/employability-skills-framework" TargetMode="External"/><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 Id="rId3" Type="http://schemas.openxmlformats.org/officeDocument/2006/relationships/hyperlink" Target="http://www.ccrscenter.org/implementation-tools/integrating-employability-skills" TargetMode="Externa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 Id="rId3" Type="http://schemas.openxmlformats.org/officeDocument/2006/relationships/hyperlink" Target="http://www.transitionta.org/transitionplanning" TargetMode="Externa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 Id="rId3" Type="http://schemas.openxmlformats.org/officeDocument/2006/relationships/hyperlink" Target="http://www.transitionta.org/transitionplanning" TargetMode="Externa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 Id="rId3" Type="http://schemas.openxmlformats.org/officeDocument/2006/relationships/hyperlink" Target="http://www.p21.org/storage/documents/P21CommonCoreToolkit.pdf" TargetMode="Externa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 Id="rId3" Type="http://schemas.openxmlformats.org/officeDocument/2006/relationships/hyperlink" Target="http://www.transitionta.org/transitionplanning" TargetMode="Externa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 Id="rId3" Type="http://schemas.openxmlformats.org/officeDocument/2006/relationships/hyperlink" Target="http://www.transitionta.org/transitionplanning" TargetMode="Externa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transitionta.org/sites/default/files/Tax_Trans_Prog_0.pdf" TargetMode="External"/><Relationship Id="rId4" Type="http://schemas.openxmlformats.org/officeDocument/2006/relationships/hyperlink" Target="http://www.transitionta.org" TargetMode="External"/><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www.transitionta.org"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This PowerPoint presentation is part of the Implementing Transition Planning and Services Content Enhancement Module (CEM). This presentation, used in conjunction with the other supporting materials, is intended for use by university and college faculty and other appropriate educator preparation program (EPP) staff to develop and enhance their teacher and leadership education courses as well as their professional development (PD) programs for practitioners. </a:t>
            </a:r>
          </a:p>
          <a:p>
            <a:endParaRPr lang="en-US" dirty="0"/>
          </a:p>
          <a:p>
            <a:r>
              <a:rPr lang="en-US" dirty="0"/>
              <a:t>The CEM is aligned with the innovation configuration (IC) on this topic: </a:t>
            </a:r>
            <a:r>
              <a:rPr lang="en-US" i="1" dirty="0"/>
              <a:t>Teacher Preparation to Deliver Evidence-Based Transition Planning and Services for Youth with Disabilities</a:t>
            </a:r>
            <a:r>
              <a:rPr lang="en-US" dirty="0"/>
              <a:t>. The focus of the CEM is to first provide understanding of transition planning and the IDEA regulations. The remaining topics addressed in this CEM target the critical characteristics of schools that prepare and support youth with disabilities to successfully transition from school to postsecondary education, integrated employment, and community living and participation. </a:t>
            </a:r>
          </a:p>
          <a:p>
            <a:endParaRPr lang="en-US" dirty="0"/>
          </a:p>
          <a:p>
            <a:pPr marL="0" indent="0">
              <a:buFont typeface="Arial" panose="020B0604020202020204" pitchFamily="34" charset="0"/>
              <a:buNone/>
            </a:pPr>
            <a:r>
              <a:rPr lang="en-US" dirty="0"/>
              <a:t>The topics associated with this CEM include: </a:t>
            </a:r>
          </a:p>
          <a:p>
            <a:pPr marL="171450" lvl="0" indent="-171450">
              <a:buFont typeface="Arial" panose="020B0604020202020204" pitchFamily="34" charset="0"/>
              <a:buChar char="•"/>
            </a:pPr>
            <a:r>
              <a:rPr lang="en-US" dirty="0"/>
              <a:t>Introduction to transition planning and IDEA.</a:t>
            </a:r>
          </a:p>
          <a:p>
            <a:pPr marL="171450" lvl="0" indent="-171450">
              <a:buFont typeface="Arial" panose="020B0604020202020204" pitchFamily="34" charset="0"/>
              <a:buChar char="•"/>
            </a:pPr>
            <a:r>
              <a:rPr lang="en-US" dirty="0"/>
              <a:t>Overview of evidence-based predictors and practices associated with transition.</a:t>
            </a:r>
          </a:p>
          <a:p>
            <a:pPr marL="171450" lvl="0" indent="-171450">
              <a:buFont typeface="Arial" panose="020B0604020202020204" pitchFamily="34" charset="0"/>
              <a:buChar char="•"/>
            </a:pPr>
            <a:r>
              <a:rPr lang="en-US" dirty="0"/>
              <a:t>Strategies to ensure transition planning and preparation is student</a:t>
            </a:r>
            <a:r>
              <a:rPr lang="en-US" baseline="0" dirty="0"/>
              <a:t> </a:t>
            </a:r>
            <a:r>
              <a:rPr lang="en-US" dirty="0"/>
              <a:t>focused.</a:t>
            </a:r>
          </a:p>
          <a:p>
            <a:pPr marL="171450" lvl="0" indent="-171450">
              <a:buFont typeface="Arial" panose="020B0604020202020204" pitchFamily="34" charset="0"/>
              <a:buChar char="•"/>
            </a:pPr>
            <a:r>
              <a:rPr lang="en-US" dirty="0"/>
              <a:t>Access to secondary academic general education curriculum.</a:t>
            </a:r>
          </a:p>
          <a:p>
            <a:pPr marL="171450" lvl="0" indent="-171450">
              <a:buFont typeface="Arial" panose="020B0604020202020204" pitchFamily="34" charset="0"/>
              <a:buChar char="•"/>
            </a:pPr>
            <a:r>
              <a:rPr lang="en-US" dirty="0"/>
              <a:t>Engagement and involvement of families during transition planning.</a:t>
            </a:r>
          </a:p>
          <a:p>
            <a:pPr marL="171450" lvl="0" indent="-171450">
              <a:buFont typeface="Arial" panose="020B0604020202020204" pitchFamily="34" charset="0"/>
              <a:buChar char="•"/>
            </a:pPr>
            <a:r>
              <a:rPr lang="en-US" dirty="0"/>
              <a:t>Strategies to ensure positive collaboration both within school systems and with the community.</a:t>
            </a:r>
          </a:p>
          <a:p>
            <a:pPr marL="0" lvl="0" indent="0">
              <a:buFont typeface="Arial" panose="020B0604020202020204" pitchFamily="34" charset="0"/>
              <a:buNone/>
            </a:pPr>
            <a:endParaRPr lang="en-US" dirty="0"/>
          </a:p>
          <a:p>
            <a:r>
              <a:rPr lang="en-US" dirty="0"/>
              <a:t>This CEM is divided into six hours of content</a:t>
            </a:r>
            <a:r>
              <a:rPr lang="en-US" baseline="0" dirty="0"/>
              <a:t> </a:t>
            </a:r>
            <a:r>
              <a:rPr lang="en-US" dirty="0"/>
              <a:t>with each hour building on previous information and resources. However, the sessions can stand alone with content embedded into a class or PD session.</a:t>
            </a:r>
            <a:r>
              <a:rPr lang="en-US" baseline="0" dirty="0"/>
              <a:t> </a:t>
            </a:r>
            <a:r>
              <a:rPr lang="en-US" dirty="0"/>
              <a:t>These speaker notes are provided for most of the PowerPoint slides. The notes provide to supplement the material in the PowerPoint. </a:t>
            </a:r>
          </a:p>
          <a:p>
            <a:endParaRPr lang="en-US" altLang="en-US" i="1" dirty="0">
              <a:ea typeface="ＭＳ Ｐゴシック" panose="020B0600070205080204" pitchFamily="34" charset="-128"/>
            </a:endParaRPr>
          </a:p>
          <a:p>
            <a:r>
              <a:rPr lang="en-US" altLang="en-US" i="1" dirty="0">
                <a:ea typeface="ＭＳ Ｐゴシック" panose="020B0600070205080204" pitchFamily="34" charset="-128"/>
              </a:rPr>
              <a:t>These speaker notes are provided for most of the presentation slides. The notes provide additional details about the information presented in the slide, including the context for the information being presented as well as further elaboration of key points. The notes also indicate when the speaker may want to use a handout that has been created to supplement the material in the PowerPoint. </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A1A2537-3288-4E89-BF14-5A8F822B051E}" type="slidenum">
              <a:rPr lang="en-US" altLang="en-US" smtClean="0">
                <a:solidFill>
                  <a:srgbClr val="000000"/>
                </a:solidFill>
                <a:latin typeface="Arial" panose="020B0604020202020204" pitchFamily="34" charset="0"/>
                <a:cs typeface="Arial" panose="020B0604020202020204" pitchFamily="34" charset="0"/>
              </a:rPr>
              <a:pPr>
                <a:spcBef>
                  <a:spcPct val="0"/>
                </a:spcBef>
              </a:pPr>
              <a:t>1</a:t>
            </a:fld>
            <a:endParaRPr lang="en-US" alt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8254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ＭＳ Ｐゴシック" charset="0"/>
                <a:cs typeface="ＭＳ Ｐゴシック" charset="0"/>
              </a:rPr>
              <a:t>In general, the concept of transition-focused education represents the perspective that “transition planning” is the fundamental basis of education that guides development of students’ educational programs rather than an “add-on” activity for students with disabilities when they reach age 14 or 16. The impact of transition-focused education is greatly enhanced when service systems and programs connect with and support implementing and applying such learning.</a:t>
            </a:r>
          </a:p>
          <a:p>
            <a:r>
              <a:rPr lang="en-US" sz="1200" kern="1200" dirty="0" smtClean="0">
                <a:solidFill>
                  <a:schemeClr val="tx1"/>
                </a:solidFill>
                <a:effectLst/>
                <a:latin typeface="+mn-lt"/>
                <a:ea typeface="ＭＳ Ｐゴシック" charset="0"/>
                <a:cs typeface="ＭＳ Ｐゴシック" charset="0"/>
              </a:rPr>
              <a:t> </a:t>
            </a:r>
          </a:p>
          <a:p>
            <a:r>
              <a:rPr lang="en-US" sz="1200" kern="1200" dirty="0" smtClean="0">
                <a:solidFill>
                  <a:schemeClr val="tx1"/>
                </a:solidFill>
                <a:effectLst/>
                <a:latin typeface="+mn-lt"/>
                <a:ea typeface="ＭＳ Ｐゴシック" charset="0"/>
                <a:cs typeface="ＭＳ Ｐゴシック" charset="0"/>
              </a:rPr>
              <a:t>Transition-focused education is directed toward adult outcomes and comprises academic, career, and extracurricular instruction and activities delivered through a variety of instructional and transition approaches and responsive to the local context and students’ learning and support needs. Quality of life outcomes include three general areas: independent living (home, family, community participation); employment; and participation in postsecondary education. To prepare students to achieve positive post-school outcomes, transition-focused education builds student competence through academic, occupational, and social development. Further, to ensure that all students develop and achieve at their greatest potential, transition-focused education provides a variety of instructional pathways that may range from few or no specialized supports to extensive applied experiences or supports. </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A5B75D4-08CB-403E-B309-781BCAFAD511}" type="slidenum">
              <a:rPr lang="en-US" altLang="en-US" smtClean="0"/>
              <a:pPr/>
              <a:t>11</a:t>
            </a:fld>
            <a:endParaRPr lang="en-US" altLang="en-US" dirty="0"/>
          </a:p>
        </p:txBody>
      </p:sp>
    </p:spTree>
    <p:extLst>
      <p:ext uri="{BB962C8B-B14F-4D97-AF65-F5344CB8AC3E}">
        <p14:creationId xmlns:p14="http://schemas.microsoft.com/office/powerpoint/2010/main" val="3274556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ＭＳ Ｐゴシック" charset="0"/>
                <a:cs typeface="ＭＳ Ｐゴシック" charset="0"/>
              </a:rPr>
              <a:t>Students in transition need to develop skills in multiple areas not limited to academics. In the previous section, we discussed the development of self-determination as an essential component of student-focused transition planning. We will discuss the remaining areas in this section. </a:t>
            </a:r>
          </a:p>
          <a:p>
            <a:r>
              <a:rPr lang="en-US" sz="1200" kern="1200" dirty="0" smtClean="0">
                <a:solidFill>
                  <a:schemeClr val="tx1"/>
                </a:solidFill>
                <a:effectLst/>
                <a:latin typeface="+mn-lt"/>
                <a:ea typeface="ＭＳ Ｐゴシック" charset="0"/>
                <a:cs typeface="ＭＳ Ｐゴシック" charset="0"/>
              </a:rPr>
              <a:t> </a:t>
            </a:r>
          </a:p>
          <a:p>
            <a:r>
              <a:rPr lang="en-US" sz="1200" i="1" kern="1200" dirty="0" smtClean="0">
                <a:solidFill>
                  <a:schemeClr val="tx1"/>
                </a:solidFill>
                <a:effectLst/>
                <a:latin typeface="+mn-lt"/>
                <a:ea typeface="ＭＳ Ｐゴシック" charset="0"/>
                <a:cs typeface="ＭＳ Ｐゴシック" charset="0"/>
              </a:rPr>
              <a:t>Review slide. </a:t>
            </a:r>
            <a:endParaRPr lang="en-US" sz="1200" kern="1200" dirty="0" smtClean="0">
              <a:solidFill>
                <a:schemeClr val="tx1"/>
              </a:solidFill>
              <a:effectLst/>
              <a:latin typeface="+mn-lt"/>
              <a:ea typeface="ＭＳ Ｐゴシック" charset="0"/>
              <a:cs typeface="ＭＳ Ｐゴシック" charset="0"/>
            </a:endParaRPr>
          </a:p>
          <a:p>
            <a:r>
              <a:rPr lang="en-US" sz="1200" kern="1200" dirty="0" smtClean="0">
                <a:solidFill>
                  <a:schemeClr val="tx1"/>
                </a:solidFill>
                <a:effectLst/>
                <a:latin typeface="+mn-lt"/>
                <a:ea typeface="ＭＳ Ｐゴシック" charset="0"/>
                <a:cs typeface="ＭＳ Ｐゴシック" charset="0"/>
              </a:rPr>
              <a:t> </a:t>
            </a:r>
          </a:p>
          <a:p>
            <a:r>
              <a:rPr lang="en-US" sz="1200" i="1" kern="1200" dirty="0" smtClean="0">
                <a:solidFill>
                  <a:schemeClr val="tx1"/>
                </a:solidFill>
                <a:effectLst/>
                <a:latin typeface="+mn-lt"/>
                <a:ea typeface="ＭＳ Ｐゴシック" charset="0"/>
                <a:cs typeface="ＭＳ Ｐゴシック" charset="0"/>
              </a:rPr>
              <a:t>The following essential components are outlined in the IC for Transition Planning and Services. Each of these essential components is discussed in more detail in the section. </a:t>
            </a:r>
            <a:endParaRPr lang="en-US" sz="1200" kern="1200" dirty="0" smtClean="0">
              <a:solidFill>
                <a:schemeClr val="tx1"/>
              </a:solidFill>
              <a:effectLst/>
              <a:latin typeface="+mn-lt"/>
              <a:ea typeface="ＭＳ Ｐゴシック" charset="0"/>
              <a:cs typeface="ＭＳ Ｐゴシック" charset="0"/>
            </a:endParaRPr>
          </a:p>
          <a:p>
            <a:endParaRPr lang="en-US" altLang="en-US" i="1" dirty="0">
              <a:ea typeface="ＭＳ Ｐゴシック" panose="020B0600070205080204" pitchFamily="34" charset="-128"/>
            </a:endParaRPr>
          </a:p>
          <a:p>
            <a:endParaRPr lang="en-US" altLang="en-US" i="1" dirty="0">
              <a:ea typeface="ＭＳ Ｐゴシック" panose="020B0600070205080204" pitchFamily="34" charset="-128"/>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1127326-7965-4A60-84EB-DC05EDF6B633}" type="slidenum">
              <a:rPr lang="en-US" altLang="en-US" smtClean="0"/>
              <a:pPr/>
              <a:t>12</a:t>
            </a:fld>
            <a:endParaRPr lang="en-US" altLang="en-US" dirty="0"/>
          </a:p>
        </p:txBody>
      </p:sp>
    </p:spTree>
    <p:extLst>
      <p:ext uri="{BB962C8B-B14F-4D97-AF65-F5344CB8AC3E}">
        <p14:creationId xmlns:p14="http://schemas.microsoft.com/office/powerpoint/2010/main" val="4156816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ＭＳ Ｐゴシック" charset="0"/>
                <a:cs typeface="ＭＳ Ｐゴシック" charset="0"/>
              </a:rPr>
              <a:t>In previous sections of this module, you were introduced to the Predictors of Post-School Success and learned about some predictors: career awareness, community experiences, and inclusion in general education. Now that you have a better understanding of developing student skills, which of the predictors do you believe support the development of student skills in a transition-focused education?</a:t>
            </a:r>
          </a:p>
          <a:p>
            <a:r>
              <a:rPr lang="en-US" sz="1200" kern="1200" dirty="0" smtClean="0">
                <a:solidFill>
                  <a:schemeClr val="tx1"/>
                </a:solidFill>
                <a:effectLst/>
                <a:latin typeface="+mn-lt"/>
                <a:ea typeface="ＭＳ Ｐゴシック" charset="0"/>
                <a:cs typeface="ＭＳ Ｐゴシック" charset="0"/>
              </a:rPr>
              <a:t> </a:t>
            </a:r>
          </a:p>
          <a:p>
            <a:r>
              <a:rPr lang="en-US" sz="1200" i="1" kern="1200" dirty="0" smtClean="0">
                <a:solidFill>
                  <a:schemeClr val="tx1"/>
                </a:solidFill>
                <a:effectLst/>
                <a:latin typeface="+mn-lt"/>
                <a:ea typeface="ＭＳ Ｐゴシック" charset="0"/>
                <a:cs typeface="ＭＳ Ｐゴシック" charset="0"/>
              </a:rPr>
              <a:t>Refer participants to </a:t>
            </a:r>
            <a:r>
              <a:rPr lang="en-US" sz="1200" kern="1200" dirty="0" smtClean="0">
                <a:solidFill>
                  <a:schemeClr val="tx1"/>
                </a:solidFill>
                <a:effectLst/>
                <a:latin typeface="+mn-lt"/>
                <a:ea typeface="ＭＳ Ｐゴシック" charset="0"/>
                <a:cs typeface="ＭＳ Ｐゴシック" charset="0"/>
              </a:rPr>
              <a:t>Handout 4.1, Strategies for Developing Student Transition Skills. </a:t>
            </a:r>
            <a:r>
              <a:rPr lang="en-US" sz="1200" i="1" kern="1200" dirty="0" smtClean="0">
                <a:solidFill>
                  <a:schemeClr val="tx1"/>
                </a:solidFill>
                <a:effectLst/>
                <a:latin typeface="+mn-lt"/>
                <a:ea typeface="ＭＳ Ｐゴシック" charset="0"/>
                <a:cs typeface="ＭＳ Ｐゴシック" charset="0"/>
              </a:rPr>
              <a:t>Some of the highlighted predictors are listed in Column 1. Inform participants that they will complete Column 2 (description) and Column 3 (related strategies/practices) as we move through the presentation. </a:t>
            </a:r>
            <a:endParaRPr lang="en-US" sz="1200" kern="1200" dirty="0" smtClean="0">
              <a:solidFill>
                <a:schemeClr val="tx1"/>
              </a:solidFill>
              <a:effectLst/>
              <a:latin typeface="+mn-lt"/>
              <a:ea typeface="ＭＳ Ｐゴシック" charset="0"/>
              <a:cs typeface="ＭＳ Ｐゴシック" charset="0"/>
            </a:endParaRPr>
          </a:p>
          <a:p>
            <a:r>
              <a:rPr lang="en-US" sz="1200" kern="1200" dirty="0" smtClean="0">
                <a:solidFill>
                  <a:schemeClr val="tx1"/>
                </a:solidFill>
                <a:effectLst/>
                <a:latin typeface="+mn-lt"/>
                <a:ea typeface="ＭＳ Ｐゴシック" charset="0"/>
                <a:cs typeface="ＭＳ Ｐゴシック" charset="0"/>
              </a:rPr>
              <a:t> </a:t>
            </a:r>
            <a:endParaRPr lang="en-US" altLang="en-US" dirty="0">
              <a:ea typeface="ＭＳ Ｐゴシック" panose="020B0600070205080204" pitchFamily="34" charset="-128"/>
            </a:endParaRPr>
          </a:p>
          <a:p>
            <a:r>
              <a:rPr lang="en-US" sz="1200" kern="1200" dirty="0" smtClean="0">
                <a:solidFill>
                  <a:schemeClr val="tx1"/>
                </a:solidFill>
                <a:effectLst/>
                <a:latin typeface="+mn-lt"/>
                <a:ea typeface="ＭＳ Ｐゴシック" charset="0"/>
                <a:cs typeface="ＭＳ Ｐゴシック" charset="0"/>
              </a:rPr>
              <a:t>In this section, we will focus on how some of these predictors can be implemented to support the development of student skills. In Handout 4.1, you will see that several of the presented predictors are listed. Others not listed overlap with other components outlined in the Taxonomy of Transition Programming 2.0 and are discussed in other parts of this module. As we go through this section, you will complete Columns 2 and 3. </a:t>
            </a:r>
          </a:p>
          <a:p>
            <a:r>
              <a:rPr lang="en-US" sz="1200" kern="1200" dirty="0" smtClean="0">
                <a:solidFill>
                  <a:schemeClr val="tx1"/>
                </a:solidFill>
                <a:effectLst/>
                <a:latin typeface="+mn-lt"/>
                <a:ea typeface="ＭＳ Ｐゴシック" charset="0"/>
                <a:cs typeface="ＭＳ Ｐゴシック" charset="0"/>
              </a:rPr>
              <a:t> </a:t>
            </a:r>
          </a:p>
          <a:p>
            <a:r>
              <a:rPr lang="en-US" sz="1200" i="1" kern="1200" dirty="0" smtClean="0">
                <a:solidFill>
                  <a:schemeClr val="tx1"/>
                </a:solidFill>
                <a:effectLst/>
                <a:latin typeface="+mn-lt"/>
                <a:ea typeface="ＭＳ Ｐゴシック" charset="0"/>
                <a:cs typeface="ＭＳ Ｐゴシック" charset="0"/>
              </a:rPr>
              <a:t>Make connections between the Taxonomy of Transition Programming 2.0 skills development areas―independent living, community participation, employment, work-based experience, academics, and self-determination.  </a:t>
            </a:r>
            <a:endParaRPr lang="en-US" sz="1200" kern="1200" dirty="0" smtClean="0">
              <a:solidFill>
                <a:schemeClr val="tx1"/>
              </a:solidFill>
              <a:effectLst/>
              <a:latin typeface="+mn-lt"/>
              <a:ea typeface="ＭＳ Ｐゴシック" charset="0"/>
              <a:cs typeface="ＭＳ Ｐゴシック" charset="0"/>
            </a:endParaRPr>
          </a:p>
          <a:p>
            <a:endParaRPr lang="en-US" altLang="en-US" i="1" dirty="0">
              <a:ea typeface="ＭＳ Ｐゴシック" panose="020B0600070205080204" pitchFamily="34" charset="-128"/>
            </a:endParaRP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47285628-D9DE-414D-A9A4-3B549F421F9E}" type="slidenum">
              <a:rPr lang="en-US" altLang="en-US" smtClean="0">
                <a:latin typeface="Arial" panose="020B0604020202020204" pitchFamily="34" charset="0"/>
                <a:cs typeface="Arial" panose="020B0604020202020204" pitchFamily="34" charset="0"/>
              </a:rPr>
              <a:pPr>
                <a:spcBef>
                  <a:spcPct val="0"/>
                </a:spcBef>
              </a:pPr>
              <a:t>13</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27501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i="1" kern="1200" dirty="0" smtClean="0">
                <a:solidFill>
                  <a:schemeClr val="tx1"/>
                </a:solidFill>
                <a:effectLst/>
                <a:latin typeface="+mn-lt"/>
                <a:ea typeface="ＭＳ Ｐゴシック" charset="0"/>
                <a:cs typeface="ＭＳ Ｐゴシック" charset="0"/>
              </a:rPr>
              <a:t>Briefly introduce the remaining related predictors and the activity in Handout 4.1. </a:t>
            </a:r>
            <a:endParaRPr lang="en-US" sz="1200" kern="1200" dirty="0" smtClean="0">
              <a:solidFill>
                <a:schemeClr val="tx1"/>
              </a:solidFill>
              <a:effectLst/>
              <a:latin typeface="+mn-lt"/>
              <a:ea typeface="ＭＳ Ｐゴシック" charset="0"/>
              <a:cs typeface="ＭＳ Ｐゴシック" charset="0"/>
            </a:endParaRPr>
          </a:p>
          <a:p>
            <a:endParaRPr lang="en-US" altLang="en-US" i="1" dirty="0">
              <a:ea typeface="ＭＳ Ｐゴシック" panose="020B0600070205080204" pitchFamily="34" charset="-128"/>
            </a:endParaRP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7BB5FA6-854A-46FF-A3F6-A60106EFCE41}" type="slidenum">
              <a:rPr lang="en-US" altLang="en-US" smtClean="0">
                <a:latin typeface="Arial" panose="020B0604020202020204" pitchFamily="34" charset="0"/>
                <a:cs typeface="Arial" panose="020B0604020202020204" pitchFamily="34" charset="0"/>
              </a:rPr>
              <a:pPr>
                <a:spcBef>
                  <a:spcPct val="0"/>
                </a:spcBef>
              </a:pPr>
              <a:t>14</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77825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smtClean="0">
                <a:solidFill>
                  <a:schemeClr val="tx1"/>
                </a:solidFill>
                <a:effectLst/>
                <a:latin typeface="+mn-lt"/>
                <a:ea typeface="ＭＳ Ｐゴシック" charset="0"/>
                <a:cs typeface="ＭＳ Ｐゴシック" charset="0"/>
              </a:rPr>
              <a:t>Refer participants to Handout 4.1 and remind them to complete the related columns</a:t>
            </a:r>
            <a:r>
              <a:rPr lang="en-US" sz="1200" kern="1200" dirty="0" smtClean="0">
                <a:solidFill>
                  <a:schemeClr val="tx1"/>
                </a:solidFill>
                <a:effectLst/>
                <a:latin typeface="+mn-lt"/>
                <a:ea typeface="ＭＳ Ｐゴシック" charset="0"/>
                <a:cs typeface="ＭＳ Ｐゴシック" charset="0"/>
              </a:rPr>
              <a:t>. </a:t>
            </a:r>
          </a:p>
          <a:p>
            <a:r>
              <a:rPr lang="en-US" sz="1200" kern="1200" dirty="0" smtClean="0">
                <a:solidFill>
                  <a:schemeClr val="tx1"/>
                </a:solidFill>
                <a:effectLst/>
                <a:latin typeface="+mn-lt"/>
                <a:ea typeface="ＭＳ Ｐゴシック" charset="0"/>
                <a:cs typeface="ＭＳ Ｐゴシック" charset="0"/>
              </a:rPr>
              <a:t> </a:t>
            </a:r>
          </a:p>
          <a:p>
            <a:r>
              <a:rPr lang="en-US" sz="1200" kern="1200" dirty="0" smtClean="0">
                <a:solidFill>
                  <a:schemeClr val="tx1"/>
                </a:solidFill>
                <a:effectLst/>
                <a:latin typeface="+mn-lt"/>
                <a:ea typeface="ＭＳ Ｐゴシック" charset="0"/>
                <a:cs typeface="ＭＳ Ｐゴシック" charset="0"/>
              </a:rPr>
              <a:t>In the CEEDAR IC for preparing educators in the area of transition, two predictors of post-school success are related to developing independent living skills. Educators must be able to embed independent living and social skills across academic content areas in the general educational context and community settings.</a:t>
            </a:r>
          </a:p>
          <a:p>
            <a:r>
              <a:rPr lang="en-US" sz="1200" i="1" kern="1200" dirty="0" smtClean="0">
                <a:solidFill>
                  <a:schemeClr val="tx1"/>
                </a:solidFill>
                <a:effectLst/>
                <a:latin typeface="+mn-lt"/>
                <a:ea typeface="ＭＳ Ｐゴシック" charset="0"/>
                <a:cs typeface="ＭＳ Ｐゴシック" charset="0"/>
              </a:rPr>
              <a:t>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Read slide. </a:t>
            </a:r>
            <a:endParaRPr lang="en-US" sz="1200" kern="1200" dirty="0">
              <a:solidFill>
                <a:schemeClr val="tx1"/>
              </a:solidFill>
              <a:effectLst/>
              <a:latin typeface="+mn-lt"/>
              <a:ea typeface="ＭＳ Ｐゴシック" charset="0"/>
              <a:cs typeface="ＭＳ Ｐゴシック" charset="0"/>
            </a:endParaRP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5B72E9F-9BDA-425D-B47D-168CE1270646}" type="slidenum">
              <a:rPr lang="en-US" altLang="en-US" smtClean="0"/>
              <a:pPr/>
              <a:t>15</a:t>
            </a:fld>
            <a:endParaRPr lang="en-US" altLang="en-US" dirty="0"/>
          </a:p>
        </p:txBody>
      </p:sp>
    </p:spTree>
    <p:extLst>
      <p:ext uri="{BB962C8B-B14F-4D97-AF65-F5344CB8AC3E}">
        <p14:creationId xmlns:p14="http://schemas.microsoft.com/office/powerpoint/2010/main" val="3854738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ＭＳ Ｐゴシック" charset="0"/>
                <a:cs typeface="ＭＳ Ｐゴシック" charset="0"/>
              </a:rPr>
              <a:t>In Handout 4.1, you will notice that self-care independent living skills is listed as the first related predictor variable. In the next column, write a description of the predictor in your own words. Share your description with your neighbor.  </a:t>
            </a:r>
          </a:p>
          <a:p>
            <a:r>
              <a:rPr lang="en-US" sz="1200" kern="1200" dirty="0" smtClean="0">
                <a:solidFill>
                  <a:schemeClr val="tx1"/>
                </a:solidFill>
                <a:effectLst/>
                <a:latin typeface="+mn-lt"/>
                <a:ea typeface="ＭＳ Ｐゴシック" charset="0"/>
                <a:cs typeface="ＭＳ Ｐゴシック" charset="0"/>
              </a:rPr>
              <a:t> </a:t>
            </a:r>
          </a:p>
          <a:p>
            <a:r>
              <a:rPr lang="en-US" sz="1200" i="1" kern="1200" dirty="0" smtClean="0">
                <a:solidFill>
                  <a:schemeClr val="tx1"/>
                </a:solidFill>
                <a:effectLst/>
                <a:latin typeface="+mn-lt"/>
                <a:ea typeface="ＭＳ Ｐゴシック" charset="0"/>
                <a:cs typeface="ＭＳ Ｐゴシック" charset="0"/>
              </a:rPr>
              <a:t>Read slide.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Provide time for participants to write a BRIEF description in Column 2.  </a:t>
            </a:r>
            <a:endParaRPr lang="en-US" sz="1200" kern="1200" dirty="0" smtClean="0">
              <a:solidFill>
                <a:schemeClr val="tx1"/>
              </a:solidFill>
              <a:effectLst/>
              <a:latin typeface="+mn-lt"/>
              <a:ea typeface="ＭＳ Ｐゴシック" charset="0"/>
              <a:cs typeface="ＭＳ Ｐゴシック" charset="0"/>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AD4C713-E60F-444D-BA0D-202249F60825}" type="slidenum">
              <a:rPr lang="en-US" altLang="en-US" smtClean="0"/>
              <a:pPr/>
              <a:t>16</a:t>
            </a:fld>
            <a:endParaRPr lang="en-US" altLang="en-US" dirty="0"/>
          </a:p>
        </p:txBody>
      </p:sp>
    </p:spTree>
    <p:extLst>
      <p:ext uri="{BB962C8B-B14F-4D97-AF65-F5344CB8AC3E}">
        <p14:creationId xmlns:p14="http://schemas.microsoft.com/office/powerpoint/2010/main" val="10499934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ＭＳ Ｐゴシック" charset="0"/>
                <a:cs typeface="ＭＳ Ｐゴシック" charset="0"/>
              </a:rPr>
              <a:t>Another predictor of student skill development of independent living is social skills.  </a:t>
            </a:r>
          </a:p>
          <a:p>
            <a:r>
              <a:rPr lang="en-US" sz="1200" kern="1200" dirty="0" smtClean="0">
                <a:solidFill>
                  <a:schemeClr val="tx1"/>
                </a:solidFill>
                <a:effectLst/>
                <a:latin typeface="+mn-lt"/>
                <a:ea typeface="ＭＳ Ｐゴシック" charset="0"/>
                <a:cs typeface="ＭＳ Ｐゴシック" charset="0"/>
              </a:rPr>
              <a:t> </a:t>
            </a:r>
          </a:p>
          <a:p>
            <a:r>
              <a:rPr lang="en-US" sz="1200" i="1" kern="1200" dirty="0" smtClean="0">
                <a:solidFill>
                  <a:schemeClr val="tx1"/>
                </a:solidFill>
                <a:effectLst/>
                <a:latin typeface="+mn-lt"/>
                <a:ea typeface="ＭＳ Ｐゴシック" charset="0"/>
                <a:cs typeface="ＭＳ Ｐゴシック" charset="0"/>
              </a:rPr>
              <a:t>Read slide. </a:t>
            </a:r>
            <a:endParaRPr lang="en-US" sz="1200" kern="1200" dirty="0" smtClean="0">
              <a:solidFill>
                <a:schemeClr val="tx1"/>
              </a:solidFill>
              <a:effectLst/>
              <a:latin typeface="+mn-lt"/>
              <a:ea typeface="ＭＳ Ｐゴシック" charset="0"/>
              <a:cs typeface="ＭＳ Ｐゴシック" charset="0"/>
            </a:endParaRPr>
          </a:p>
          <a:p>
            <a:r>
              <a:rPr lang="en-US" sz="1200" kern="1200" dirty="0" smtClean="0">
                <a:solidFill>
                  <a:schemeClr val="tx1"/>
                </a:solidFill>
                <a:effectLst/>
                <a:latin typeface="+mn-lt"/>
                <a:ea typeface="ＭＳ Ｐゴシック" charset="0"/>
                <a:cs typeface="ＭＳ Ｐゴシック" charset="0"/>
              </a:rPr>
              <a:t> </a:t>
            </a:r>
          </a:p>
          <a:p>
            <a:r>
              <a:rPr lang="en-US" sz="1200" kern="1200" dirty="0" smtClean="0">
                <a:solidFill>
                  <a:schemeClr val="tx1"/>
                </a:solidFill>
                <a:effectLst/>
                <a:latin typeface="+mn-lt"/>
                <a:ea typeface="ＭＳ Ｐゴシック" charset="0"/>
                <a:cs typeface="ＭＳ Ｐゴシック" charset="0"/>
              </a:rPr>
              <a:t>Examples include being able to interact in socially appropriate ways with people based upon one’s relation to them. For example, one would not interact with a family member in the same way that he or she would interact with an employer. Students need to learn discrimination skills for social skills. In the next row, write a brief description of this related predictor and share it with your neighbor. </a:t>
            </a:r>
            <a:endParaRPr lang="en-US" sz="1200" kern="1200" dirty="0">
              <a:solidFill>
                <a:schemeClr val="tx1"/>
              </a:solidFill>
              <a:effectLst/>
              <a:latin typeface="+mn-lt"/>
              <a:ea typeface="ＭＳ Ｐゴシック" charset="0"/>
              <a:cs typeface="ＭＳ Ｐゴシック" charset="0"/>
            </a:endParaRP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7D5FA05-8624-4D0C-BEF4-A331398507BD}" type="slidenum">
              <a:rPr lang="en-US" altLang="en-US" smtClean="0"/>
              <a:pPr/>
              <a:t>17</a:t>
            </a:fld>
            <a:endParaRPr lang="en-US" altLang="en-US" dirty="0"/>
          </a:p>
        </p:txBody>
      </p:sp>
    </p:spTree>
    <p:extLst>
      <p:ext uri="{BB962C8B-B14F-4D97-AF65-F5344CB8AC3E}">
        <p14:creationId xmlns:p14="http://schemas.microsoft.com/office/powerpoint/2010/main" val="2299440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ＭＳ Ｐゴシック" charset="0"/>
                <a:cs typeface="ＭＳ Ｐゴシック" charset="0"/>
              </a:rPr>
              <a:t>Several EBPs exist for teaching independent living skills. Handout 4.2 features an extensive chart that contains all of the EBPs for transition. With your neighbor, review the available EBPs. Identify three or four and briefly describe in the final column. </a:t>
            </a:r>
          </a:p>
          <a:p>
            <a:r>
              <a:rPr lang="en-US" sz="1200" kern="1200" dirty="0" smtClean="0">
                <a:solidFill>
                  <a:schemeClr val="tx1"/>
                </a:solidFill>
                <a:effectLst/>
                <a:latin typeface="+mn-lt"/>
                <a:ea typeface="ＭＳ Ｐゴシック" charset="0"/>
                <a:cs typeface="ＭＳ Ｐゴシック" charset="0"/>
              </a:rPr>
              <a:t> </a:t>
            </a:r>
          </a:p>
          <a:p>
            <a:r>
              <a:rPr lang="en-US" sz="1200" kern="1200" dirty="0" smtClean="0">
                <a:solidFill>
                  <a:schemeClr val="tx1"/>
                </a:solidFill>
                <a:effectLst/>
                <a:latin typeface="+mn-lt"/>
                <a:ea typeface="ＭＳ Ｐゴシック" charset="0"/>
                <a:cs typeface="ＭＳ Ｐゴシック" charset="0"/>
              </a:rPr>
              <a:t>Independent living skills training will vary based on the needs of individual students. </a:t>
            </a:r>
          </a:p>
          <a:p>
            <a:r>
              <a:rPr lang="en-US" sz="1200" i="1" kern="1200" dirty="0" smtClean="0">
                <a:solidFill>
                  <a:schemeClr val="tx1"/>
                </a:solidFill>
                <a:effectLst/>
                <a:latin typeface="+mn-lt"/>
                <a:ea typeface="ＭＳ Ｐゴシック" charset="0"/>
                <a:cs typeface="ＭＳ Ｐゴシック" charset="0"/>
              </a:rPr>
              <a:t>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Demonstrate where participants can access lesson plans to implement these EBPs: </a:t>
            </a:r>
            <a:r>
              <a:rPr lang="en-US" sz="1200" i="1" u="sng" kern="1200" dirty="0" smtClean="0">
                <a:solidFill>
                  <a:schemeClr val="tx1"/>
                </a:solidFill>
                <a:effectLst/>
                <a:latin typeface="+mn-lt"/>
                <a:ea typeface="ＭＳ Ｐゴシック" charset="0"/>
                <a:cs typeface="ＭＳ Ｐゴシック" charset="0"/>
                <a:hlinkClick r:id="rId3"/>
              </a:rPr>
              <a:t>http://www.transitionta.org/transitionplanning</a:t>
            </a:r>
            <a:r>
              <a:rPr lang="en-US" sz="1200" i="1" kern="1200" dirty="0" smtClean="0">
                <a:solidFill>
                  <a:schemeClr val="tx1"/>
                </a:solidFill>
                <a:effectLst/>
                <a:latin typeface="+mn-lt"/>
                <a:ea typeface="ＭＳ Ｐゴシック" charset="0"/>
                <a:cs typeface="ＭＳ Ｐゴシック" charset="0"/>
              </a:rPr>
              <a:t>, under transition planning…independent living…student development. Have participants explore two or three and write a brief description of the strategy or practice in Column 3. </a:t>
            </a:r>
            <a:endParaRPr lang="en-US" sz="1200" kern="1200" dirty="0">
              <a:solidFill>
                <a:schemeClr val="tx1"/>
              </a:solidFill>
              <a:effectLst/>
              <a:latin typeface="+mn-lt"/>
              <a:ea typeface="ＭＳ Ｐゴシック" charset="0"/>
              <a:cs typeface="ＭＳ Ｐゴシック" charset="0"/>
            </a:endParaRP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7D7B5E8-171A-49D1-ADB5-22C12B028FFF}" type="slidenum">
              <a:rPr lang="en-US" altLang="en-US" smtClean="0"/>
              <a:pPr/>
              <a:t>18</a:t>
            </a:fld>
            <a:endParaRPr lang="en-US" altLang="en-US" dirty="0"/>
          </a:p>
        </p:txBody>
      </p:sp>
    </p:spTree>
    <p:extLst>
      <p:ext uri="{BB962C8B-B14F-4D97-AF65-F5344CB8AC3E}">
        <p14:creationId xmlns:p14="http://schemas.microsoft.com/office/powerpoint/2010/main" val="27989340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smtClean="0">
                <a:solidFill>
                  <a:schemeClr val="tx1"/>
                </a:solidFill>
                <a:effectLst/>
                <a:latin typeface="+mn-lt"/>
                <a:ea typeface="ＭＳ Ｐゴシック" charset="0"/>
                <a:cs typeface="ＭＳ Ｐゴシック" charset="0"/>
              </a:rPr>
              <a:t>One predictor of post-school success was identified by the CEEDAR Transition IC relative to teaching community participation skills (p. 14 of IC). </a:t>
            </a:r>
          </a:p>
          <a:p>
            <a:r>
              <a:rPr lang="en-US" sz="1200" kern="1200" smtClean="0">
                <a:solidFill>
                  <a:schemeClr val="tx1"/>
                </a:solidFill>
                <a:effectLst/>
                <a:latin typeface="+mn-lt"/>
                <a:ea typeface="ＭＳ Ｐゴシック" charset="0"/>
                <a:cs typeface="ＭＳ Ｐゴシック" charset="0"/>
              </a:rPr>
              <a:t> </a:t>
            </a:r>
          </a:p>
          <a:p>
            <a:r>
              <a:rPr lang="en-US" sz="1200" i="1" kern="1200" smtClean="0">
                <a:solidFill>
                  <a:schemeClr val="tx1"/>
                </a:solidFill>
                <a:effectLst/>
                <a:latin typeface="+mn-lt"/>
                <a:ea typeface="ＭＳ Ｐゴシック" charset="0"/>
                <a:cs typeface="ＭＳ Ｐゴシック" charset="0"/>
              </a:rPr>
              <a:t>Read slide. </a:t>
            </a:r>
            <a:endParaRPr lang="en-US" sz="1200" kern="1200" smtClean="0">
              <a:solidFill>
                <a:schemeClr val="tx1"/>
              </a:solidFill>
              <a:effectLst/>
              <a:latin typeface="+mn-lt"/>
              <a:ea typeface="ＭＳ Ｐゴシック" charset="0"/>
              <a:cs typeface="ＭＳ Ｐゴシック" charset="0"/>
            </a:endParaRPr>
          </a:p>
          <a:p>
            <a:r>
              <a:rPr lang="en-US" sz="1200" kern="1200" smtClean="0">
                <a:solidFill>
                  <a:schemeClr val="tx1"/>
                </a:solidFill>
                <a:effectLst/>
                <a:latin typeface="+mn-lt"/>
                <a:ea typeface="ＭＳ Ｐゴシック" charset="0"/>
                <a:cs typeface="ＭＳ Ｐゴシック" charset="0"/>
              </a:rPr>
              <a:t> </a:t>
            </a:r>
          </a:p>
          <a:p>
            <a:r>
              <a:rPr lang="en-US" sz="1200" kern="1200" smtClean="0">
                <a:solidFill>
                  <a:schemeClr val="tx1"/>
                </a:solidFill>
                <a:effectLst/>
                <a:latin typeface="+mn-lt"/>
                <a:ea typeface="ＭＳ Ｐゴシック" charset="0"/>
                <a:cs typeface="ＭＳ Ｐゴシック" charset="0"/>
              </a:rPr>
              <a:t>In some cases, schools can establish community-based instruction opportunities for students. However, budget constraints and program structures may prevent schools from providing sufficient opportunities. In any case, educators should collaborate with families to ensure that students engage in community experiences outside of school hours. The school transition program should support the student in being successful in these opportunities. </a:t>
            </a:r>
          </a:p>
          <a:p>
            <a:r>
              <a:rPr lang="en-US" sz="1200" kern="1200" smtClean="0">
                <a:solidFill>
                  <a:schemeClr val="tx1"/>
                </a:solidFill>
                <a:effectLst/>
                <a:latin typeface="+mn-lt"/>
                <a:ea typeface="ＭＳ Ｐゴシック" charset="0"/>
                <a:cs typeface="ＭＳ Ｐゴシック" charset="0"/>
              </a:rPr>
              <a:t> </a:t>
            </a:r>
          </a:p>
          <a:p>
            <a:r>
              <a:rPr lang="en-US" sz="1200" kern="1200" smtClean="0">
                <a:solidFill>
                  <a:schemeClr val="tx1"/>
                </a:solidFill>
                <a:effectLst/>
                <a:latin typeface="+mn-lt"/>
                <a:ea typeface="ＭＳ Ｐゴシック" charset="0"/>
                <a:cs typeface="ＭＳ Ｐゴシック" charset="0"/>
              </a:rPr>
              <a:t>Take a minute to write a brief summary of this predictor variable in Column 2 of page 2. </a:t>
            </a:r>
          </a:p>
          <a:p>
            <a:r>
              <a:rPr lang="en-US" altLang="en-US" smtClean="0">
                <a:ea typeface="ＭＳ Ｐゴシック" panose="020B0600070205080204" pitchFamily="34" charset="-128"/>
              </a:rPr>
              <a:t>  </a:t>
            </a:r>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C4F3BD4-0590-48B5-81A5-E10EB469A474}" type="slidenum">
              <a:rPr lang="en-US" altLang="en-US" smtClean="0"/>
              <a:pPr/>
              <a:t>19</a:t>
            </a:fld>
            <a:endParaRPr lang="en-US" altLang="en-US" dirty="0"/>
          </a:p>
        </p:txBody>
      </p:sp>
    </p:spTree>
    <p:extLst>
      <p:ext uri="{BB962C8B-B14F-4D97-AF65-F5344CB8AC3E}">
        <p14:creationId xmlns:p14="http://schemas.microsoft.com/office/powerpoint/2010/main" val="22270405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smtClean="0">
                <a:solidFill>
                  <a:schemeClr val="tx1"/>
                </a:solidFill>
                <a:effectLst/>
                <a:latin typeface="+mn-lt"/>
                <a:ea typeface="ＭＳ Ｐゴシック" charset="0"/>
                <a:cs typeface="ＭＳ Ｐゴシック" charset="0"/>
              </a:rPr>
              <a:t>In the final column, work with your neighbor to identify two to four strategies for developing student community participation skills. Here are some examples. </a:t>
            </a:r>
          </a:p>
          <a:p>
            <a:r>
              <a:rPr lang="en-US" sz="1200" kern="1200" smtClean="0">
                <a:solidFill>
                  <a:schemeClr val="tx1"/>
                </a:solidFill>
                <a:effectLst/>
                <a:latin typeface="+mn-lt"/>
                <a:ea typeface="ＭＳ Ｐゴシック" charset="0"/>
                <a:cs typeface="ＭＳ Ｐゴシック" charset="0"/>
              </a:rPr>
              <a:t> </a:t>
            </a:r>
          </a:p>
          <a:p>
            <a:r>
              <a:rPr lang="en-US" sz="1200" i="1" kern="1200" smtClean="0">
                <a:solidFill>
                  <a:schemeClr val="tx1"/>
                </a:solidFill>
                <a:effectLst/>
                <a:latin typeface="+mn-lt"/>
                <a:ea typeface="ＭＳ Ｐゴシック" charset="0"/>
                <a:cs typeface="ＭＳ Ｐゴシック" charset="0"/>
              </a:rPr>
              <a:t>Read slide. </a:t>
            </a:r>
            <a:endParaRPr lang="en-US" sz="1200" kern="1200" smtClean="0">
              <a:solidFill>
                <a:schemeClr val="tx1"/>
              </a:solidFill>
              <a:effectLst/>
              <a:latin typeface="+mn-lt"/>
              <a:ea typeface="ＭＳ Ｐゴシック" charset="0"/>
              <a:cs typeface="ＭＳ Ｐゴシック" charset="0"/>
            </a:endParaRPr>
          </a:p>
          <a:p>
            <a:r>
              <a:rPr lang="en-US" sz="1200" i="1" kern="1200" smtClean="0">
                <a:solidFill>
                  <a:schemeClr val="tx1"/>
                </a:solidFill>
                <a:effectLst/>
                <a:latin typeface="+mn-lt"/>
                <a:ea typeface="ＭＳ Ｐゴシック" charset="0"/>
                <a:cs typeface="ＭＳ Ｐゴシック" charset="0"/>
              </a:rPr>
              <a:t> </a:t>
            </a:r>
            <a:endParaRPr lang="en-US" sz="1200" kern="1200" smtClean="0">
              <a:solidFill>
                <a:schemeClr val="tx1"/>
              </a:solidFill>
              <a:effectLst/>
              <a:latin typeface="+mn-lt"/>
              <a:ea typeface="ＭＳ Ｐゴシック" charset="0"/>
              <a:cs typeface="ＭＳ Ｐゴシック" charset="0"/>
            </a:endParaRPr>
          </a:p>
          <a:p>
            <a:r>
              <a:rPr lang="en-US" sz="1200" i="1" kern="1200" smtClean="0">
                <a:solidFill>
                  <a:schemeClr val="tx1"/>
                </a:solidFill>
                <a:effectLst/>
                <a:latin typeface="+mn-lt"/>
                <a:ea typeface="ＭＳ Ｐゴシック" charset="0"/>
                <a:cs typeface="ＭＳ Ｐゴシック" charset="0"/>
              </a:rPr>
              <a:t>To complete the activity, </a:t>
            </a:r>
            <a:r>
              <a:rPr lang="en-US" sz="1200" kern="1200" smtClean="0">
                <a:solidFill>
                  <a:schemeClr val="tx1"/>
                </a:solidFill>
                <a:effectLst/>
                <a:latin typeface="+mn-lt"/>
                <a:ea typeface="ＭＳ Ｐゴシック" charset="0"/>
                <a:cs typeface="ＭＳ Ｐゴシック" charset="0"/>
              </a:rPr>
              <a:t>either use Handout 4.2, the NTACT website, or other resources like What Works Clearinghouse. </a:t>
            </a:r>
          </a:p>
          <a:p>
            <a:r>
              <a:rPr lang="en-US" sz="1200" i="1" kern="1200" smtClean="0">
                <a:solidFill>
                  <a:schemeClr val="tx1"/>
                </a:solidFill>
                <a:effectLst/>
                <a:latin typeface="+mn-lt"/>
                <a:ea typeface="ＭＳ Ｐゴシック" charset="0"/>
                <a:cs typeface="ＭＳ Ｐゴシック" charset="0"/>
              </a:rPr>
              <a:t> </a:t>
            </a:r>
            <a:endParaRPr lang="en-US" sz="1200" kern="1200" smtClean="0">
              <a:solidFill>
                <a:schemeClr val="tx1"/>
              </a:solidFill>
              <a:effectLst/>
              <a:latin typeface="+mn-lt"/>
              <a:ea typeface="ＭＳ Ｐゴシック" charset="0"/>
              <a:cs typeface="ＭＳ Ｐゴシック" charset="0"/>
            </a:endParaRPr>
          </a:p>
          <a:p>
            <a:r>
              <a:rPr lang="en-US" sz="1200" i="1" kern="1200" smtClean="0">
                <a:solidFill>
                  <a:schemeClr val="tx1"/>
                </a:solidFill>
                <a:effectLst/>
                <a:latin typeface="+mn-lt"/>
                <a:ea typeface="ＭＳ Ｐゴシック" charset="0"/>
                <a:cs typeface="ＭＳ Ｐゴシック" charset="0"/>
              </a:rPr>
              <a:t>Provide participants several minutes to complete the activity. Demonstrate where participants can access lessons plans to implement these EBPs, </a:t>
            </a:r>
            <a:r>
              <a:rPr lang="en-US" sz="1200" i="1" u="sng" kern="1200" smtClean="0">
                <a:solidFill>
                  <a:schemeClr val="tx1"/>
                </a:solidFill>
                <a:effectLst/>
                <a:latin typeface="+mn-lt"/>
                <a:ea typeface="ＭＳ Ｐゴシック" charset="0"/>
                <a:cs typeface="ＭＳ Ｐゴシック" charset="0"/>
                <a:hlinkClick r:id="rId3"/>
              </a:rPr>
              <a:t>http://www.transitionta.org/transitionplanning</a:t>
            </a:r>
            <a:r>
              <a:rPr lang="en-US" sz="1200" i="1" kern="1200" smtClean="0">
                <a:solidFill>
                  <a:schemeClr val="tx1"/>
                </a:solidFill>
                <a:effectLst/>
                <a:latin typeface="+mn-lt"/>
                <a:ea typeface="ＭＳ Ｐゴシック" charset="0"/>
                <a:cs typeface="ＭＳ Ｐゴシック" charset="0"/>
              </a:rPr>
              <a:t>, under transition planning…independent living…student development. Have participants explore two to three and write a brief description of the strategy or practice in Column 3. </a:t>
            </a:r>
            <a:endParaRPr lang="en-US" sz="1200" kern="1200" smtClean="0">
              <a:solidFill>
                <a:schemeClr val="tx1"/>
              </a:solidFill>
              <a:effectLst/>
              <a:latin typeface="+mn-lt"/>
              <a:ea typeface="ＭＳ Ｐゴシック" charset="0"/>
              <a:cs typeface="ＭＳ Ｐゴシック" charset="0"/>
            </a:endParaRPr>
          </a:p>
          <a:p>
            <a:r>
              <a:rPr lang="en-US" sz="1200" i="1" kern="1200" smtClean="0">
                <a:solidFill>
                  <a:schemeClr val="tx1"/>
                </a:solidFill>
                <a:effectLst/>
                <a:latin typeface="+mn-lt"/>
                <a:ea typeface="ＭＳ Ｐゴシック" charset="0"/>
                <a:cs typeface="ＭＳ Ｐゴシック" charset="0"/>
              </a:rPr>
              <a:t> </a:t>
            </a:r>
            <a:endParaRPr lang="en-US" sz="1200" kern="1200" smtClean="0">
              <a:solidFill>
                <a:schemeClr val="tx1"/>
              </a:solidFill>
              <a:effectLst/>
              <a:latin typeface="+mn-lt"/>
              <a:ea typeface="ＭＳ Ｐゴシック" charset="0"/>
              <a:cs typeface="ＭＳ Ｐゴシック" charset="0"/>
            </a:endParaRPr>
          </a:p>
          <a:p>
            <a:endParaRPr lang="en-US" altLang="en-US" dirty="0">
              <a:ea typeface="ＭＳ Ｐゴシック" panose="020B0600070205080204" pitchFamily="34" charset="-128"/>
            </a:endParaRP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0C953B7-FA92-4248-96AE-389F672DED92}" type="slidenum">
              <a:rPr lang="en-US" altLang="en-US" smtClean="0"/>
              <a:pPr/>
              <a:t>20</a:t>
            </a:fld>
            <a:endParaRPr lang="en-US" altLang="en-US" dirty="0"/>
          </a:p>
        </p:txBody>
      </p:sp>
    </p:spTree>
    <p:extLst>
      <p:ext uri="{BB962C8B-B14F-4D97-AF65-F5344CB8AC3E}">
        <p14:creationId xmlns:p14="http://schemas.microsoft.com/office/powerpoint/2010/main" val="3447281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smtClean="0">
                <a:solidFill>
                  <a:schemeClr val="tx1"/>
                </a:solidFill>
                <a:effectLst/>
                <a:latin typeface="+mn-lt"/>
                <a:ea typeface="ＭＳ Ｐゴシック" charset="0"/>
                <a:cs typeface="ＭＳ Ｐゴシック" charset="0"/>
              </a:rPr>
              <a:t>The Transition CEM is divided into six sections. The sections were designed to be one hour in length. However, extension activities are included for those wishing to make these sessions longer.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This session will focus on Part 4: Providing a Transition-Focused Education</a:t>
            </a:r>
            <a:endParaRPr lang="en-US" sz="1200" kern="1200" dirty="0" smtClean="0">
              <a:solidFill>
                <a:schemeClr val="tx1"/>
              </a:solidFill>
              <a:effectLst/>
              <a:latin typeface="+mn-lt"/>
              <a:ea typeface="ＭＳ Ｐゴシック" charset="0"/>
              <a:cs typeface="ＭＳ Ｐゴシック" charset="0"/>
            </a:endParaRPr>
          </a:p>
          <a:p>
            <a:endParaRPr lang="en-US" altLang="en-US" dirty="0">
              <a:ea typeface="ＭＳ Ｐゴシック" panose="020B0600070205080204" pitchFamily="34" charset="-128"/>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14073C0-6AD9-4FC1-B16D-ECBE0F0F178D}" type="slidenum">
              <a:rPr lang="en-US" altLang="en-US" smtClean="0">
                <a:solidFill>
                  <a:srgbClr val="000000"/>
                </a:solidFill>
                <a:latin typeface="Arial" panose="020B0604020202020204" pitchFamily="34" charset="0"/>
                <a:cs typeface="Arial" panose="020B0604020202020204" pitchFamily="34" charset="0"/>
              </a:rPr>
              <a:pPr>
                <a:spcBef>
                  <a:spcPct val="0"/>
                </a:spcBef>
              </a:pPr>
              <a:t>2</a:t>
            </a:fld>
            <a:endParaRPr lang="en-US" alt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0455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ea typeface="ＭＳ Ｐゴシック" panose="020B0600070205080204" pitchFamily="34" charset="-128"/>
              </a:rPr>
              <a:t>Three key predictors related to developing employment skills were identified in the CEEDAR Transition IC. Career awareness was discussed in Part 2. We will focus on occupational courses and vocational education.</a:t>
            </a:r>
          </a:p>
          <a:p>
            <a:endParaRPr lang="en-US" altLang="en-US" dirty="0">
              <a:ea typeface="ＭＳ Ｐゴシック" panose="020B0600070205080204" pitchFamily="34" charset="-128"/>
            </a:endParaRPr>
          </a:p>
          <a:p>
            <a:r>
              <a:rPr lang="en-US" altLang="en-US" i="1" dirty="0">
                <a:ea typeface="ＭＳ Ｐゴシック" panose="020B0600070205080204" pitchFamily="34" charset="-128"/>
              </a:rPr>
              <a:t>Read slide. </a:t>
            </a:r>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5F4BC55-67A6-4D3F-A5B7-76BB2D6B096F}" type="slidenum">
              <a:rPr lang="en-US" altLang="en-US" smtClean="0"/>
              <a:pPr/>
              <a:t>21</a:t>
            </a:fld>
            <a:endParaRPr lang="en-US" altLang="en-US" dirty="0"/>
          </a:p>
        </p:txBody>
      </p:sp>
    </p:spTree>
    <p:extLst>
      <p:ext uri="{BB962C8B-B14F-4D97-AF65-F5344CB8AC3E}">
        <p14:creationId xmlns:p14="http://schemas.microsoft.com/office/powerpoint/2010/main" val="12538274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smtClean="0">
                <a:solidFill>
                  <a:schemeClr val="tx1"/>
                </a:solidFill>
                <a:effectLst/>
                <a:latin typeface="+mn-lt"/>
                <a:ea typeface="ＭＳ Ｐゴシック" charset="0"/>
                <a:cs typeface="ＭＳ Ｐゴシック" charset="0"/>
              </a:rPr>
              <a:t>Read slide. </a:t>
            </a:r>
            <a:endParaRPr lang="en-US" sz="1200" kern="1200" dirty="0" smtClean="0">
              <a:solidFill>
                <a:schemeClr val="tx1"/>
              </a:solidFill>
              <a:effectLst/>
              <a:latin typeface="+mn-lt"/>
              <a:ea typeface="ＭＳ Ｐゴシック" charset="0"/>
              <a:cs typeface="ＭＳ Ｐゴシック" charset="0"/>
            </a:endParaRPr>
          </a:p>
          <a:p>
            <a:r>
              <a:rPr lang="en-US" sz="1200" kern="1200" dirty="0" smtClean="0">
                <a:solidFill>
                  <a:schemeClr val="tx1"/>
                </a:solidFill>
                <a:effectLst/>
                <a:latin typeface="+mn-lt"/>
                <a:ea typeface="ＭＳ Ｐゴシック" charset="0"/>
                <a:cs typeface="ＭＳ Ｐゴシック" charset="0"/>
              </a:rPr>
              <a:t>  </a:t>
            </a:r>
          </a:p>
          <a:p>
            <a:r>
              <a:rPr lang="en-US" sz="1200" kern="1200" dirty="0" smtClean="0">
                <a:solidFill>
                  <a:schemeClr val="tx1"/>
                </a:solidFill>
                <a:effectLst/>
                <a:latin typeface="+mn-lt"/>
                <a:ea typeface="ＭＳ Ｐゴシック" charset="0"/>
                <a:cs typeface="ＭＳ Ｐゴシック" charset="0"/>
              </a:rPr>
              <a:t>Take a minute to write a brief summary of this predictor variable in Column 2 of page 2.</a:t>
            </a:r>
          </a:p>
          <a:p>
            <a:endParaRPr lang="en-US" altLang="en-US" i="1"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  </a:t>
            </a:r>
          </a:p>
          <a:p>
            <a:endParaRPr lang="en-US" altLang="en-US" dirty="0">
              <a:ea typeface="ＭＳ Ｐゴシック" panose="020B0600070205080204" pitchFamily="34" charset="-128"/>
            </a:endParaRPr>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4F4B884-3815-4327-84D3-8C1D6C4555B8}" type="slidenum">
              <a:rPr lang="en-US" altLang="en-US" smtClean="0"/>
              <a:pPr/>
              <a:t>22</a:t>
            </a:fld>
            <a:endParaRPr lang="en-US" altLang="en-US" dirty="0"/>
          </a:p>
        </p:txBody>
      </p:sp>
    </p:spTree>
    <p:extLst>
      <p:ext uri="{BB962C8B-B14F-4D97-AF65-F5344CB8AC3E}">
        <p14:creationId xmlns:p14="http://schemas.microsoft.com/office/powerpoint/2010/main" val="26496602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smtClean="0">
                <a:solidFill>
                  <a:schemeClr val="tx1"/>
                </a:solidFill>
                <a:effectLst/>
                <a:latin typeface="+mn-lt"/>
                <a:ea typeface="ＭＳ Ｐゴシック" charset="0"/>
                <a:cs typeface="ＭＳ Ｐゴシック" charset="0"/>
              </a:rPr>
              <a:t>Read slide. </a:t>
            </a:r>
            <a:endParaRPr lang="en-US" sz="1200" kern="1200" dirty="0" smtClean="0">
              <a:solidFill>
                <a:schemeClr val="tx1"/>
              </a:solidFill>
              <a:effectLst/>
              <a:latin typeface="+mn-lt"/>
              <a:ea typeface="ＭＳ Ｐゴシック" charset="0"/>
              <a:cs typeface="ＭＳ Ｐゴシック" charset="0"/>
            </a:endParaRPr>
          </a:p>
          <a:p>
            <a:r>
              <a:rPr lang="en-US" sz="1200" kern="1200" dirty="0" smtClean="0">
                <a:solidFill>
                  <a:schemeClr val="tx1"/>
                </a:solidFill>
                <a:effectLst/>
                <a:latin typeface="+mn-lt"/>
                <a:ea typeface="ＭＳ Ｐゴシック" charset="0"/>
                <a:cs typeface="ＭＳ Ｐゴシック" charset="0"/>
              </a:rPr>
              <a:t> </a:t>
            </a:r>
          </a:p>
          <a:p>
            <a:r>
              <a:rPr lang="en-US" sz="1200" kern="1200" dirty="0" smtClean="0">
                <a:solidFill>
                  <a:schemeClr val="tx1"/>
                </a:solidFill>
                <a:effectLst/>
                <a:latin typeface="+mn-lt"/>
                <a:ea typeface="ＭＳ Ｐゴシック" charset="0"/>
                <a:cs typeface="ＭＳ Ｐゴシック" charset="0"/>
              </a:rPr>
              <a:t>Take a minute to write a brief summary of this predictor variable in Column 2 of page two.</a:t>
            </a:r>
            <a:r>
              <a:rPr lang="en-US" dirty="0" smtClean="0">
                <a:effectLst/>
              </a:rPr>
              <a:t> </a:t>
            </a:r>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  </a:t>
            </a:r>
          </a:p>
          <a:p>
            <a:endParaRPr lang="en-US" altLang="en-US" dirty="0">
              <a:ea typeface="ＭＳ Ｐゴシック" panose="020B0600070205080204" pitchFamily="34" charset="-128"/>
            </a:endParaRPr>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6C905CA-C696-450A-8D21-C58CD032E44E}" type="slidenum">
              <a:rPr lang="en-US" altLang="en-US" smtClean="0"/>
              <a:pPr/>
              <a:t>23</a:t>
            </a:fld>
            <a:endParaRPr lang="en-US" altLang="en-US" dirty="0"/>
          </a:p>
        </p:txBody>
      </p:sp>
    </p:spTree>
    <p:extLst>
      <p:ext uri="{BB962C8B-B14F-4D97-AF65-F5344CB8AC3E}">
        <p14:creationId xmlns:p14="http://schemas.microsoft.com/office/powerpoint/2010/main" val="31868165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smtClean="0">
                <a:solidFill>
                  <a:schemeClr val="tx1"/>
                </a:solidFill>
                <a:effectLst/>
                <a:latin typeface="+mn-lt"/>
                <a:ea typeface="ＭＳ Ｐゴシック" charset="0"/>
                <a:cs typeface="ＭＳ Ｐゴシック" charset="0"/>
              </a:rPr>
              <a:t>Ask participants the question on the slide and orally take responses.</a:t>
            </a:r>
            <a:endParaRPr lang="en-US" sz="1200" kern="1200" dirty="0" smtClean="0">
              <a:solidFill>
                <a:schemeClr val="tx1"/>
              </a:solidFill>
              <a:effectLst/>
              <a:latin typeface="+mn-lt"/>
              <a:ea typeface="ＭＳ Ｐゴシック" charset="0"/>
              <a:cs typeface="ＭＳ Ｐゴシック" charset="0"/>
            </a:endParaRPr>
          </a:p>
          <a:p>
            <a:r>
              <a:rPr lang="en-US" sz="1200" kern="1200" dirty="0" smtClean="0">
                <a:solidFill>
                  <a:schemeClr val="tx1"/>
                </a:solidFill>
                <a:effectLst/>
                <a:latin typeface="+mn-lt"/>
                <a:ea typeface="ＭＳ Ｐゴシック" charset="0"/>
                <a:cs typeface="ＭＳ Ｐゴシック" charset="0"/>
              </a:rPr>
              <a:t> </a:t>
            </a:r>
          </a:p>
          <a:p>
            <a:r>
              <a:rPr lang="en-US" sz="1200" i="1" kern="1200" dirty="0" smtClean="0">
                <a:solidFill>
                  <a:schemeClr val="tx1"/>
                </a:solidFill>
                <a:effectLst/>
                <a:latin typeface="+mn-lt"/>
                <a:ea typeface="ＭＳ Ｐゴシック" charset="0"/>
                <a:cs typeface="ＭＳ Ｐゴシック" charset="0"/>
              </a:rPr>
              <a:t>Allow 2-3 minutes. </a:t>
            </a:r>
            <a:endParaRPr lang="en-US" sz="1200" kern="1200" dirty="0" smtClean="0">
              <a:solidFill>
                <a:schemeClr val="tx1"/>
              </a:solidFill>
              <a:effectLst/>
              <a:latin typeface="+mn-lt"/>
              <a:ea typeface="ＭＳ Ｐゴシック" charset="0"/>
              <a:cs typeface="ＭＳ Ｐゴシック" charset="0"/>
            </a:endParaRPr>
          </a:p>
          <a:p>
            <a:r>
              <a:rPr lang="en-US" sz="1200" kern="1200" dirty="0" smtClean="0">
                <a:solidFill>
                  <a:schemeClr val="tx1"/>
                </a:solidFill>
                <a:effectLst/>
                <a:latin typeface="+mn-lt"/>
                <a:ea typeface="ＭＳ Ｐゴシック" charset="0"/>
                <a:cs typeface="ＭＳ Ｐゴシック" charset="0"/>
              </a:rPr>
              <a:t> </a:t>
            </a:r>
            <a:endParaRPr lang="en-US" sz="1200" kern="1200" dirty="0">
              <a:solidFill>
                <a:schemeClr val="tx1"/>
              </a:solidFill>
              <a:effectLst/>
              <a:latin typeface="+mn-lt"/>
              <a:ea typeface="ＭＳ Ｐゴシック" charset="0"/>
              <a:cs typeface="ＭＳ Ｐゴシック" charset="0"/>
            </a:endParaRPr>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B980662-0E5E-4B55-BA43-51C57649207D}" type="slidenum">
              <a:rPr lang="en-US" altLang="en-US" smtClean="0"/>
              <a:pPr/>
              <a:t>24</a:t>
            </a:fld>
            <a:endParaRPr lang="en-US" altLang="en-US" dirty="0"/>
          </a:p>
        </p:txBody>
      </p:sp>
    </p:spTree>
    <p:extLst>
      <p:ext uri="{BB962C8B-B14F-4D97-AF65-F5344CB8AC3E}">
        <p14:creationId xmlns:p14="http://schemas.microsoft.com/office/powerpoint/2010/main" val="38879590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ea typeface="ＭＳ Ｐゴシック" panose="020B0600070205080204" pitchFamily="34" charset="-128"/>
              </a:rPr>
              <a:t>Read slide. </a:t>
            </a:r>
            <a:endParaRPr lang="en-US" altLang="en-US" i="1" dirty="0">
              <a:latin typeface="ITC Franklin Gothic Std Bk Cd"/>
              <a:ea typeface="ＭＳ Ｐゴシック" panose="020B0600070205080204" pitchFamily="34" charset="-128"/>
            </a:endParaRPr>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65109DE-3369-4AE6-ABC3-00F867B36D82}" type="slidenum">
              <a:rPr lang="en-US" altLang="en-US" smtClean="0"/>
              <a:pPr/>
              <a:t>25</a:t>
            </a:fld>
            <a:endParaRPr lang="en-US" altLang="en-US" dirty="0"/>
          </a:p>
        </p:txBody>
      </p:sp>
    </p:spTree>
    <p:extLst>
      <p:ext uri="{BB962C8B-B14F-4D97-AF65-F5344CB8AC3E}">
        <p14:creationId xmlns:p14="http://schemas.microsoft.com/office/powerpoint/2010/main" val="9513112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ＭＳ Ｐゴシック" charset="0"/>
                <a:cs typeface="ＭＳ Ｐゴシック" charset="0"/>
              </a:rPr>
              <a:t>Research has shown that employers often state that employability skills are the most important. Lack of employability skills among would-be employees may contribute to a workforce shortage.  An individual may be very talented in an area, but if that person lacks the skills required to be employable, such as appropriate social skills, he or she does not benefit an employer.</a:t>
            </a:r>
            <a:endParaRPr lang="en-US" sz="1200" kern="1200" dirty="0">
              <a:solidFill>
                <a:schemeClr val="tx1"/>
              </a:solidFill>
              <a:effectLst/>
              <a:latin typeface="+mn-lt"/>
              <a:ea typeface="ＭＳ Ｐゴシック" charset="0"/>
              <a:cs typeface="ＭＳ Ｐゴシック" charset="0"/>
            </a:endParaRPr>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3916577-8FEB-4E14-B756-CF45EBC7B8C2}" type="slidenum">
              <a:rPr lang="en-US" altLang="en-US" smtClean="0"/>
              <a:pPr/>
              <a:t>26</a:t>
            </a:fld>
            <a:endParaRPr lang="en-US" altLang="en-US" dirty="0"/>
          </a:p>
        </p:txBody>
      </p:sp>
    </p:spTree>
    <p:extLst>
      <p:ext uri="{BB962C8B-B14F-4D97-AF65-F5344CB8AC3E}">
        <p14:creationId xmlns:p14="http://schemas.microsoft.com/office/powerpoint/2010/main" val="35004741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smtClean="0">
                <a:solidFill>
                  <a:schemeClr val="tx1"/>
                </a:solidFill>
                <a:effectLst/>
                <a:latin typeface="+mn-lt"/>
                <a:ea typeface="ＭＳ Ｐゴシック" charset="0"/>
                <a:cs typeface="ＭＳ Ｐゴシック" charset="0"/>
              </a:rPr>
              <a:t>Follow the link to access an interactive page of the Employability Framework, </a:t>
            </a:r>
            <a:r>
              <a:rPr lang="en-US" sz="1200" i="1" u="sng" kern="1200" dirty="0" smtClean="0">
                <a:solidFill>
                  <a:schemeClr val="tx1"/>
                </a:solidFill>
                <a:effectLst/>
                <a:latin typeface="+mn-lt"/>
                <a:ea typeface="ＭＳ Ｐゴシック" charset="0"/>
                <a:cs typeface="ＭＳ Ｐゴシック" charset="0"/>
                <a:hlinkClick r:id="rId3"/>
              </a:rPr>
              <a:t>http://cte.ed.gov/employabilityskills/index.php/framework/index</a:t>
            </a:r>
            <a:r>
              <a:rPr lang="en-US" sz="1200" i="1" kern="1200" dirty="0" smtClean="0">
                <a:solidFill>
                  <a:schemeClr val="tx1"/>
                </a:solidFill>
                <a:effectLst/>
                <a:latin typeface="+mn-lt"/>
                <a:ea typeface="ＭＳ Ｐゴシック" charset="0"/>
                <a:cs typeface="ＭＳ Ｐゴシック" charset="0"/>
              </a:rPr>
              <a:t>. Click on each section to learn more about the types of employability skills that should be included in students’ transition-based education programs. </a:t>
            </a:r>
            <a:endParaRPr lang="en-US" sz="1200" kern="1200" dirty="0" smtClean="0">
              <a:solidFill>
                <a:schemeClr val="tx1"/>
              </a:solidFill>
              <a:effectLst/>
              <a:latin typeface="+mn-lt"/>
              <a:ea typeface="ＭＳ Ｐゴシック" charset="0"/>
              <a:cs typeface="ＭＳ Ｐゴシック" charset="0"/>
            </a:endParaRPr>
          </a:p>
          <a:p>
            <a:endParaRPr lang="en-US" sz="1200" b="1" i="1" kern="1200" dirty="0" smtClean="0">
              <a:solidFill>
                <a:schemeClr val="tx1"/>
              </a:solidFill>
              <a:effectLst/>
              <a:latin typeface="+mn-lt"/>
              <a:ea typeface="ＭＳ Ｐゴシック" charset="0"/>
              <a:cs typeface="ＭＳ Ｐゴシック" charset="0"/>
            </a:endParaRPr>
          </a:p>
          <a:p>
            <a:r>
              <a:rPr lang="en-US" sz="1200" b="1" i="1" kern="1200" dirty="0" smtClean="0">
                <a:solidFill>
                  <a:schemeClr val="tx1"/>
                </a:solidFill>
                <a:effectLst/>
                <a:latin typeface="+mn-lt"/>
                <a:ea typeface="ＭＳ Ｐゴシック" charset="0"/>
                <a:cs typeface="ＭＳ Ｐゴシック" charset="0"/>
              </a:rPr>
              <a:t>How was the framework developed? </a:t>
            </a:r>
            <a:r>
              <a:rPr lang="en-US" sz="1200" i="1" kern="1200" dirty="0" smtClean="0">
                <a:solidFill>
                  <a:schemeClr val="tx1"/>
                </a:solidFill>
                <a:effectLst/>
                <a:latin typeface="+mn-lt"/>
                <a:ea typeface="ＭＳ Ｐゴシック" charset="0"/>
                <a:cs typeface="ＭＳ Ｐゴシック" charset="0"/>
              </a:rPr>
              <a:t>The Employability Skills Framework was developed as part of the Support for States’ Employability Standards in CTE and Adult Education project, an initiative of the Office of Career, Technical, and Adult Education, U.S. Department of Education. Framework development was guided by a group of the career and technical education (CTE), adult education, workforce development, and business organization. See more at: </a:t>
            </a:r>
            <a:r>
              <a:rPr lang="en-US" sz="1200" i="1" u="sng" kern="1200" dirty="0" smtClean="0">
                <a:solidFill>
                  <a:schemeClr val="tx1"/>
                </a:solidFill>
                <a:effectLst/>
                <a:latin typeface="+mn-lt"/>
                <a:ea typeface="ＭＳ Ｐゴシック" charset="0"/>
                <a:cs typeface="ＭＳ Ｐゴシック" charset="0"/>
                <a:hlinkClick r:id="rId4"/>
              </a:rPr>
              <a:t>http://cte.ed.gov/initiatives/employability-skills-framework</a:t>
            </a:r>
            <a:endParaRPr lang="en-US" sz="1200" kern="1200" dirty="0">
              <a:solidFill>
                <a:schemeClr val="tx1"/>
              </a:solidFill>
              <a:effectLst/>
              <a:latin typeface="+mn-lt"/>
              <a:ea typeface="ＭＳ Ｐゴシック" charset="0"/>
              <a:cs typeface="ＭＳ Ｐゴシック" charset="0"/>
            </a:endParaRPr>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6EB2C4B-426C-47AA-B7D8-9A43DEF7EF24}" type="slidenum">
              <a:rPr lang="en-US" altLang="en-US" smtClean="0"/>
              <a:pPr/>
              <a:t>27</a:t>
            </a:fld>
            <a:endParaRPr lang="en-US" altLang="en-US" dirty="0"/>
          </a:p>
        </p:txBody>
      </p:sp>
    </p:spTree>
    <p:extLst>
      <p:ext uri="{BB962C8B-B14F-4D97-AF65-F5344CB8AC3E}">
        <p14:creationId xmlns:p14="http://schemas.microsoft.com/office/powerpoint/2010/main" val="2376735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smtClean="0">
                <a:solidFill>
                  <a:schemeClr val="tx1"/>
                </a:solidFill>
                <a:effectLst/>
                <a:latin typeface="+mn-lt"/>
                <a:ea typeface="ＭＳ Ｐゴシック" charset="0"/>
                <a:cs typeface="ＭＳ Ｐゴシック" charset="0"/>
              </a:rPr>
              <a:t>Optional Activity: The College and Career Readiness and Success Center (CCRS) provides educators Professional Learning Module, Integrating Employability Skills: A Framework for All Educators, that can be used to learn more about the employability skills framework, how it can be embedded in general and special education, and how educators can assess and monitor student proficiency in the employability skills. In addition to the overview module, CCRS offers additional modules targeting employability skills for students with disabilities and English Language Learners.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The Professional Learning Modules (e.g., presentation slides, facilitator guide, handouts, activities) can be accessed here:   </a:t>
            </a:r>
            <a:r>
              <a:rPr lang="en-US" sz="1200" i="1" u="sng" kern="1200" dirty="0" smtClean="0">
                <a:solidFill>
                  <a:schemeClr val="tx1"/>
                </a:solidFill>
                <a:effectLst/>
                <a:latin typeface="+mn-lt"/>
                <a:ea typeface="ＭＳ Ｐゴシック" charset="0"/>
                <a:cs typeface="ＭＳ Ｐゴシック" charset="0"/>
                <a:hlinkClick r:id="rId3"/>
              </a:rPr>
              <a:t>http://www.ccrscenter.org/implementation-tools/integrating-employability-skills</a:t>
            </a:r>
            <a:r>
              <a:rPr lang="en-US" sz="1200" i="1" kern="1200" dirty="0" smtClean="0">
                <a:solidFill>
                  <a:schemeClr val="tx1"/>
                </a:solidFill>
                <a:effectLst/>
                <a:latin typeface="+mn-lt"/>
                <a:ea typeface="ＭＳ Ｐゴシック" charset="0"/>
                <a:cs typeface="ＭＳ Ｐゴシック" charset="0"/>
              </a:rPr>
              <a:t> </a:t>
            </a:r>
            <a:endParaRPr lang="en-US" sz="1200" kern="1200" dirty="0">
              <a:solidFill>
                <a:schemeClr val="tx1"/>
              </a:solidFill>
              <a:effectLst/>
              <a:latin typeface="+mn-lt"/>
              <a:ea typeface="ＭＳ Ｐゴシック" charset="0"/>
              <a:cs typeface="ＭＳ Ｐゴシック"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B6BAA53-8291-4F5E-8B28-AFF2D4906523}" type="slidenum">
              <a:rPr lang="en-US" altLang="en-US" smtClean="0"/>
              <a:pPr/>
              <a:t>28</a:t>
            </a:fld>
            <a:endParaRPr lang="en-US" altLang="en-US" dirty="0"/>
          </a:p>
        </p:txBody>
      </p:sp>
    </p:spTree>
    <p:extLst>
      <p:ext uri="{BB962C8B-B14F-4D97-AF65-F5344CB8AC3E}">
        <p14:creationId xmlns:p14="http://schemas.microsoft.com/office/powerpoint/2010/main" val="2312845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smtClean="0">
                <a:solidFill>
                  <a:schemeClr val="tx1"/>
                </a:solidFill>
                <a:effectLst/>
                <a:latin typeface="+mn-lt"/>
                <a:ea typeface="ＭＳ Ｐゴシック" charset="0"/>
                <a:cs typeface="ＭＳ Ｐゴシック" charset="0"/>
              </a:rPr>
              <a:t>With your neighbor, identify two to three practices that would address the predictor area.</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Demonstrate where participants can access lessons plans for and descriptions of EBPs, </a:t>
            </a:r>
            <a:r>
              <a:rPr lang="en-US" sz="1200" i="1" u="sng" kern="1200" dirty="0" smtClean="0">
                <a:solidFill>
                  <a:schemeClr val="tx1"/>
                </a:solidFill>
                <a:effectLst/>
                <a:latin typeface="+mn-lt"/>
                <a:ea typeface="ＭＳ Ｐゴシック" charset="0"/>
                <a:cs typeface="ＭＳ Ｐゴシック" charset="0"/>
                <a:hlinkClick r:id="rId3"/>
              </a:rPr>
              <a:t>http://www.transitionta.org/transitionplanning</a:t>
            </a:r>
            <a:r>
              <a:rPr lang="en-US" sz="1200" i="1" kern="1200" dirty="0" smtClean="0">
                <a:solidFill>
                  <a:schemeClr val="tx1"/>
                </a:solidFill>
                <a:effectLst/>
                <a:latin typeface="+mn-lt"/>
                <a:ea typeface="ＭＳ Ｐゴシック" charset="0"/>
                <a:cs typeface="ＭＳ Ｐゴシック" charset="0"/>
              </a:rPr>
              <a:t>, under transition planning…employment…student development—employment skills. Have participants explore two to three practices and write a brief description of each strategy or practice in Column 3. </a:t>
            </a:r>
            <a:endParaRPr lang="en-US" altLang="en-US" dirty="0">
              <a:ea typeface="ＭＳ Ｐゴシック" panose="020B0600070205080204" pitchFamily="34" charset="-128"/>
            </a:endParaRPr>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285ECB7-A162-4298-8976-5EE7C05731A3}" type="slidenum">
              <a:rPr lang="en-US" altLang="en-US" smtClean="0"/>
              <a:pPr/>
              <a:t>29</a:t>
            </a:fld>
            <a:endParaRPr lang="en-US" altLang="en-US" dirty="0"/>
          </a:p>
        </p:txBody>
      </p:sp>
    </p:spTree>
    <p:extLst>
      <p:ext uri="{BB962C8B-B14F-4D97-AF65-F5344CB8AC3E}">
        <p14:creationId xmlns:p14="http://schemas.microsoft.com/office/powerpoint/2010/main" val="17688140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ＭＳ Ｐゴシック" charset="0"/>
                <a:cs typeface="ＭＳ Ｐゴシック" charset="0"/>
              </a:rPr>
              <a:t>The CEEDAR Transition IC identifies two predictors that target the development of skills through work-based experiences. </a:t>
            </a:r>
          </a:p>
          <a:p>
            <a:r>
              <a:rPr lang="en-US" sz="1200" kern="1200" dirty="0" smtClean="0">
                <a:solidFill>
                  <a:schemeClr val="tx1"/>
                </a:solidFill>
                <a:effectLst/>
                <a:latin typeface="+mn-lt"/>
                <a:ea typeface="ＭＳ Ｐゴシック" charset="0"/>
                <a:cs typeface="ＭＳ Ｐゴシック" charset="0"/>
              </a:rPr>
              <a:t> </a:t>
            </a:r>
          </a:p>
          <a:p>
            <a:r>
              <a:rPr lang="en-US" sz="1200" i="1" kern="1200" dirty="0" smtClean="0">
                <a:solidFill>
                  <a:schemeClr val="tx1"/>
                </a:solidFill>
                <a:effectLst/>
                <a:latin typeface="+mn-lt"/>
                <a:ea typeface="ＭＳ Ｐゴシック" charset="0"/>
                <a:cs typeface="ＭＳ Ｐゴシック" charset="0"/>
              </a:rPr>
              <a:t>Read slide. </a:t>
            </a:r>
            <a:endParaRPr lang="en-US" sz="1200" kern="1200" dirty="0">
              <a:solidFill>
                <a:schemeClr val="tx1"/>
              </a:solidFill>
              <a:effectLst/>
              <a:latin typeface="+mn-lt"/>
              <a:ea typeface="ＭＳ Ｐゴシック" charset="0"/>
              <a:cs typeface="ＭＳ Ｐゴシック" charset="0"/>
            </a:endParaRPr>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9DE1E7C-ED18-45EC-9D4B-BD0FB1222DFE}" type="slidenum">
              <a:rPr lang="en-US" altLang="en-US" smtClean="0"/>
              <a:pPr/>
              <a:t>30</a:t>
            </a:fld>
            <a:endParaRPr lang="en-US" altLang="en-US" dirty="0"/>
          </a:p>
        </p:txBody>
      </p:sp>
    </p:spTree>
    <p:extLst>
      <p:ext uri="{BB962C8B-B14F-4D97-AF65-F5344CB8AC3E}">
        <p14:creationId xmlns:p14="http://schemas.microsoft.com/office/powerpoint/2010/main" val="4278463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ea typeface="ＭＳ Ｐゴシック" panose="020B0600070205080204" pitchFamily="34" charset="-128"/>
              </a:rPr>
              <a:t>Students of transition age should be provided a transition-focused</a:t>
            </a:r>
            <a:r>
              <a:rPr lang="en-US" altLang="en-US" baseline="0" dirty="0">
                <a:ea typeface="ＭＳ Ｐゴシック" panose="020B0600070205080204" pitchFamily="34" charset="-128"/>
              </a:rPr>
              <a:t> </a:t>
            </a:r>
            <a:r>
              <a:rPr lang="en-US" altLang="en-US" dirty="0">
                <a:ea typeface="ＭＳ Ｐゴシック" panose="020B0600070205080204" pitchFamily="34" charset="-128"/>
              </a:rPr>
              <a:t>education. </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833CD9E-BC2D-4490-BABB-340182DC5266}" type="slidenum">
              <a:rPr lang="en-US" altLang="en-US" smtClean="0">
                <a:solidFill>
                  <a:srgbClr val="000000"/>
                </a:solidFill>
                <a:latin typeface="Arial" panose="020B0604020202020204" pitchFamily="34" charset="0"/>
                <a:cs typeface="Arial" panose="020B0604020202020204" pitchFamily="34" charset="0"/>
              </a:rPr>
              <a:pPr>
                <a:spcBef>
                  <a:spcPct val="0"/>
                </a:spcBef>
              </a:pPr>
              <a:t>3</a:t>
            </a:fld>
            <a:endParaRPr lang="en-US" alt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40095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a:p>
            <a:r>
              <a:rPr lang="en-US" sz="1200" i="1" kern="1200" dirty="0" smtClean="0">
                <a:solidFill>
                  <a:schemeClr val="tx1"/>
                </a:solidFill>
                <a:effectLst/>
                <a:latin typeface="+mn-lt"/>
                <a:ea typeface="ＭＳ Ｐゴシック" charset="0"/>
                <a:cs typeface="ＭＳ Ｐゴシック" charset="0"/>
              </a:rPr>
              <a:t>Read slide.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 </a:t>
            </a:r>
            <a:endParaRPr lang="en-US" sz="1200" kern="1200" dirty="0" smtClean="0">
              <a:solidFill>
                <a:schemeClr val="tx1"/>
              </a:solidFill>
              <a:effectLst/>
              <a:latin typeface="+mn-lt"/>
              <a:ea typeface="ＭＳ Ｐゴシック" charset="0"/>
              <a:cs typeface="ＭＳ Ｐゴシック" charset="0"/>
            </a:endParaRPr>
          </a:p>
          <a:p>
            <a:r>
              <a:rPr lang="en-US" sz="1200" kern="1200" dirty="0" smtClean="0">
                <a:solidFill>
                  <a:schemeClr val="tx1"/>
                </a:solidFill>
                <a:effectLst/>
                <a:latin typeface="+mn-lt"/>
                <a:ea typeface="ＭＳ Ｐゴシック" charset="0"/>
                <a:cs typeface="ＭＳ Ｐゴシック" charset="0"/>
              </a:rPr>
              <a:t>In Column 2 on page 3 of Handout 4.1, write a brief description of the predictor and share it with your neighbor. </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  </a:t>
            </a:r>
          </a:p>
          <a:p>
            <a:endParaRPr lang="en-US" altLang="en-US" dirty="0">
              <a:ea typeface="ＭＳ Ｐゴシック" panose="020B0600070205080204" pitchFamily="34" charset="-128"/>
            </a:endParaRPr>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44EC82D-A1CA-4BF9-8B2D-0F9FE1BC8A1C}" type="slidenum">
              <a:rPr lang="en-US" altLang="en-US" smtClean="0"/>
              <a:pPr/>
              <a:t>31</a:t>
            </a:fld>
            <a:endParaRPr lang="en-US" altLang="en-US" dirty="0"/>
          </a:p>
        </p:txBody>
      </p:sp>
    </p:spTree>
    <p:extLst>
      <p:ext uri="{BB962C8B-B14F-4D97-AF65-F5344CB8AC3E}">
        <p14:creationId xmlns:p14="http://schemas.microsoft.com/office/powerpoint/2010/main" val="506173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smtClean="0">
                <a:solidFill>
                  <a:schemeClr val="tx1"/>
                </a:solidFill>
                <a:effectLst/>
                <a:latin typeface="+mn-lt"/>
                <a:ea typeface="ＭＳ Ｐゴシック" charset="0"/>
                <a:cs typeface="ＭＳ Ｐゴシック" charset="0"/>
              </a:rPr>
              <a:t>Read slide.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 </a:t>
            </a:r>
            <a:endParaRPr lang="en-US" sz="1200" kern="1200" dirty="0" smtClean="0">
              <a:solidFill>
                <a:schemeClr val="tx1"/>
              </a:solidFill>
              <a:effectLst/>
              <a:latin typeface="+mn-lt"/>
              <a:ea typeface="ＭＳ Ｐゴシック" charset="0"/>
              <a:cs typeface="ＭＳ Ｐゴシック" charset="0"/>
            </a:endParaRPr>
          </a:p>
          <a:p>
            <a:r>
              <a:rPr lang="en-US" sz="1200" kern="1200" dirty="0" smtClean="0">
                <a:solidFill>
                  <a:schemeClr val="tx1"/>
                </a:solidFill>
                <a:effectLst/>
                <a:latin typeface="+mn-lt"/>
                <a:ea typeface="ＭＳ Ｐゴシック" charset="0"/>
                <a:cs typeface="ＭＳ Ｐゴシック" charset="0"/>
              </a:rPr>
              <a:t>In Column 2 on page 3 of Handout 4.1, write a brief description of the predictor and share it with your neighbor. </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  </a:t>
            </a:r>
          </a:p>
          <a:p>
            <a:endParaRPr lang="en-US" altLang="en-US" dirty="0">
              <a:ea typeface="ＭＳ Ｐゴシック" panose="020B0600070205080204" pitchFamily="34" charset="-128"/>
            </a:endParaRPr>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1DAF054-A962-41D2-BB18-F8DC5077B83A}" type="slidenum">
              <a:rPr lang="en-US" altLang="en-US" smtClean="0"/>
              <a:pPr/>
              <a:t>32</a:t>
            </a:fld>
            <a:endParaRPr lang="en-US" altLang="en-US" dirty="0"/>
          </a:p>
        </p:txBody>
      </p:sp>
    </p:spTree>
    <p:extLst>
      <p:ext uri="{BB962C8B-B14F-4D97-AF65-F5344CB8AC3E}">
        <p14:creationId xmlns:p14="http://schemas.microsoft.com/office/powerpoint/2010/main" val="32975506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smtClean="0">
                <a:solidFill>
                  <a:schemeClr val="tx1"/>
                </a:solidFill>
                <a:effectLst/>
                <a:latin typeface="+mn-lt"/>
                <a:ea typeface="ＭＳ Ｐゴシック" charset="0"/>
                <a:cs typeface="ＭＳ Ｐゴシック" charset="0"/>
              </a:rPr>
              <a:t>Read slide.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 </a:t>
            </a:r>
            <a:endParaRPr lang="en-US" sz="1200" kern="1200" dirty="0" smtClean="0">
              <a:solidFill>
                <a:schemeClr val="tx1"/>
              </a:solidFill>
              <a:effectLst/>
              <a:latin typeface="+mn-lt"/>
              <a:ea typeface="ＭＳ Ｐゴシック" charset="0"/>
              <a:cs typeface="ＭＳ Ｐゴシック" charset="0"/>
            </a:endParaRPr>
          </a:p>
          <a:p>
            <a:r>
              <a:rPr lang="en-US" sz="1200" kern="1200" dirty="0" smtClean="0">
                <a:solidFill>
                  <a:schemeClr val="tx1"/>
                </a:solidFill>
                <a:effectLst/>
                <a:latin typeface="+mn-lt"/>
                <a:ea typeface="ＭＳ Ｐゴシック" charset="0"/>
                <a:cs typeface="ＭＳ Ｐゴシック" charset="0"/>
              </a:rPr>
              <a:t>In Column 2 on page 3 of Handout 4.1, write a brief description of the predictor and share it with your neighbor. </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  </a:t>
            </a:r>
          </a:p>
          <a:p>
            <a:endParaRPr lang="en-US" altLang="en-US" dirty="0">
              <a:ea typeface="ＭＳ Ｐゴシック" panose="020B0600070205080204" pitchFamily="34" charset="-128"/>
            </a:endParaRPr>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F1A9694-2D63-45B0-85B8-41B6D2950F7E}" type="slidenum">
              <a:rPr lang="en-US" altLang="en-US" smtClean="0"/>
              <a:pPr/>
              <a:t>33</a:t>
            </a:fld>
            <a:endParaRPr lang="en-US" altLang="en-US" dirty="0"/>
          </a:p>
        </p:txBody>
      </p:sp>
    </p:spTree>
    <p:extLst>
      <p:ext uri="{BB962C8B-B14F-4D97-AF65-F5344CB8AC3E}">
        <p14:creationId xmlns:p14="http://schemas.microsoft.com/office/powerpoint/2010/main" val="26257200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smtClean="0">
                <a:solidFill>
                  <a:schemeClr val="tx1"/>
                </a:solidFill>
                <a:effectLst/>
                <a:latin typeface="+mn-lt"/>
                <a:ea typeface="ＭＳ Ｐゴシック" charset="0"/>
                <a:cs typeface="ＭＳ Ｐゴシック" charset="0"/>
              </a:rPr>
              <a:t>Using Handout 4.2 and other resources, identify two to three practices that could support implementation of these predictor variables.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Read slide.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Demonstrate where participants can access lessons plans to implement these practices, </a:t>
            </a:r>
            <a:r>
              <a:rPr lang="en-US" sz="1200" i="1" u="sng" kern="1200" dirty="0" smtClean="0">
                <a:solidFill>
                  <a:schemeClr val="tx1"/>
                </a:solidFill>
                <a:effectLst/>
                <a:latin typeface="+mn-lt"/>
                <a:ea typeface="ＭＳ Ｐゴシック" charset="0"/>
                <a:cs typeface="ＭＳ Ｐゴシック" charset="0"/>
                <a:hlinkClick r:id="rId3"/>
              </a:rPr>
              <a:t>http://www.transitionta.org/transitionplanning</a:t>
            </a:r>
            <a:r>
              <a:rPr lang="en-US" sz="1200" i="1" kern="1200" dirty="0" smtClean="0">
                <a:solidFill>
                  <a:schemeClr val="tx1"/>
                </a:solidFill>
                <a:effectLst/>
                <a:latin typeface="+mn-lt"/>
                <a:ea typeface="ＭＳ Ｐゴシック" charset="0"/>
                <a:cs typeface="ＭＳ Ｐゴシック" charset="0"/>
              </a:rPr>
              <a:t>, under transition planning…independent living…student development. Have participants explore two to three and write a brief description of the strategy or practice in Column 3. </a:t>
            </a:r>
            <a:endParaRPr lang="en-US" sz="1200" kern="1200" dirty="0" smtClean="0">
              <a:solidFill>
                <a:schemeClr val="tx1"/>
              </a:solidFill>
              <a:effectLst/>
              <a:latin typeface="+mn-lt"/>
              <a:ea typeface="ＭＳ Ｐゴシック" charset="0"/>
              <a:cs typeface="ＭＳ Ｐゴシック" charset="0"/>
            </a:endParaRPr>
          </a:p>
          <a:p>
            <a:endParaRPr lang="en-US" altLang="en-US" dirty="0">
              <a:ea typeface="ＭＳ Ｐゴシック" panose="020B0600070205080204" pitchFamily="34" charset="-128"/>
            </a:endParaRPr>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68EB445-064F-4C50-AF7D-EE9F39E8886E}" type="slidenum">
              <a:rPr lang="en-US" altLang="en-US" smtClean="0"/>
              <a:pPr/>
              <a:t>34</a:t>
            </a:fld>
            <a:endParaRPr lang="en-US" altLang="en-US" dirty="0"/>
          </a:p>
        </p:txBody>
      </p:sp>
    </p:spTree>
    <p:extLst>
      <p:ext uri="{BB962C8B-B14F-4D97-AF65-F5344CB8AC3E}">
        <p14:creationId xmlns:p14="http://schemas.microsoft.com/office/powerpoint/2010/main" val="34627977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ＭＳ Ｐゴシック" charset="0"/>
                <a:cs typeface="ＭＳ Ｐゴシック" charset="0"/>
              </a:rPr>
              <a:t>The CEEDAR Transition IC identifies three predictors related to developing academic skills through a transition focused education. </a:t>
            </a:r>
          </a:p>
          <a:p>
            <a:r>
              <a:rPr lang="en-US" sz="1200" kern="1200" dirty="0" smtClean="0">
                <a:solidFill>
                  <a:schemeClr val="tx1"/>
                </a:solidFill>
                <a:effectLst/>
                <a:latin typeface="+mn-lt"/>
                <a:ea typeface="ＭＳ Ｐゴシック" charset="0"/>
                <a:cs typeface="ＭＳ Ｐゴシック" charset="0"/>
              </a:rPr>
              <a:t> </a:t>
            </a:r>
          </a:p>
          <a:p>
            <a:r>
              <a:rPr lang="en-US" sz="1200" kern="1200" dirty="0" smtClean="0">
                <a:solidFill>
                  <a:schemeClr val="tx1"/>
                </a:solidFill>
                <a:effectLst/>
                <a:latin typeface="+mn-lt"/>
                <a:ea typeface="ＭＳ Ｐゴシック" charset="0"/>
                <a:cs typeface="ＭＳ Ｐゴシック" charset="0"/>
              </a:rPr>
              <a:t>You learned about inclusion in general education in Part 2: Program Structures;, although we will review it again in this section. We also discussed in Part 1 and Part 2 the importance of ensuring that students meet exit examination requirements and achieve high school diploma status. As a result, we will focus only on the first two elements in this section. </a:t>
            </a:r>
          </a:p>
          <a:p>
            <a:r>
              <a:rPr lang="en-US" sz="1200" i="1" kern="1200" dirty="0" smtClean="0">
                <a:solidFill>
                  <a:schemeClr val="tx1"/>
                </a:solidFill>
                <a:effectLst/>
                <a:latin typeface="+mn-lt"/>
                <a:ea typeface="ＭＳ Ｐゴシック" charset="0"/>
                <a:cs typeface="ＭＳ Ｐゴシック" charset="0"/>
              </a:rPr>
              <a:t> </a:t>
            </a:r>
            <a:endParaRPr lang="en-US" sz="1200" kern="1200" dirty="0" smtClean="0">
              <a:solidFill>
                <a:schemeClr val="tx1"/>
              </a:solidFill>
              <a:effectLst/>
              <a:latin typeface="+mn-lt"/>
              <a:ea typeface="ＭＳ Ｐゴシック" charset="0"/>
              <a:cs typeface="ＭＳ Ｐゴシック" charset="0"/>
            </a:endParaRPr>
          </a:p>
          <a:p>
            <a:endParaRPr lang="en-US" altLang="en-US" dirty="0">
              <a:ea typeface="ＭＳ Ｐゴシック" panose="020B0600070205080204" pitchFamily="34" charset="-128"/>
            </a:endParaRPr>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BC7315F-3DA4-45DD-8CD6-87780467AF02}" type="slidenum">
              <a:rPr lang="en-US" altLang="en-US" smtClean="0"/>
              <a:pPr/>
              <a:t>35</a:t>
            </a:fld>
            <a:endParaRPr lang="en-US" altLang="en-US" dirty="0"/>
          </a:p>
        </p:txBody>
      </p:sp>
    </p:spTree>
    <p:extLst>
      <p:ext uri="{BB962C8B-B14F-4D97-AF65-F5344CB8AC3E}">
        <p14:creationId xmlns:p14="http://schemas.microsoft.com/office/powerpoint/2010/main" val="30451916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smtClean="0">
                <a:solidFill>
                  <a:schemeClr val="tx1"/>
                </a:solidFill>
                <a:effectLst/>
                <a:latin typeface="+mn-lt"/>
                <a:ea typeface="ＭＳ Ｐゴシック" charset="0"/>
                <a:cs typeface="ＭＳ Ｐゴシック" charset="0"/>
              </a:rPr>
              <a:t>Read slide.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 </a:t>
            </a:r>
            <a:endParaRPr lang="en-US" sz="1200" kern="1200" dirty="0" smtClean="0">
              <a:solidFill>
                <a:schemeClr val="tx1"/>
              </a:solidFill>
              <a:effectLst/>
              <a:latin typeface="+mn-lt"/>
              <a:ea typeface="ＭＳ Ｐゴシック" charset="0"/>
              <a:cs typeface="ＭＳ Ｐゴシック" charset="0"/>
            </a:endParaRPr>
          </a:p>
          <a:p>
            <a:r>
              <a:rPr lang="en-US" sz="1200" kern="1200" dirty="0" smtClean="0">
                <a:solidFill>
                  <a:schemeClr val="tx1"/>
                </a:solidFill>
                <a:effectLst/>
                <a:latin typeface="+mn-lt"/>
                <a:ea typeface="ＭＳ Ｐゴシック" charset="0"/>
                <a:cs typeface="ＭＳ Ｐゴシック" charset="0"/>
              </a:rPr>
              <a:t>In Column 2 on page 4 of Handout 4.1, write a brief description of the predictor and share it with your neighbor. </a:t>
            </a:r>
          </a:p>
          <a:p>
            <a:endParaRPr lang="en-US" altLang="en-US" i="1" dirty="0">
              <a:ea typeface="ＭＳ Ｐゴシック" panose="020B0600070205080204" pitchFamily="34" charset="-128"/>
            </a:endParaRPr>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17A899B-E02D-412C-AD01-F99D5201A97D}" type="slidenum">
              <a:rPr lang="en-US" altLang="en-US" smtClean="0"/>
              <a:pPr/>
              <a:t>36</a:t>
            </a:fld>
            <a:endParaRPr lang="en-US" altLang="en-US" dirty="0"/>
          </a:p>
        </p:txBody>
      </p:sp>
    </p:spTree>
    <p:extLst>
      <p:ext uri="{BB962C8B-B14F-4D97-AF65-F5344CB8AC3E}">
        <p14:creationId xmlns:p14="http://schemas.microsoft.com/office/powerpoint/2010/main" val="10783848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smtClean="0">
                <a:solidFill>
                  <a:schemeClr val="tx1"/>
                </a:solidFill>
                <a:effectLst/>
                <a:latin typeface="+mn-lt"/>
                <a:ea typeface="ＭＳ Ｐゴシック" charset="0"/>
                <a:cs typeface="ＭＳ Ｐゴシック" charset="0"/>
              </a:rPr>
              <a:t>Read slide.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 </a:t>
            </a:r>
            <a:endParaRPr lang="en-US" sz="1200" kern="1200" dirty="0" smtClean="0">
              <a:solidFill>
                <a:schemeClr val="tx1"/>
              </a:solidFill>
              <a:effectLst/>
              <a:latin typeface="+mn-lt"/>
              <a:ea typeface="ＭＳ Ｐゴシック" charset="0"/>
              <a:cs typeface="ＭＳ Ｐゴシック" charset="0"/>
            </a:endParaRPr>
          </a:p>
          <a:p>
            <a:r>
              <a:rPr lang="en-US" sz="1200" kern="1200" dirty="0" smtClean="0">
                <a:solidFill>
                  <a:schemeClr val="tx1"/>
                </a:solidFill>
                <a:effectLst/>
                <a:latin typeface="+mn-lt"/>
                <a:ea typeface="ＭＳ Ｐゴシック" charset="0"/>
                <a:cs typeface="ＭＳ Ｐゴシック" charset="0"/>
              </a:rPr>
              <a:t>In Column 2 on page 4 of Handout 4.1, write a brief description of the predictor and share it with your neighbor. </a:t>
            </a:r>
          </a:p>
          <a:p>
            <a:endParaRPr lang="en-US" altLang="en-US" i="1" dirty="0">
              <a:ea typeface="ＭＳ Ｐゴシック" panose="020B0600070205080204" pitchFamily="34" charset="-128"/>
            </a:endParaRPr>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266E2BC-7F51-4199-9FB5-AACAECE9F3DA}" type="slidenum">
              <a:rPr lang="en-US" altLang="en-US" smtClean="0"/>
              <a:pPr/>
              <a:t>37</a:t>
            </a:fld>
            <a:endParaRPr lang="en-US" altLang="en-US" dirty="0"/>
          </a:p>
        </p:txBody>
      </p:sp>
    </p:spTree>
    <p:extLst>
      <p:ext uri="{BB962C8B-B14F-4D97-AF65-F5344CB8AC3E}">
        <p14:creationId xmlns:p14="http://schemas.microsoft.com/office/powerpoint/2010/main" val="33713520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ea typeface="ＭＳ Ｐゴシック" panose="020B0600070205080204" pitchFamily="34" charset="-128"/>
              </a:rPr>
              <a:t>Read slide. </a:t>
            </a:r>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DDEB70E-B4CB-4CDD-A4F8-7A0502EC8E32}" type="slidenum">
              <a:rPr lang="en-US" altLang="en-US" smtClean="0"/>
              <a:pPr/>
              <a:t>38</a:t>
            </a:fld>
            <a:endParaRPr lang="en-US" altLang="en-US" dirty="0"/>
          </a:p>
        </p:txBody>
      </p:sp>
    </p:spTree>
    <p:extLst>
      <p:ext uri="{BB962C8B-B14F-4D97-AF65-F5344CB8AC3E}">
        <p14:creationId xmlns:p14="http://schemas.microsoft.com/office/powerpoint/2010/main" val="21649458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ＭＳ Ｐゴシック" charset="0"/>
                <a:cs typeface="ＭＳ Ｐゴシック" charset="0"/>
              </a:rPr>
              <a:t>Two ways are available for considering how to tie transition-related skills into the general curriculum and the CCSS. </a:t>
            </a:r>
          </a:p>
          <a:p>
            <a:r>
              <a:rPr lang="en-US" sz="1200" kern="1200" dirty="0" smtClean="0">
                <a:solidFill>
                  <a:schemeClr val="tx1"/>
                </a:solidFill>
                <a:effectLst/>
                <a:latin typeface="+mn-lt"/>
                <a:ea typeface="ＭＳ Ｐゴシック" charset="0"/>
                <a:cs typeface="ＭＳ Ｐゴシック" charset="0"/>
              </a:rPr>
              <a:t> </a:t>
            </a:r>
          </a:p>
          <a:p>
            <a:r>
              <a:rPr lang="en-US" sz="1200" kern="1200" dirty="0" smtClean="0">
                <a:solidFill>
                  <a:schemeClr val="tx1"/>
                </a:solidFill>
                <a:effectLst/>
                <a:latin typeface="+mn-lt"/>
                <a:ea typeface="ＭＳ Ｐゴシック" charset="0"/>
                <a:cs typeface="ＭＳ Ｐゴシック" charset="0"/>
              </a:rPr>
              <a:t>Refer</a:t>
            </a:r>
            <a:r>
              <a:rPr lang="en-US" sz="1200" i="1" kern="1200" dirty="0" smtClean="0">
                <a:solidFill>
                  <a:schemeClr val="tx1"/>
                </a:solidFill>
                <a:effectLst/>
                <a:latin typeface="+mn-lt"/>
                <a:ea typeface="ＭＳ Ｐゴシック" charset="0"/>
                <a:cs typeface="ＭＳ Ｐゴシック" charset="0"/>
              </a:rPr>
              <a:t> to first set of circles</a:t>
            </a:r>
            <a:r>
              <a:rPr lang="en-US" sz="1200" kern="1200" dirty="0" smtClean="0">
                <a:solidFill>
                  <a:schemeClr val="tx1"/>
                </a:solidFill>
                <a:effectLst/>
                <a:latin typeface="+mn-lt"/>
                <a:ea typeface="ＭＳ Ｐゴシック" charset="0"/>
                <a:cs typeface="ＭＳ Ｐゴシック" charset="0"/>
              </a:rPr>
              <a:t>. The first is making curricular content more meaningful and relevant by embedding a real-life skill (e.g., self-determination, vocational skill) into academic instruction. </a:t>
            </a:r>
          </a:p>
          <a:p>
            <a:r>
              <a:rPr lang="en-US" sz="1200" kern="1200" dirty="0" smtClean="0">
                <a:solidFill>
                  <a:schemeClr val="tx1"/>
                </a:solidFill>
                <a:effectLst/>
                <a:latin typeface="+mn-lt"/>
                <a:ea typeface="ＭＳ Ｐゴシック" charset="0"/>
                <a:cs typeface="ＭＳ Ｐゴシック" charset="0"/>
              </a:rPr>
              <a:t> </a:t>
            </a:r>
          </a:p>
          <a:p>
            <a:r>
              <a:rPr lang="en-US" sz="1200" i="1" kern="1200" dirty="0" smtClean="0">
                <a:solidFill>
                  <a:schemeClr val="tx1"/>
                </a:solidFill>
                <a:effectLst/>
                <a:latin typeface="+mn-lt"/>
                <a:ea typeface="ＭＳ Ｐゴシック" charset="0"/>
                <a:cs typeface="ＭＳ Ｐゴシック" charset="0"/>
              </a:rPr>
              <a:t>Refer to second set of circles</a:t>
            </a:r>
            <a:r>
              <a:rPr lang="en-US" sz="1200" kern="1200" dirty="0" smtClean="0">
                <a:solidFill>
                  <a:schemeClr val="tx1"/>
                </a:solidFill>
                <a:effectLst/>
                <a:latin typeface="+mn-lt"/>
                <a:ea typeface="ＭＳ Ｐゴシック" charset="0"/>
                <a:cs typeface="ＭＳ Ｐゴシック" charset="0"/>
              </a:rPr>
              <a:t>. The second way is aligning a real-life skill with the CCSS (academic standards). Designing instruction is as individualized as an IEP; more than one way exists. You have to consider the needs of your students and the location in which services are provided. For example, if you are providing instruction to students with disabilities in an inclusive setting, you will need to consider how to embed transition-related skills into daily academic content. If you are providing instruction to students with disabilities in a resource room or self-contained setting, you will need to determine how you will align transition-related skill instruction with the academic standards (i.e., CCSS). </a:t>
            </a:r>
          </a:p>
          <a:p>
            <a:r>
              <a:rPr lang="en-US" sz="1200" kern="1200" dirty="0" smtClean="0">
                <a:solidFill>
                  <a:schemeClr val="tx1"/>
                </a:solidFill>
                <a:effectLst/>
                <a:latin typeface="+mn-lt"/>
                <a:ea typeface="ＭＳ Ｐゴシック" charset="0"/>
                <a:cs typeface="ＭＳ Ｐゴシック" charset="0"/>
              </a:rPr>
              <a:t> </a:t>
            </a:r>
          </a:p>
          <a:p>
            <a:r>
              <a:rPr lang="en-US" sz="1200" kern="1200" dirty="0" smtClean="0">
                <a:solidFill>
                  <a:schemeClr val="tx1"/>
                </a:solidFill>
                <a:effectLst/>
                <a:latin typeface="+mn-lt"/>
                <a:ea typeface="ＭＳ Ｐゴシック" charset="0"/>
                <a:cs typeface="ＭＳ Ｐゴシック" charset="0"/>
              </a:rPr>
              <a:t>For examples of how CCSS aligns with skill development, read Partnership for 21</a:t>
            </a:r>
            <a:r>
              <a:rPr lang="en-US" sz="1200" kern="1200" baseline="30000" dirty="0" smtClean="0">
                <a:solidFill>
                  <a:schemeClr val="tx1"/>
                </a:solidFill>
                <a:effectLst/>
                <a:latin typeface="+mn-lt"/>
                <a:ea typeface="ＭＳ Ｐゴシック" charset="0"/>
                <a:cs typeface="ＭＳ Ｐゴシック" charset="0"/>
              </a:rPr>
              <a:t>st</a:t>
            </a:r>
            <a:r>
              <a:rPr lang="en-US" sz="1200" kern="1200" dirty="0" smtClean="0">
                <a:solidFill>
                  <a:schemeClr val="tx1"/>
                </a:solidFill>
                <a:effectLst/>
                <a:latin typeface="+mn-lt"/>
                <a:ea typeface="ＭＳ Ｐゴシック" charset="0"/>
                <a:cs typeface="ＭＳ Ｐゴシック" charset="0"/>
              </a:rPr>
              <a:t> Century Skills. (2011). </a:t>
            </a:r>
            <a:r>
              <a:rPr lang="en-US" sz="1200" i="1" kern="1200" dirty="0" smtClean="0">
                <a:solidFill>
                  <a:schemeClr val="tx1"/>
                </a:solidFill>
                <a:effectLst/>
                <a:latin typeface="+mn-lt"/>
                <a:ea typeface="ＭＳ Ｐゴシック" charset="0"/>
                <a:cs typeface="ＭＳ Ｐゴシック" charset="0"/>
              </a:rPr>
              <a:t>P21 Common core toolkit: A guide to aligning the Common Core State Standards with the Framework for 21st Century Skills</a:t>
            </a:r>
            <a:r>
              <a:rPr lang="en-US" sz="1200" kern="1200" dirty="0" smtClean="0">
                <a:solidFill>
                  <a:schemeClr val="tx1"/>
                </a:solidFill>
                <a:effectLst/>
                <a:latin typeface="+mn-lt"/>
                <a:ea typeface="ＭＳ Ｐゴシック" charset="0"/>
                <a:cs typeface="ＭＳ Ｐゴシック" charset="0"/>
              </a:rPr>
              <a:t>. Available at </a:t>
            </a:r>
            <a:r>
              <a:rPr lang="en-US" sz="1200" u="sng" kern="1200" dirty="0" smtClean="0">
                <a:solidFill>
                  <a:schemeClr val="tx1"/>
                </a:solidFill>
                <a:effectLst/>
                <a:latin typeface="+mn-lt"/>
                <a:ea typeface="ＭＳ Ｐゴシック" charset="0"/>
                <a:cs typeface="ＭＳ Ｐゴシック" charset="0"/>
                <a:hlinkClick r:id="rId3"/>
              </a:rPr>
              <a:t>http://www.p21.org/storage/documents/P21CommonCoreToolkit.pdf</a:t>
            </a:r>
            <a:endParaRPr lang="en-US" sz="1200" kern="1200" dirty="0">
              <a:solidFill>
                <a:schemeClr val="tx1"/>
              </a:solidFill>
              <a:effectLst/>
              <a:latin typeface="+mn-lt"/>
              <a:ea typeface="ＭＳ Ｐゴシック" charset="0"/>
              <a:cs typeface="ＭＳ Ｐゴシック" charset="0"/>
            </a:endParaRPr>
          </a:p>
        </p:txBody>
      </p:sp>
      <p:sp>
        <p:nvSpPr>
          <p:cNvPr id="108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32DDFA2-DBBF-450B-B361-4E7A5C1D75D1}" type="slidenum">
              <a:rPr lang="en-US" altLang="en-US" smtClean="0"/>
              <a:pPr/>
              <a:t>39</a:t>
            </a:fld>
            <a:endParaRPr lang="en-US" altLang="en-US" dirty="0"/>
          </a:p>
        </p:txBody>
      </p:sp>
    </p:spTree>
    <p:extLst>
      <p:ext uri="{BB962C8B-B14F-4D97-AF65-F5344CB8AC3E}">
        <p14:creationId xmlns:p14="http://schemas.microsoft.com/office/powerpoint/2010/main" val="34667082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ＭＳ Ｐゴシック" charset="0"/>
                <a:cs typeface="ＭＳ Ｐゴシック" charset="0"/>
              </a:rPr>
              <a:t>All teachers, special and general education, are responsible for all these difference components of UDL. (This information is outlined on page 18 of the IC.)</a:t>
            </a:r>
            <a:endParaRPr lang="en-US" sz="1200" kern="1200" dirty="0">
              <a:solidFill>
                <a:schemeClr val="tx1"/>
              </a:solidFill>
              <a:effectLst/>
              <a:latin typeface="+mn-lt"/>
              <a:ea typeface="ＭＳ Ｐゴシック" charset="0"/>
              <a:cs typeface="ＭＳ Ｐゴシック" charset="0"/>
            </a:endParaRPr>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630DBDE-2773-4F09-BB02-93095311851F}" type="slidenum">
              <a:rPr lang="en-US" altLang="en-US" smtClean="0"/>
              <a:pPr/>
              <a:t>40</a:t>
            </a:fld>
            <a:endParaRPr lang="en-US" altLang="en-US" dirty="0"/>
          </a:p>
        </p:txBody>
      </p:sp>
    </p:spTree>
    <p:extLst>
      <p:ext uri="{BB962C8B-B14F-4D97-AF65-F5344CB8AC3E}">
        <p14:creationId xmlns:p14="http://schemas.microsoft.com/office/powerpoint/2010/main" val="4254739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ea typeface="ＭＳ Ｐゴシック" panose="020B0600070205080204" pitchFamily="34" charset="-128"/>
              </a:rPr>
              <a:t>Read slide. </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9288EDE-E347-462D-B4EE-08F58B1AF1D2}" type="slidenum">
              <a:rPr lang="en-US" altLang="en-US" smtClean="0"/>
              <a:pPr/>
              <a:t>4</a:t>
            </a:fld>
            <a:endParaRPr lang="en-US" altLang="en-US" dirty="0"/>
          </a:p>
        </p:txBody>
      </p:sp>
    </p:spTree>
    <p:extLst>
      <p:ext uri="{BB962C8B-B14F-4D97-AF65-F5344CB8AC3E}">
        <p14:creationId xmlns:p14="http://schemas.microsoft.com/office/powerpoint/2010/main" val="162942278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ＭＳ Ｐゴシック" charset="0"/>
                <a:cs typeface="ＭＳ Ｐゴシック" charset="0"/>
              </a:rPr>
              <a:t>Using EBPs, such as the ones listed, to promote academic learning helps students increase their academic potential. Increasing students’ academic potential helps prepare them for secondary transition to either a continuing education program, such as college, or a vocational training program.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altLang="en-US" i="1"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8A2D0E2-4A33-4BF7-8682-523E4E3BB718}" type="slidenum">
              <a:rPr lang="en-US" altLang="en-US" smtClean="0"/>
              <a:pPr/>
              <a:t>41</a:t>
            </a:fld>
            <a:endParaRPr lang="en-US" altLang="en-US" dirty="0"/>
          </a:p>
        </p:txBody>
      </p:sp>
    </p:spTree>
    <p:extLst>
      <p:ext uri="{BB962C8B-B14F-4D97-AF65-F5344CB8AC3E}">
        <p14:creationId xmlns:p14="http://schemas.microsoft.com/office/powerpoint/2010/main" val="231202866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0"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ＭＳ Ｐゴシック" charset="0"/>
                <a:cs typeface="ＭＳ Ｐゴシック" charset="0"/>
              </a:rPr>
              <a:t>Using peer assistance strategies to support students during academic instruction is supported by a strong research base. The three specific peer assistance strategies are peer tutoring, cooperative learning, and peer instruction, which have been effective for supporting students during academic instruction (</a:t>
            </a:r>
            <a:r>
              <a:rPr lang="is-IS" sz="1200" kern="1200" dirty="0" smtClean="0">
                <a:solidFill>
                  <a:schemeClr val="tx1"/>
                </a:solidFill>
                <a:effectLst/>
                <a:latin typeface="+mn-lt"/>
                <a:ea typeface="ＭＳ Ｐゴシック" charset="0"/>
                <a:cs typeface="ＭＳ Ｐゴシック" charset="0"/>
              </a:rPr>
              <a:t>read slides to describe each).</a:t>
            </a:r>
          </a:p>
          <a:p>
            <a:endParaRPr lang="en-US" sz="1200" kern="1200" dirty="0" smtClean="0">
              <a:solidFill>
                <a:schemeClr val="tx1"/>
              </a:solidFill>
              <a:effectLst/>
              <a:latin typeface="+mn-lt"/>
              <a:ea typeface="ＭＳ Ｐゴシック" charset="0"/>
              <a:cs typeface="ＭＳ Ｐゴシック" charset="0"/>
            </a:endParaRPr>
          </a:p>
          <a:p>
            <a:pPr marL="171450" lvl="0" indent="-171450">
              <a:buFont typeface="Arial"/>
              <a:buChar char="•"/>
            </a:pPr>
            <a:r>
              <a:rPr lang="is-IS" sz="1200" kern="1200" dirty="0" smtClean="0">
                <a:solidFill>
                  <a:schemeClr val="tx1"/>
                </a:solidFill>
                <a:effectLst/>
                <a:latin typeface="+mn-lt"/>
                <a:ea typeface="ＭＳ Ｐゴシック" charset="0"/>
                <a:cs typeface="ＭＳ Ｐゴシック" charset="0"/>
              </a:rPr>
              <a:t>Peer tutoring is the delivery of academic instruction by another student, either older or the same age as the tutee.</a:t>
            </a:r>
            <a:endParaRPr lang="en-US" sz="1200" kern="1200" dirty="0" smtClean="0">
              <a:solidFill>
                <a:schemeClr val="tx1"/>
              </a:solidFill>
              <a:effectLst/>
              <a:latin typeface="+mn-lt"/>
              <a:ea typeface="ＭＳ Ｐゴシック" charset="0"/>
              <a:cs typeface="ＭＳ Ｐゴシック" charset="0"/>
            </a:endParaRPr>
          </a:p>
          <a:p>
            <a:pPr marL="171450" lvl="0" indent="-171450">
              <a:buFont typeface="Arial"/>
              <a:buChar char="•"/>
            </a:pPr>
            <a:r>
              <a:rPr lang="is-IS" sz="1200" kern="1200" dirty="0" smtClean="0">
                <a:solidFill>
                  <a:schemeClr val="tx1"/>
                </a:solidFill>
                <a:effectLst/>
                <a:latin typeface="+mn-lt"/>
                <a:ea typeface="ＭＳ Ｐゴシック" charset="0"/>
                <a:cs typeface="ＭＳ Ｐゴシック" charset="0"/>
              </a:rPr>
              <a:t>Cooperative learning is when groups of students of differing ability levels, genders, or ethnicities work together to achieve mutual goals.</a:t>
            </a:r>
            <a:endParaRPr lang="en-US" sz="1200" kern="1200" dirty="0" smtClean="0">
              <a:solidFill>
                <a:schemeClr val="tx1"/>
              </a:solidFill>
              <a:effectLst/>
              <a:latin typeface="+mn-lt"/>
              <a:ea typeface="ＭＳ Ｐゴシック" charset="0"/>
              <a:cs typeface="ＭＳ Ｐゴシック" charset="0"/>
            </a:endParaRPr>
          </a:p>
          <a:p>
            <a:pPr marL="171450" lvl="0" indent="-171450">
              <a:buFont typeface="Arial"/>
              <a:buChar char="•"/>
            </a:pPr>
            <a:r>
              <a:rPr lang="is-IS" sz="1200" kern="1200" dirty="0" smtClean="0">
                <a:solidFill>
                  <a:schemeClr val="tx1"/>
                </a:solidFill>
                <a:effectLst/>
                <a:latin typeface="+mn-lt"/>
                <a:ea typeface="ＭＳ Ｐゴシック" charset="0"/>
                <a:cs typeface="ＭＳ Ｐゴシック" charset="0"/>
              </a:rPr>
              <a:t>Peer instruction is when students are given specific roles to assist other students in completing an activity or teaching a lesson.</a:t>
            </a:r>
            <a:endParaRPr lang="en-US" sz="1200" kern="1200" dirty="0" smtClean="0">
              <a:solidFill>
                <a:schemeClr val="tx1"/>
              </a:solidFill>
              <a:effectLst/>
              <a:latin typeface="+mn-lt"/>
              <a:ea typeface="ＭＳ Ｐゴシック" charset="0"/>
              <a:cs typeface="ＭＳ Ｐゴシック" charset="0"/>
            </a:endParaRPr>
          </a:p>
          <a:p>
            <a:pPr marL="171450" indent="-171450">
              <a:buFont typeface="Arial"/>
              <a:buChar char="•"/>
              <a:defRPr/>
            </a:pPr>
            <a:endParaRPr lang="en-US" altLang="en-US" dirty="0">
              <a:ea typeface="ＭＳ Ｐゴシック" charset="-128"/>
            </a:endParaRPr>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D4C040B-8A2A-44CD-BA96-7CCA5E434FC2}" type="slidenum">
              <a:rPr lang="en-US" altLang="en-US" smtClean="0"/>
              <a:pPr/>
              <a:t>42</a:t>
            </a:fld>
            <a:endParaRPr lang="en-US" altLang="en-US" dirty="0"/>
          </a:p>
        </p:txBody>
      </p:sp>
    </p:spTree>
    <p:extLst>
      <p:ext uri="{BB962C8B-B14F-4D97-AF65-F5344CB8AC3E}">
        <p14:creationId xmlns:p14="http://schemas.microsoft.com/office/powerpoint/2010/main" val="338415579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smtClean="0">
                <a:solidFill>
                  <a:schemeClr val="tx1"/>
                </a:solidFill>
                <a:effectLst/>
                <a:latin typeface="+mn-lt"/>
                <a:ea typeface="ＭＳ Ｐゴシック" charset="0"/>
                <a:cs typeface="ＭＳ Ｐゴシック" charset="0"/>
              </a:rPr>
              <a:t>Read slide.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 </a:t>
            </a:r>
            <a:endParaRPr lang="en-US" sz="1200" kern="1200" dirty="0" smtClean="0">
              <a:solidFill>
                <a:schemeClr val="tx1"/>
              </a:solidFill>
              <a:effectLst/>
              <a:latin typeface="+mn-lt"/>
              <a:ea typeface="ＭＳ Ｐゴシック" charset="0"/>
              <a:cs typeface="ＭＳ Ｐゴシック" charset="0"/>
            </a:endParaRPr>
          </a:p>
          <a:p>
            <a:r>
              <a:rPr lang="en-US" sz="1200" kern="1200" dirty="0" smtClean="0">
                <a:solidFill>
                  <a:schemeClr val="tx1"/>
                </a:solidFill>
                <a:effectLst/>
                <a:latin typeface="+mn-lt"/>
                <a:ea typeface="ＭＳ Ｐゴシック" charset="0"/>
                <a:cs typeface="ＭＳ Ｐゴシック" charset="0"/>
              </a:rPr>
              <a:t>Using Handout 4.2 and other resources, identify two to three practices that could support implementation of these predictor variables.</a:t>
            </a:r>
          </a:p>
          <a:p>
            <a:r>
              <a:rPr lang="en-US" sz="1200" kern="1200" dirty="0" smtClean="0">
                <a:solidFill>
                  <a:schemeClr val="tx1"/>
                </a:solidFill>
                <a:effectLst/>
                <a:latin typeface="+mn-lt"/>
                <a:ea typeface="ＭＳ Ｐゴシック" charset="0"/>
                <a:cs typeface="ＭＳ Ｐゴシック" charset="0"/>
              </a:rPr>
              <a:t> </a:t>
            </a:r>
          </a:p>
          <a:p>
            <a:r>
              <a:rPr lang="en-US" sz="1200" i="1" kern="1200" dirty="0" smtClean="0">
                <a:solidFill>
                  <a:schemeClr val="tx1"/>
                </a:solidFill>
                <a:effectLst/>
                <a:latin typeface="+mn-lt"/>
                <a:ea typeface="ＭＳ Ｐゴシック" charset="0"/>
                <a:cs typeface="ＭＳ Ｐゴシック" charset="0"/>
              </a:rPr>
              <a:t>Demonstrate where participants can access lessons plans to implement these practices, </a:t>
            </a:r>
            <a:r>
              <a:rPr lang="en-US" sz="1200" i="1" u="sng" kern="1200" dirty="0" smtClean="0">
                <a:solidFill>
                  <a:schemeClr val="tx1"/>
                </a:solidFill>
                <a:effectLst/>
                <a:latin typeface="+mn-lt"/>
                <a:ea typeface="ＭＳ Ｐゴシック" charset="0"/>
                <a:cs typeface="ＭＳ Ｐゴシック" charset="0"/>
                <a:hlinkClick r:id="rId3"/>
              </a:rPr>
              <a:t>http://www.transitionta.org/transitionplanning</a:t>
            </a:r>
            <a:r>
              <a:rPr lang="en-US" sz="1200" i="1" kern="1200" dirty="0" smtClean="0">
                <a:solidFill>
                  <a:schemeClr val="tx1"/>
                </a:solidFill>
                <a:effectLst/>
                <a:latin typeface="+mn-lt"/>
                <a:ea typeface="ＭＳ Ｐゴシック" charset="0"/>
                <a:cs typeface="ＭＳ Ｐゴシック" charset="0"/>
              </a:rPr>
              <a:t>, under transition planning…education…student development—academic skills. Have participants explore two or three practices and write a brief description of the strategy or practice in Column 3 of Handout 4.1. </a:t>
            </a:r>
            <a:endParaRPr lang="en-US" sz="1200" kern="1200" dirty="0" smtClean="0">
              <a:solidFill>
                <a:schemeClr val="tx1"/>
              </a:solidFill>
              <a:effectLst/>
              <a:latin typeface="+mn-lt"/>
              <a:ea typeface="ＭＳ Ｐゴシック" charset="0"/>
              <a:cs typeface="ＭＳ Ｐゴシック" charset="0"/>
            </a:endParaRPr>
          </a:p>
          <a:p>
            <a:endParaRPr lang="en-US" altLang="en-US" dirty="0">
              <a:ea typeface="ＭＳ Ｐゴシック" panose="020B0600070205080204" pitchFamily="34" charset="-128"/>
            </a:endParaRPr>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E05B079-CD35-4102-B561-04489F605486}" type="slidenum">
              <a:rPr lang="en-US" altLang="en-US" smtClean="0"/>
              <a:pPr/>
              <a:t>43</a:t>
            </a:fld>
            <a:endParaRPr lang="en-US" altLang="en-US" dirty="0"/>
          </a:p>
        </p:txBody>
      </p:sp>
    </p:spTree>
    <p:extLst>
      <p:ext uri="{BB962C8B-B14F-4D97-AF65-F5344CB8AC3E}">
        <p14:creationId xmlns:p14="http://schemas.microsoft.com/office/powerpoint/2010/main" val="16969054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ＭＳ Ｐゴシック" charset="0"/>
                <a:cs typeface="ＭＳ Ｐゴシック" charset="0"/>
              </a:rPr>
              <a:t>One predictor of post-school success has been identified relative to the development of self-determination skills.</a:t>
            </a:r>
          </a:p>
          <a:p>
            <a:r>
              <a:rPr lang="en-US" sz="1200" kern="1200" dirty="0" smtClean="0">
                <a:solidFill>
                  <a:schemeClr val="tx1"/>
                </a:solidFill>
                <a:effectLst/>
                <a:latin typeface="+mn-lt"/>
                <a:ea typeface="ＭＳ Ｐゴシック" charset="0"/>
                <a:cs typeface="ＭＳ Ｐゴシック" charset="0"/>
              </a:rPr>
              <a:t> </a:t>
            </a:r>
          </a:p>
          <a:p>
            <a:r>
              <a:rPr lang="en-US" sz="1200" i="1" kern="1200" dirty="0" smtClean="0">
                <a:solidFill>
                  <a:schemeClr val="tx1"/>
                </a:solidFill>
                <a:effectLst/>
                <a:latin typeface="+mn-lt"/>
                <a:ea typeface="ＭＳ Ｐゴシック" charset="0"/>
                <a:cs typeface="ＭＳ Ｐゴシック" charset="0"/>
              </a:rPr>
              <a:t>Read slide. </a:t>
            </a:r>
            <a:endParaRPr lang="en-US" sz="1200" kern="1200" dirty="0" smtClean="0">
              <a:solidFill>
                <a:schemeClr val="tx1"/>
              </a:solidFill>
              <a:effectLst/>
              <a:latin typeface="+mn-lt"/>
              <a:ea typeface="ＭＳ Ｐゴシック" charset="0"/>
              <a:cs typeface="ＭＳ Ｐゴシック" charset="0"/>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  </a:t>
            </a:r>
          </a:p>
          <a:p>
            <a:endParaRPr lang="en-US" altLang="en-US" dirty="0">
              <a:ea typeface="ＭＳ Ｐゴシック" panose="020B0600070205080204" pitchFamily="34" charset="-128"/>
            </a:endParaRPr>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B080AD7-A70D-4742-9BE6-EFD6DBDAA39C}" type="slidenum">
              <a:rPr lang="en-US" altLang="en-US" smtClean="0"/>
              <a:pPr/>
              <a:t>44</a:t>
            </a:fld>
            <a:endParaRPr lang="en-US" altLang="en-US" dirty="0"/>
          </a:p>
        </p:txBody>
      </p:sp>
    </p:spTree>
    <p:extLst>
      <p:ext uri="{BB962C8B-B14F-4D97-AF65-F5344CB8AC3E}">
        <p14:creationId xmlns:p14="http://schemas.microsoft.com/office/powerpoint/2010/main" val="223989977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smtClean="0">
                <a:solidFill>
                  <a:schemeClr val="tx1"/>
                </a:solidFill>
                <a:effectLst/>
                <a:latin typeface="+mn-lt"/>
                <a:ea typeface="ＭＳ Ｐゴシック" charset="0"/>
                <a:cs typeface="ＭＳ Ｐゴシック" charset="0"/>
              </a:rPr>
              <a:t>Read slide. </a:t>
            </a:r>
            <a:endParaRPr lang="en-US" sz="1200" kern="1200" dirty="0" smtClean="0">
              <a:solidFill>
                <a:schemeClr val="tx1"/>
              </a:solidFill>
              <a:effectLst/>
              <a:latin typeface="+mn-lt"/>
              <a:ea typeface="ＭＳ Ｐゴシック" charset="0"/>
              <a:cs typeface="ＭＳ Ｐゴシック" charset="0"/>
            </a:endParaRPr>
          </a:p>
          <a:p>
            <a:r>
              <a:rPr lang="en-US" sz="1200" kern="1200" dirty="0" smtClean="0">
                <a:solidFill>
                  <a:schemeClr val="tx1"/>
                </a:solidFill>
                <a:effectLst/>
                <a:latin typeface="+mn-lt"/>
                <a:ea typeface="ＭＳ Ｐゴシック" charset="0"/>
                <a:cs typeface="ＭＳ Ｐゴシック" charset="0"/>
              </a:rPr>
              <a:t> </a:t>
            </a:r>
          </a:p>
          <a:p>
            <a:r>
              <a:rPr lang="en-US" sz="1200" kern="1200" dirty="0" smtClean="0">
                <a:solidFill>
                  <a:schemeClr val="tx1"/>
                </a:solidFill>
                <a:effectLst/>
                <a:latin typeface="+mn-lt"/>
                <a:ea typeface="ＭＳ Ｐゴシック" charset="0"/>
                <a:cs typeface="ＭＳ Ｐゴシック" charset="0"/>
              </a:rPr>
              <a:t>Using Handout 4.2 and other available resources, identify two to three strategies with your neighbor and record them in the final column. </a:t>
            </a:r>
          </a:p>
          <a:p>
            <a:r>
              <a:rPr lang="en-US" sz="1200" i="1" kern="1200" dirty="0" smtClean="0">
                <a:solidFill>
                  <a:schemeClr val="tx1"/>
                </a:solidFill>
                <a:effectLst/>
                <a:latin typeface="+mn-lt"/>
                <a:ea typeface="ＭＳ Ｐゴシック" charset="0"/>
                <a:cs typeface="ＭＳ Ｐゴシック" charset="0"/>
              </a:rPr>
              <a:t>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Demonstrate where participants can access lessons plans to implement these EBPs, </a:t>
            </a:r>
            <a:r>
              <a:rPr lang="en-US" sz="1200" i="1" u="sng" kern="1200" dirty="0" smtClean="0">
                <a:solidFill>
                  <a:schemeClr val="tx1"/>
                </a:solidFill>
                <a:effectLst/>
                <a:latin typeface="+mn-lt"/>
                <a:ea typeface="ＭＳ Ｐゴシック" charset="0"/>
                <a:cs typeface="ＭＳ Ｐゴシック" charset="0"/>
                <a:hlinkClick r:id="rId3"/>
              </a:rPr>
              <a:t>http://www.transitionta.org/transitionplanning</a:t>
            </a:r>
            <a:r>
              <a:rPr lang="en-US" sz="1200" i="1" kern="1200" dirty="0" smtClean="0">
                <a:solidFill>
                  <a:schemeClr val="tx1"/>
                </a:solidFill>
                <a:effectLst/>
                <a:latin typeface="+mn-lt"/>
                <a:ea typeface="ＭＳ Ｐゴシック" charset="0"/>
                <a:cs typeface="ＭＳ Ｐゴシック" charset="0"/>
              </a:rPr>
              <a:t>, under transition planning…independent living…student development—self-determination skills. Have participants explore the two practices and write a brief description for each strategy or practice in Column 3. </a:t>
            </a:r>
            <a:endParaRPr lang="en-US" sz="1200" kern="1200" dirty="0" smtClean="0">
              <a:solidFill>
                <a:schemeClr val="tx1"/>
              </a:solidFill>
              <a:effectLst/>
              <a:latin typeface="+mn-lt"/>
              <a:ea typeface="ＭＳ Ｐゴシック" charset="0"/>
              <a:cs typeface="ＭＳ Ｐゴシック" charset="0"/>
            </a:endParaRPr>
          </a:p>
          <a:p>
            <a:endParaRPr lang="en-US" altLang="en-US" dirty="0">
              <a:ea typeface="ＭＳ Ｐゴシック" panose="020B0600070205080204" pitchFamily="34" charset="-128"/>
            </a:endParaRPr>
          </a:p>
        </p:txBody>
      </p:sp>
      <p:sp>
        <p:nvSpPr>
          <p:cNvPr id="1208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66D522B-4880-460C-AC61-FCE0B6018FCD}" type="slidenum">
              <a:rPr lang="en-US" altLang="en-US" smtClean="0"/>
              <a:pPr/>
              <a:t>45</a:t>
            </a:fld>
            <a:endParaRPr lang="en-US" altLang="en-US" dirty="0"/>
          </a:p>
        </p:txBody>
      </p:sp>
    </p:spTree>
    <p:extLst>
      <p:ext uri="{BB962C8B-B14F-4D97-AF65-F5344CB8AC3E}">
        <p14:creationId xmlns:p14="http://schemas.microsoft.com/office/powerpoint/2010/main" val="145884767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D23B21-F55E-48C2-8E2B-4D217FF2B1C7}" type="slidenum">
              <a:rPr lang="en-US" altLang="en-US" smtClean="0"/>
              <a:pPr>
                <a:defRPr/>
              </a:pPr>
              <a:t>46</a:t>
            </a:fld>
            <a:endParaRPr lang="en-US" altLang="en-US" dirty="0"/>
          </a:p>
        </p:txBody>
      </p:sp>
    </p:spTree>
    <p:extLst>
      <p:ext uri="{BB962C8B-B14F-4D97-AF65-F5344CB8AC3E}">
        <p14:creationId xmlns:p14="http://schemas.microsoft.com/office/powerpoint/2010/main" val="258684787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ＭＳ Ｐゴシック" charset="0"/>
                <a:cs typeface="ＭＳ Ｐゴシック" charset="0"/>
              </a:rPr>
              <a:t>Throughout this module, you learned about the essential skills students need to develop through their transition programs. Find a new partner and share the strategies you recorded for implementing predictors of student skill development. </a:t>
            </a:r>
          </a:p>
          <a:p>
            <a:r>
              <a:rPr lang="en-US" sz="1200" kern="1200" dirty="0" smtClean="0">
                <a:solidFill>
                  <a:schemeClr val="tx1"/>
                </a:solidFill>
                <a:effectLst/>
                <a:latin typeface="+mn-lt"/>
                <a:ea typeface="ＭＳ Ｐゴシック" charset="0"/>
                <a:cs typeface="ＭＳ Ｐゴシック" charset="0"/>
              </a:rPr>
              <a:t> </a:t>
            </a:r>
          </a:p>
          <a:p>
            <a:r>
              <a:rPr lang="en-US" sz="1200" i="1" kern="1200" dirty="0" smtClean="0">
                <a:solidFill>
                  <a:schemeClr val="tx1"/>
                </a:solidFill>
                <a:effectLst/>
                <a:latin typeface="+mn-lt"/>
                <a:ea typeface="ＭＳ Ｐゴシック" charset="0"/>
                <a:cs typeface="ＭＳ Ｐゴシック" charset="0"/>
              </a:rPr>
              <a:t>Provide participants 4-5 minutes to share their learning. Assist participants who have missing information. </a:t>
            </a:r>
            <a:endParaRPr lang="en-US" sz="1200" kern="1200" dirty="0" smtClean="0">
              <a:solidFill>
                <a:schemeClr val="tx1"/>
              </a:solidFill>
              <a:effectLst/>
              <a:latin typeface="+mn-lt"/>
              <a:ea typeface="ＭＳ Ｐゴシック" charset="0"/>
              <a:cs typeface="ＭＳ Ｐゴシック" charset="0"/>
            </a:endParaRPr>
          </a:p>
          <a:p>
            <a:endParaRPr lang="en-US" altLang="en-US" i="1" dirty="0">
              <a:ea typeface="ＭＳ Ｐゴシック" panose="020B0600070205080204" pitchFamily="34" charset="-128"/>
            </a:endParaRPr>
          </a:p>
          <a:p>
            <a:endParaRPr lang="en-US" altLang="en-US" i="1" dirty="0">
              <a:ea typeface="ＭＳ Ｐゴシック" panose="020B0600070205080204" pitchFamily="34" charset="-128"/>
            </a:endParaRPr>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EF70C94-7325-4025-9F20-BB4326F04918}" type="slidenum">
              <a:rPr lang="en-US" altLang="en-US" smtClean="0"/>
              <a:pPr/>
              <a:t>47</a:t>
            </a:fld>
            <a:endParaRPr lang="en-US" altLang="en-US" dirty="0"/>
          </a:p>
        </p:txBody>
      </p:sp>
    </p:spTree>
    <p:extLst>
      <p:ext uri="{BB962C8B-B14F-4D97-AF65-F5344CB8AC3E}">
        <p14:creationId xmlns:p14="http://schemas.microsoft.com/office/powerpoint/2010/main" val="19685702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ＭＳ Ｐゴシック" charset="0"/>
                <a:cs typeface="ＭＳ Ｐゴシック" charset="0"/>
              </a:rPr>
              <a:t>Review the objectives of this section. Have participants reflect on their learning.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Consider the following partner discussion prompts: </a:t>
            </a:r>
          </a:p>
          <a:p>
            <a:endParaRPr lang="en-US" sz="1200" kern="1200" dirty="0" smtClean="0">
              <a:solidFill>
                <a:schemeClr val="tx1"/>
              </a:solidFill>
              <a:effectLst/>
              <a:latin typeface="+mn-lt"/>
              <a:ea typeface="ＭＳ Ｐゴシック" charset="0"/>
              <a:cs typeface="ＭＳ Ｐゴシック" charset="0"/>
            </a:endParaRPr>
          </a:p>
          <a:p>
            <a:pPr marL="171450" lvl="0" indent="-171450">
              <a:buFont typeface="Arial"/>
              <a:buChar char="•"/>
            </a:pPr>
            <a:r>
              <a:rPr lang="en-US" sz="1200" i="1" kern="1200" dirty="0" smtClean="0">
                <a:solidFill>
                  <a:schemeClr val="tx1"/>
                </a:solidFill>
                <a:effectLst/>
                <a:latin typeface="+mn-lt"/>
                <a:ea typeface="ＭＳ Ｐゴシック" charset="0"/>
                <a:cs typeface="ＭＳ Ｐゴシック" charset="0"/>
              </a:rPr>
              <a:t>Why is providing transition-related activities within a general education setting important?</a:t>
            </a:r>
            <a:endParaRPr lang="en-US" sz="1200" kern="1200" dirty="0" smtClean="0">
              <a:solidFill>
                <a:schemeClr val="tx1"/>
              </a:solidFill>
              <a:effectLst/>
              <a:latin typeface="+mn-lt"/>
              <a:ea typeface="ＭＳ Ｐゴシック" charset="0"/>
              <a:cs typeface="ＭＳ Ｐゴシック" charset="0"/>
            </a:endParaRPr>
          </a:p>
          <a:p>
            <a:pPr marL="171450" lvl="0" indent="-171450">
              <a:buFont typeface="Arial"/>
              <a:buChar char="•"/>
            </a:pPr>
            <a:r>
              <a:rPr lang="en-US" sz="1200" i="1" kern="1200" dirty="0" smtClean="0">
                <a:solidFill>
                  <a:schemeClr val="tx1"/>
                </a:solidFill>
                <a:effectLst/>
                <a:latin typeface="+mn-lt"/>
                <a:ea typeface="ＭＳ Ｐゴシック" charset="0"/>
                <a:cs typeface="ＭＳ Ｐゴシック" charset="0"/>
              </a:rPr>
              <a:t>Provide two or three examples of how you could embed transition-related activities within the general education curriculum and coursework.</a:t>
            </a:r>
            <a:endParaRPr lang="en-US" sz="1200" kern="1200" dirty="0" smtClean="0">
              <a:solidFill>
                <a:schemeClr val="tx1"/>
              </a:solidFill>
              <a:effectLst/>
              <a:latin typeface="+mn-lt"/>
              <a:ea typeface="ＭＳ Ｐゴシック" charset="0"/>
              <a:cs typeface="ＭＳ Ｐゴシック" charset="0"/>
            </a:endParaRPr>
          </a:p>
          <a:p>
            <a:pPr marL="171450" lvl="0" indent="-171450">
              <a:buFont typeface="Arial"/>
              <a:buChar char="•"/>
            </a:pPr>
            <a:r>
              <a:rPr lang="en-US" sz="1200" i="1" kern="1200" dirty="0" smtClean="0">
                <a:solidFill>
                  <a:schemeClr val="tx1"/>
                </a:solidFill>
                <a:effectLst/>
                <a:latin typeface="+mn-lt"/>
                <a:ea typeface="ＭＳ Ｐゴシック" charset="0"/>
                <a:cs typeface="ＭＳ Ｐゴシック" charset="0"/>
              </a:rPr>
              <a:t>Identify two or three examples of academic EBPs to support students with disabilities.</a:t>
            </a:r>
            <a:endParaRPr lang="en-US" sz="1200" kern="1200" dirty="0" smtClean="0">
              <a:solidFill>
                <a:schemeClr val="tx1"/>
              </a:solidFill>
              <a:effectLst/>
              <a:latin typeface="+mn-lt"/>
              <a:ea typeface="ＭＳ Ｐゴシック" charset="0"/>
              <a:cs typeface="ＭＳ Ｐゴシック" charset="0"/>
            </a:endParaRPr>
          </a:p>
          <a:p>
            <a:pPr marL="171450" indent="-171450">
              <a:buFont typeface="Arial"/>
              <a:buChar char="•"/>
              <a:defRPr/>
            </a:pPr>
            <a:endParaRPr lang="en-US" i="1" dirty="0"/>
          </a:p>
        </p:txBody>
      </p:sp>
      <p:sp>
        <p:nvSpPr>
          <p:cNvPr id="1259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3BE8C5B-B025-4C62-A855-22152E689297}" type="slidenum">
              <a:rPr lang="en-US" altLang="en-US" smtClean="0">
                <a:latin typeface="Arial" panose="020B0604020202020204" pitchFamily="34" charset="0"/>
                <a:cs typeface="Arial" panose="020B0604020202020204" pitchFamily="34" charset="0"/>
              </a:rPr>
              <a:pPr>
                <a:spcBef>
                  <a:spcPct val="0"/>
                </a:spcBef>
              </a:pPr>
              <a:t>48</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913232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smtClean="0">
                <a:solidFill>
                  <a:schemeClr val="tx1"/>
                </a:solidFill>
                <a:effectLst/>
                <a:latin typeface="+mn-lt"/>
                <a:ea typeface="ＭＳ Ｐゴシック" charset="0"/>
                <a:cs typeface="ＭＳ Ｐゴシック" charset="0"/>
              </a:rPr>
              <a:t>Materials: Note card or sticky note for Ticket Out the Door</a:t>
            </a:r>
          </a:p>
          <a:p>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(provide students with note card). </a:t>
            </a:r>
            <a:r>
              <a:rPr lang="en-US" sz="1200" kern="1200" dirty="0" smtClean="0">
                <a:solidFill>
                  <a:schemeClr val="tx1"/>
                </a:solidFill>
                <a:effectLst/>
                <a:latin typeface="+mn-lt"/>
                <a:ea typeface="ＭＳ Ｐゴシック" charset="0"/>
                <a:cs typeface="ＭＳ Ｐゴシック" charset="0"/>
              </a:rPr>
              <a:t>Take a moment to talk with a partner and identify follow-up questions you have about today’s objectives or content and anything additional you would like to know. Write your questions and responses on the notecard, which will serve as your Ticket Out the Door for today.</a:t>
            </a:r>
            <a:endParaRPr lang="en-US" sz="1200" kern="1200" dirty="0">
              <a:solidFill>
                <a:schemeClr val="tx1"/>
              </a:solidFill>
              <a:effectLst/>
              <a:latin typeface="+mn-lt"/>
              <a:ea typeface="ＭＳ Ｐゴシック" charset="0"/>
              <a:cs typeface="ＭＳ Ｐゴシック" charset="0"/>
            </a:endParaRPr>
          </a:p>
        </p:txBody>
      </p:sp>
      <p:sp>
        <p:nvSpPr>
          <p:cNvPr id="1280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8D927A35-09B7-4D6D-8A0B-118776E71654}" type="slidenum">
              <a:rPr lang="en-US" altLang="en-US" smtClean="0">
                <a:latin typeface="Arial" panose="020B0604020202020204" pitchFamily="34" charset="0"/>
                <a:cs typeface="Arial" panose="020B0604020202020204" pitchFamily="34" charset="0"/>
              </a:rPr>
              <a:pPr>
                <a:spcBef>
                  <a:spcPct val="0"/>
                </a:spcBef>
              </a:pPr>
              <a:t>49</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368620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ea typeface="ＭＳ Ｐゴシック" panose="020B0600070205080204" pitchFamily="34" charset="-128"/>
            </a:endParaRPr>
          </a:p>
        </p:txBody>
      </p:sp>
      <p:sp>
        <p:nvSpPr>
          <p:cNvPr id="1300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56A36E2-5664-47CD-AB10-C54573DBA440}" type="slidenum">
              <a:rPr lang="en-US" altLang="en-US" smtClean="0">
                <a:latin typeface="Arial" panose="020B0604020202020204" pitchFamily="34" charset="0"/>
                <a:cs typeface="Arial" panose="020B0604020202020204" pitchFamily="34" charset="0"/>
              </a:rPr>
              <a:pPr>
                <a:spcBef>
                  <a:spcPct val="0"/>
                </a:spcBef>
              </a:pPr>
              <a:t>50</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4109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smtClean="0">
                <a:solidFill>
                  <a:schemeClr val="tx1"/>
                </a:solidFill>
                <a:effectLst/>
                <a:latin typeface="+mn-lt"/>
                <a:ea typeface="ＭＳ Ｐゴシック" charset="0"/>
                <a:cs typeface="ＭＳ Ｐゴシック" charset="0"/>
              </a:rPr>
              <a:t>Lead participants through a discussion about the issues around effectively providing secondary transition services throughout the academic day and addressing the Common Core State Standards (CCSS). After asking the questions, provide participants 3 minutes to T-P and have participants share out responses. Then, provide them with the responses, which are on the next slide.</a:t>
            </a:r>
            <a:endParaRPr lang="en-US" sz="1200" kern="1200" dirty="0">
              <a:solidFill>
                <a:schemeClr val="tx1"/>
              </a:solidFill>
              <a:effectLst/>
              <a:latin typeface="+mn-lt"/>
              <a:ea typeface="ＭＳ Ｐゴシック" charset="0"/>
              <a:cs typeface="ＭＳ Ｐゴシック" charset="0"/>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6DFFAAA-858B-4C66-8A7D-AC369080D02E}" type="slidenum">
              <a:rPr lang="en-US" altLang="en-US" smtClean="0"/>
              <a:pPr/>
              <a:t>5</a:t>
            </a:fld>
            <a:endParaRPr lang="en-US" altLang="en-US" dirty="0"/>
          </a:p>
        </p:txBody>
      </p:sp>
    </p:spTree>
    <p:extLst>
      <p:ext uri="{BB962C8B-B14F-4D97-AF65-F5344CB8AC3E}">
        <p14:creationId xmlns:p14="http://schemas.microsoft.com/office/powerpoint/2010/main" val="2513157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smtClean="0">
                <a:solidFill>
                  <a:schemeClr val="tx1"/>
                </a:solidFill>
                <a:effectLst/>
                <a:latin typeface="+mn-lt"/>
                <a:ea typeface="ＭＳ Ｐゴシック" charset="0"/>
                <a:cs typeface="ＭＳ Ｐゴシック" charset="0"/>
              </a:rPr>
              <a:t>The Taxonomy for Transition Programming 2.0 handout, available at </a:t>
            </a:r>
            <a:r>
              <a:rPr lang="en-US" sz="1200" i="1" u="sng" kern="1200" dirty="0" smtClean="0">
                <a:solidFill>
                  <a:schemeClr val="tx1"/>
                </a:solidFill>
                <a:effectLst/>
                <a:latin typeface="+mn-lt"/>
                <a:ea typeface="ＭＳ Ｐゴシック" charset="0"/>
                <a:cs typeface="ＭＳ Ｐゴシック" charset="0"/>
                <a:hlinkClick r:id="rId3"/>
              </a:rPr>
              <a:t>http://transitionta.org/sites/default/files/Tax_Trans_Prog_0.pdf</a:t>
            </a:r>
            <a:r>
              <a:rPr lang="en-US" sz="1200" i="1" kern="1200" dirty="0" smtClean="0">
                <a:solidFill>
                  <a:schemeClr val="tx1"/>
                </a:solidFill>
                <a:effectLst/>
                <a:latin typeface="+mn-lt"/>
                <a:ea typeface="ＭＳ Ｐゴシック" charset="0"/>
                <a:cs typeface="ＭＳ Ｐゴシック" charset="0"/>
              </a:rPr>
              <a:t>, is referenced in Parts 2-6. Refer participants to pages 2-3 to learn more about the purpose of the taxonomy. This slide and the following slides focus solely on the area of student development.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 </a:t>
            </a:r>
            <a:endParaRPr lang="en-US" sz="1200" kern="1200" dirty="0" smtClean="0">
              <a:solidFill>
                <a:schemeClr val="tx1"/>
              </a:solidFill>
              <a:effectLst/>
              <a:latin typeface="+mn-lt"/>
              <a:ea typeface="ＭＳ Ｐゴシック" charset="0"/>
              <a:cs typeface="ＭＳ Ｐゴシック" charset="0"/>
            </a:endParaRPr>
          </a:p>
          <a:p>
            <a:r>
              <a:rPr lang="en-US" sz="1200" kern="1200" dirty="0" smtClean="0">
                <a:solidFill>
                  <a:schemeClr val="tx1"/>
                </a:solidFill>
                <a:effectLst/>
                <a:latin typeface="+mn-lt"/>
                <a:ea typeface="ＭＳ Ｐゴシック" charset="0"/>
                <a:cs typeface="ＭＳ Ｐゴシック" charset="0"/>
              </a:rPr>
              <a:t>As you can see, the student development area of the Taxonomy provides guidance relative to the functional and academic skills students are required to attain to support a positive and successful transition into post-school life. Based on the research literature, student development can be viewed from its role in assessment, academic skills, life/social/emotional skills, employment and occupation skills, student supports, and instruction context. A well-written transition plan has no value if it does not lead to the development of essential student skills. Let’s look deeper into how educators can develop these skills.  </a:t>
            </a:r>
          </a:p>
          <a:p>
            <a:r>
              <a:rPr lang="en-US" sz="1200" kern="1200" dirty="0" smtClean="0">
                <a:solidFill>
                  <a:schemeClr val="tx1"/>
                </a:solidFill>
                <a:effectLst/>
                <a:latin typeface="+mn-lt"/>
                <a:ea typeface="ＭＳ Ｐゴシック" charset="0"/>
                <a:cs typeface="ＭＳ Ｐゴシック" charset="0"/>
              </a:rPr>
              <a:t> </a:t>
            </a:r>
          </a:p>
          <a:p>
            <a:r>
              <a:rPr lang="en-US" sz="1200" kern="1200" dirty="0" smtClean="0">
                <a:solidFill>
                  <a:schemeClr val="tx1"/>
                </a:solidFill>
                <a:effectLst/>
                <a:latin typeface="+mn-lt"/>
                <a:ea typeface="ＭＳ Ｐゴシック" charset="0"/>
                <a:cs typeface="ＭＳ Ｐゴシック" charset="0"/>
              </a:rPr>
              <a:t>Resource: Kohler, P. D., </a:t>
            </a:r>
            <a:r>
              <a:rPr lang="en-US" sz="1200" kern="1200" dirty="0" err="1" smtClean="0">
                <a:solidFill>
                  <a:schemeClr val="tx1"/>
                </a:solidFill>
                <a:effectLst/>
                <a:latin typeface="+mn-lt"/>
                <a:ea typeface="ＭＳ Ｐゴシック" charset="0"/>
                <a:cs typeface="ＭＳ Ｐゴシック" charset="0"/>
              </a:rPr>
              <a:t>Gothberg</a:t>
            </a:r>
            <a:r>
              <a:rPr lang="en-US" sz="1200" kern="1200" dirty="0" smtClean="0">
                <a:solidFill>
                  <a:schemeClr val="tx1"/>
                </a:solidFill>
                <a:effectLst/>
                <a:latin typeface="+mn-lt"/>
                <a:ea typeface="ＭＳ Ｐゴシック" charset="0"/>
                <a:cs typeface="ＭＳ Ｐゴシック" charset="0"/>
              </a:rPr>
              <a:t>, J. E., Fowler, C., &amp; Coyle, J. (2016). </a:t>
            </a:r>
            <a:r>
              <a:rPr lang="en-US" sz="1200" i="1" kern="1200" dirty="0" smtClean="0">
                <a:solidFill>
                  <a:schemeClr val="tx1"/>
                </a:solidFill>
                <a:effectLst/>
                <a:latin typeface="+mn-lt"/>
                <a:ea typeface="ＭＳ Ｐゴシック" charset="0"/>
                <a:cs typeface="ＭＳ Ｐゴシック" charset="0"/>
              </a:rPr>
              <a:t>Taxonomy for transition programming 2.0: A model for planning, organizing, and evaluating transition education, services, and programs</a:t>
            </a:r>
            <a:r>
              <a:rPr lang="en-US" sz="1200" kern="1200" dirty="0" smtClean="0">
                <a:solidFill>
                  <a:schemeClr val="tx1"/>
                </a:solidFill>
                <a:effectLst/>
                <a:latin typeface="+mn-lt"/>
                <a:ea typeface="ＭＳ Ｐゴシック" charset="0"/>
                <a:cs typeface="ＭＳ Ｐゴシック" charset="0"/>
              </a:rPr>
              <a:t>. Western Michigan University. Available at </a:t>
            </a:r>
            <a:r>
              <a:rPr lang="en-US" sz="1200" u="sng" kern="1200" dirty="0" smtClean="0">
                <a:solidFill>
                  <a:schemeClr val="tx1"/>
                </a:solidFill>
                <a:effectLst/>
                <a:latin typeface="+mn-lt"/>
                <a:ea typeface="ＭＳ Ｐゴシック" charset="0"/>
                <a:cs typeface="ＭＳ Ｐゴシック" charset="0"/>
                <a:hlinkClick r:id="rId4"/>
              </a:rPr>
              <a:t>http://www.transitionta.org</a:t>
            </a:r>
            <a:r>
              <a:rPr lang="en-US" sz="1200" kern="1200" dirty="0" smtClean="0">
                <a:solidFill>
                  <a:schemeClr val="tx1"/>
                </a:solidFill>
                <a:effectLst/>
                <a:latin typeface="+mn-lt"/>
                <a:ea typeface="ＭＳ Ｐゴシック" charset="0"/>
                <a:cs typeface="ＭＳ Ｐゴシック" charset="0"/>
              </a:rPr>
              <a:t>. </a:t>
            </a:r>
          </a:p>
          <a:p>
            <a:endParaRPr lang="en-US" altLang="en-US" dirty="0">
              <a:ea typeface="ＭＳ Ｐゴシック" panose="020B0600070205080204" pitchFamily="34" charset="-128"/>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306A853-42FF-419E-878E-8CCC7655B8CD}" type="slidenum">
              <a:rPr lang="en-US" altLang="en-US" smtClean="0"/>
              <a:pPr/>
              <a:t>7</a:t>
            </a:fld>
            <a:endParaRPr lang="en-US" altLang="en-US" dirty="0"/>
          </a:p>
        </p:txBody>
      </p:sp>
    </p:spTree>
    <p:extLst>
      <p:ext uri="{BB962C8B-B14F-4D97-AF65-F5344CB8AC3E}">
        <p14:creationId xmlns:p14="http://schemas.microsoft.com/office/powerpoint/2010/main" val="1551004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smtClean="0">
                <a:solidFill>
                  <a:schemeClr val="tx1"/>
                </a:solidFill>
                <a:effectLst/>
                <a:latin typeface="+mn-lt"/>
                <a:ea typeface="ＭＳ Ｐゴシック" charset="0"/>
                <a:cs typeface="ＭＳ Ｐゴシック" charset="0"/>
              </a:rPr>
              <a:t>This is an optional activity and can be adapted for in-service and pre-service settings.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Handout: Taxonomy for Transition Programming 2.0 (pp. 5-6).</a:t>
            </a:r>
            <a:endParaRPr lang="en-US" sz="1200" kern="1200" dirty="0">
              <a:solidFill>
                <a:schemeClr val="tx1"/>
              </a:solidFill>
              <a:effectLst/>
              <a:latin typeface="+mn-lt"/>
              <a:ea typeface="ＭＳ Ｐゴシック" charset="0"/>
              <a:cs typeface="ＭＳ Ｐゴシック" charset="0"/>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E08BA5F-4932-485D-9D1D-87F18215E12E}" type="slidenum">
              <a:rPr lang="en-US" altLang="en-US" smtClean="0"/>
              <a:pPr/>
              <a:t>8</a:t>
            </a:fld>
            <a:endParaRPr lang="en-US" altLang="en-US" dirty="0"/>
          </a:p>
        </p:txBody>
      </p:sp>
    </p:spTree>
    <p:extLst>
      <p:ext uri="{BB962C8B-B14F-4D97-AF65-F5344CB8AC3E}">
        <p14:creationId xmlns:p14="http://schemas.microsoft.com/office/powerpoint/2010/main" val="3279791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smtClean="0">
                <a:solidFill>
                  <a:schemeClr val="tx1"/>
                </a:solidFill>
                <a:effectLst/>
                <a:latin typeface="+mn-lt"/>
                <a:ea typeface="ＭＳ Ｐゴシック" charset="0"/>
                <a:cs typeface="ＭＳ Ｐゴシック" charset="0"/>
              </a:rPr>
              <a:t>Read slide.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 </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Resource: </a:t>
            </a:r>
            <a:r>
              <a:rPr lang="en-US" sz="1200" kern="1200" dirty="0" smtClean="0">
                <a:solidFill>
                  <a:schemeClr val="tx1"/>
                </a:solidFill>
                <a:effectLst/>
                <a:latin typeface="+mn-lt"/>
                <a:ea typeface="ＭＳ Ｐゴシック" charset="0"/>
                <a:cs typeface="ＭＳ Ｐゴシック" charset="0"/>
              </a:rPr>
              <a:t>Kohler, P. D., </a:t>
            </a:r>
            <a:r>
              <a:rPr lang="en-US" sz="1200" kern="1200" dirty="0" err="1" smtClean="0">
                <a:solidFill>
                  <a:schemeClr val="tx1"/>
                </a:solidFill>
                <a:effectLst/>
                <a:latin typeface="+mn-lt"/>
                <a:ea typeface="ＭＳ Ｐゴシック" charset="0"/>
                <a:cs typeface="ＭＳ Ｐゴシック" charset="0"/>
              </a:rPr>
              <a:t>Gothberg</a:t>
            </a:r>
            <a:r>
              <a:rPr lang="en-US" sz="1200" kern="1200" dirty="0" smtClean="0">
                <a:solidFill>
                  <a:schemeClr val="tx1"/>
                </a:solidFill>
                <a:effectLst/>
                <a:latin typeface="+mn-lt"/>
                <a:ea typeface="ＭＳ Ｐゴシック" charset="0"/>
                <a:cs typeface="ＭＳ Ｐゴシック" charset="0"/>
              </a:rPr>
              <a:t>, J. E., Fowler, C., &amp; Coyle, J. (2016). </a:t>
            </a:r>
            <a:r>
              <a:rPr lang="en-US" sz="1200" i="1" kern="1200" dirty="0" smtClean="0">
                <a:solidFill>
                  <a:schemeClr val="tx1"/>
                </a:solidFill>
                <a:effectLst/>
                <a:latin typeface="+mn-lt"/>
                <a:ea typeface="ＭＳ Ｐゴシック" charset="0"/>
                <a:cs typeface="ＭＳ Ｐゴシック" charset="0"/>
              </a:rPr>
              <a:t>Taxonomy for transition programming 2.0: A model for planning, organizing, and evaluating transition education, services, and programs. </a:t>
            </a:r>
            <a:r>
              <a:rPr lang="en-US" sz="1200" kern="1200" dirty="0" smtClean="0">
                <a:solidFill>
                  <a:schemeClr val="tx1"/>
                </a:solidFill>
                <a:effectLst/>
                <a:latin typeface="+mn-lt"/>
                <a:ea typeface="ＭＳ Ｐゴシック" charset="0"/>
                <a:cs typeface="ＭＳ Ｐゴシック" charset="0"/>
              </a:rPr>
              <a:t>Western Michigan University. Available at </a:t>
            </a:r>
            <a:r>
              <a:rPr lang="en-US" sz="1200" u="sng" kern="1200" dirty="0" smtClean="0">
                <a:solidFill>
                  <a:schemeClr val="tx1"/>
                </a:solidFill>
                <a:effectLst/>
                <a:latin typeface="+mn-lt"/>
                <a:ea typeface="ＭＳ Ｐゴシック" charset="0"/>
                <a:cs typeface="ＭＳ Ｐゴシック" charset="0"/>
                <a:hlinkClick r:id="rId3"/>
              </a:rPr>
              <a:t>http://www.transitionta.org</a:t>
            </a:r>
            <a:r>
              <a:rPr lang="en-US" sz="1200" i="1" kern="1200" dirty="0" smtClean="0">
                <a:solidFill>
                  <a:schemeClr val="tx1"/>
                </a:solidFill>
                <a:effectLst/>
                <a:latin typeface="+mn-lt"/>
                <a:ea typeface="ＭＳ Ｐゴシック" charset="0"/>
                <a:cs typeface="ＭＳ Ｐゴシック" charset="0"/>
              </a:rPr>
              <a:t>.</a:t>
            </a:r>
            <a:endParaRPr lang="en-US" sz="1200" kern="1200" dirty="0">
              <a:solidFill>
                <a:schemeClr val="tx1"/>
              </a:solidFill>
              <a:effectLst/>
              <a:latin typeface="+mn-lt"/>
              <a:ea typeface="ＭＳ Ｐゴシック" charset="0"/>
              <a:cs typeface="ＭＳ Ｐゴシック" charset="0"/>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0330B82-417E-4D91-BDEC-93E416B2953D}" type="slidenum">
              <a:rPr lang="en-US" altLang="en-US" smtClean="0"/>
              <a:pPr/>
              <a:t>9</a:t>
            </a:fld>
            <a:endParaRPr lang="en-US" altLang="en-US" dirty="0"/>
          </a:p>
        </p:txBody>
      </p:sp>
    </p:spTree>
    <p:extLst>
      <p:ext uri="{BB962C8B-B14F-4D97-AF65-F5344CB8AC3E}">
        <p14:creationId xmlns:p14="http://schemas.microsoft.com/office/powerpoint/2010/main" val="3038504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smtClean="0">
                <a:solidFill>
                  <a:schemeClr val="tx1"/>
                </a:solidFill>
                <a:effectLst/>
                <a:latin typeface="+mn-lt"/>
                <a:ea typeface="ＭＳ Ｐゴシック" charset="0"/>
                <a:cs typeface="ＭＳ Ｐゴシック" charset="0"/>
              </a:rPr>
              <a:t>When considering access to the general curriculum, research indicates that all students can succeed if they are provided with the necessary supports to do so. When we have high expectations for students, we provide them support and confirmation that adds to their ability and self-determination to succeed through improved academic performance, </a:t>
            </a:r>
            <a:r>
              <a:rPr lang="en-US" sz="1200" i="1" kern="1200" dirty="0" err="1" smtClean="0">
                <a:solidFill>
                  <a:schemeClr val="tx1"/>
                </a:solidFill>
                <a:effectLst/>
                <a:latin typeface="+mn-lt"/>
                <a:ea typeface="ＭＳ Ｐゴシック" charset="0"/>
                <a:cs typeface="ＭＳ Ｐゴシック" charset="0"/>
              </a:rPr>
              <a:t>etc</a:t>
            </a:r>
            <a:r>
              <a:rPr lang="is-IS" sz="1200" i="1" kern="1200" dirty="0" smtClean="0">
                <a:solidFill>
                  <a:schemeClr val="tx1"/>
                </a:solidFill>
                <a:effectLst/>
                <a:latin typeface="+mn-lt"/>
                <a:ea typeface="ＭＳ Ｐゴシック" charset="0"/>
                <a:cs typeface="ＭＳ Ｐゴシック" charset="0"/>
              </a:rPr>
              <a:t>. We can ensure that all students succeed by providing differentiated instruction throught the concept of Universal Design for Learning (UDL), which we will talk about later in this session.</a:t>
            </a:r>
            <a:endParaRPr lang="en-US" sz="1200" kern="1200" dirty="0">
              <a:solidFill>
                <a:schemeClr val="tx1"/>
              </a:solidFill>
              <a:effectLst/>
              <a:latin typeface="+mn-lt"/>
              <a:ea typeface="ＭＳ Ｐゴシック" charset="0"/>
              <a:cs typeface="ＭＳ Ｐゴシック" charset="0"/>
            </a:endParaRP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B796A18-CC97-4B5A-A191-A408F7A2D9B4}" type="slidenum">
              <a:rPr lang="en-US" altLang="en-US" smtClean="0"/>
              <a:pPr/>
              <a:t>10</a:t>
            </a:fld>
            <a:endParaRPr lang="en-US" altLang="en-US" dirty="0"/>
          </a:p>
        </p:txBody>
      </p:sp>
    </p:spTree>
    <p:extLst>
      <p:ext uri="{BB962C8B-B14F-4D97-AF65-F5344CB8AC3E}">
        <p14:creationId xmlns:p14="http://schemas.microsoft.com/office/powerpoint/2010/main" val="3523447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332656"/>
            <a:ext cx="7313324" cy="1470025"/>
          </a:xfrm>
        </p:spPr>
        <p:txBody>
          <a:bodyPr/>
          <a:lstStyle/>
          <a:p>
            <a:r>
              <a:rPr lang="en-US" dirty="0"/>
              <a:t>Click to edit Master title style</a:t>
            </a:r>
          </a:p>
        </p:txBody>
      </p:sp>
      <p:sp>
        <p:nvSpPr>
          <p:cNvPr id="7" name="Rectangle 3"/>
          <p:cNvSpPr>
            <a:spLocks noGrp="1" noChangeArrowheads="1"/>
          </p:cNvSpPr>
          <p:nvPr>
            <p:ph idx="13"/>
          </p:nvPr>
        </p:nvSpPr>
        <p:spPr bwMode="auto">
          <a:xfrm>
            <a:off x="1691680" y="2060848"/>
            <a:ext cx="7344816" cy="3629025"/>
          </a:xfrm>
          <a:prstGeom prst="rect">
            <a:avLst/>
          </a:prstGeom>
          <a:noFill/>
          <a:ln>
            <a:noFill/>
          </a:ln>
          <a:effectLst/>
          <a:extLst/>
        </p:spPr>
        <p:txBody>
          <a:bodyPr/>
          <a:lstStyle/>
          <a:p>
            <a:pPr lvl="0"/>
            <a:r>
              <a:rPr lang="es-ES" noProof="0" dirty="0"/>
              <a:t>Haga clic para modificar el estilo de texto del patrón</a:t>
            </a:r>
          </a:p>
          <a:p>
            <a:pPr lvl="1"/>
            <a:r>
              <a:rPr lang="es-ES" noProof="0" dirty="0"/>
              <a:t>Segundo nivel</a:t>
            </a:r>
          </a:p>
          <a:p>
            <a:pPr lvl="2"/>
            <a:r>
              <a:rPr lang="es-ES" noProof="0" dirty="0"/>
              <a:t>Tercer nivel</a:t>
            </a:r>
          </a:p>
          <a:p>
            <a:pPr lvl="3"/>
            <a:r>
              <a:rPr lang="es-ES" noProof="0" dirty="0"/>
              <a:t>Cuarto nivel</a:t>
            </a:r>
          </a:p>
          <a:p>
            <a:pPr lvl="4"/>
            <a:r>
              <a:rPr lang="es-ES" noProof="0" dirty="0"/>
              <a:t>Quinto nivel</a:t>
            </a:r>
          </a:p>
        </p:txBody>
      </p:sp>
      <p:sp>
        <p:nvSpPr>
          <p:cNvPr id="4" name="Date Placeholder 3"/>
          <p:cNvSpPr>
            <a:spLocks noGrp="1"/>
          </p:cNvSpPr>
          <p:nvPr>
            <p:ph type="dt" sz="half" idx="14"/>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dirty="0"/>
          </a:p>
        </p:txBody>
      </p:sp>
      <p:sp>
        <p:nvSpPr>
          <p:cNvPr id="5" name="Footer Placeholder 4"/>
          <p:cNvSpPr>
            <a:spLocks noGrp="1"/>
          </p:cNvSpPr>
          <p:nvPr>
            <p:ph type="ftr" sz="quarter" idx="15"/>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dirty="0"/>
          </a:p>
        </p:txBody>
      </p:sp>
      <p:sp>
        <p:nvSpPr>
          <p:cNvPr id="6" name="Slide Number Placeholder 5"/>
          <p:cNvSpPr>
            <a:spLocks noGrp="1"/>
          </p:cNvSpPr>
          <p:nvPr>
            <p:ph type="sldNum" sz="quarter" idx="16"/>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128"/>
              </a:defRPr>
            </a:lvl1pPr>
          </a:lstStyle>
          <a:p>
            <a:pPr>
              <a:defRPr/>
            </a:pPr>
            <a:fld id="{3441842C-538B-4B8C-A091-418529C92CAE}" type="slidenum">
              <a:rPr lang="es-ES" altLang="en-US"/>
              <a:pPr>
                <a:defRPr/>
              </a:pPr>
              <a:t>‹#›</a:t>
            </a:fld>
            <a:endParaRPr lang="es-ES" altLang="en-US" dirty="0"/>
          </a:p>
        </p:txBody>
      </p:sp>
    </p:spTree>
    <p:extLst>
      <p:ext uri="{BB962C8B-B14F-4D97-AF65-F5344CB8AC3E}">
        <p14:creationId xmlns:p14="http://schemas.microsoft.com/office/powerpoint/2010/main" val="3093289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dirty="0"/>
          </a:p>
        </p:txBody>
      </p:sp>
      <p:sp>
        <p:nvSpPr>
          <p:cNvPr id="5" name="Footer Placeholder 4"/>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128"/>
              </a:defRPr>
            </a:lvl1pPr>
          </a:lstStyle>
          <a:p>
            <a:pPr>
              <a:defRPr/>
            </a:pPr>
            <a:fld id="{5941E4E1-D780-455C-B370-B1F7879B3AE1}" type="slidenum">
              <a:rPr lang="es-ES" altLang="en-US"/>
              <a:pPr>
                <a:defRPr/>
              </a:pPr>
              <a:t>‹#›</a:t>
            </a:fld>
            <a:endParaRPr lang="es-ES" altLang="en-US" dirty="0"/>
          </a:p>
        </p:txBody>
      </p:sp>
    </p:spTree>
    <p:extLst>
      <p:ext uri="{BB962C8B-B14F-4D97-AF65-F5344CB8AC3E}">
        <p14:creationId xmlns:p14="http://schemas.microsoft.com/office/powerpoint/2010/main" val="3362058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dirty="0"/>
          </a:p>
        </p:txBody>
      </p:sp>
      <p:sp>
        <p:nvSpPr>
          <p:cNvPr id="5" name="Footer Placeholder 4"/>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128"/>
              </a:defRPr>
            </a:lvl1pPr>
          </a:lstStyle>
          <a:p>
            <a:pPr>
              <a:defRPr/>
            </a:pPr>
            <a:fld id="{0CF80F37-7164-4971-9B8B-70046E1FA7FA}" type="slidenum">
              <a:rPr lang="es-ES" altLang="en-US"/>
              <a:pPr>
                <a:defRPr/>
              </a:pPr>
              <a:t>‹#›</a:t>
            </a:fld>
            <a:endParaRPr lang="es-ES" altLang="en-US" dirty="0"/>
          </a:p>
        </p:txBody>
      </p:sp>
    </p:spTree>
    <p:extLst>
      <p:ext uri="{BB962C8B-B14F-4D97-AF65-F5344CB8AC3E}">
        <p14:creationId xmlns:p14="http://schemas.microsoft.com/office/powerpoint/2010/main" val="2925592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5087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2055813"/>
            <a:ext cx="82246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a:xfrm>
            <a:off x="8755063" y="6507163"/>
            <a:ext cx="157162" cy="153987"/>
          </a:xfrm>
          <a:prstGeom prst="rect">
            <a:avLst/>
          </a:prstGeom>
        </p:spPr>
        <p:txBody>
          <a:bodyPr/>
          <a:lstStyle>
            <a:lvl1pPr algn="r">
              <a:defRPr>
                <a:latin typeface="Arial" panose="020B0604020202020204" pitchFamily="34" charset="0"/>
                <a:ea typeface="ＭＳ Ｐゴシック" panose="020B0600070205080204" pitchFamily="34" charset="-128"/>
              </a:defRPr>
            </a:lvl1pPr>
          </a:lstStyle>
          <a:p>
            <a:pPr>
              <a:defRPr/>
            </a:pPr>
            <a:fld id="{E0344786-06AD-43AC-903B-06DF8E902D14}" type="slidenum">
              <a:rPr lang="en-US"/>
              <a:pPr>
                <a:defRPr/>
              </a:pPr>
              <a:t>‹#›</a:t>
            </a:fld>
            <a:endParaRPr lang="en-US" dirty="0"/>
          </a:p>
        </p:txBody>
      </p:sp>
    </p:spTree>
    <p:extLst>
      <p:ext uri="{BB962C8B-B14F-4D97-AF65-F5344CB8AC3E}">
        <p14:creationId xmlns:p14="http://schemas.microsoft.com/office/powerpoint/2010/main" val="1429286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332656"/>
            <a:ext cx="7313324" cy="1470025"/>
          </a:xfrm>
        </p:spPr>
        <p:txBody>
          <a:bodyPr/>
          <a:lstStyle/>
          <a:p>
            <a:r>
              <a:rPr lang="en-US" dirty="0"/>
              <a:t>Click to edit Master title style</a:t>
            </a:r>
          </a:p>
        </p:txBody>
      </p:sp>
      <p:sp>
        <p:nvSpPr>
          <p:cNvPr id="7" name="Rectangle 3"/>
          <p:cNvSpPr>
            <a:spLocks noGrp="1" noChangeArrowheads="1"/>
          </p:cNvSpPr>
          <p:nvPr>
            <p:ph idx="13"/>
          </p:nvPr>
        </p:nvSpPr>
        <p:spPr bwMode="auto">
          <a:xfrm>
            <a:off x="1691680" y="2060848"/>
            <a:ext cx="7344816" cy="3629025"/>
          </a:xfrm>
          <a:prstGeom prst="rect">
            <a:avLst/>
          </a:prstGeom>
          <a:noFill/>
          <a:ln>
            <a:noFill/>
          </a:ln>
          <a:effectLst/>
          <a:extLst/>
        </p:spPr>
        <p:txBody>
          <a:bodyPr/>
          <a:lstStyle/>
          <a:p>
            <a:pPr lvl="0"/>
            <a:r>
              <a:rPr lang="es-ES" noProof="0" dirty="0"/>
              <a:t>Haga clic para modificar el estilo de texto del patrón</a:t>
            </a:r>
          </a:p>
          <a:p>
            <a:pPr lvl="1"/>
            <a:r>
              <a:rPr lang="es-ES" noProof="0" dirty="0"/>
              <a:t>Segundo nivel</a:t>
            </a:r>
          </a:p>
          <a:p>
            <a:pPr lvl="2"/>
            <a:r>
              <a:rPr lang="es-ES" noProof="0" dirty="0"/>
              <a:t>Tercer nivel</a:t>
            </a:r>
          </a:p>
          <a:p>
            <a:pPr lvl="3"/>
            <a:r>
              <a:rPr lang="es-ES" noProof="0" dirty="0"/>
              <a:t>Cuarto nivel</a:t>
            </a:r>
          </a:p>
          <a:p>
            <a:pPr lvl="4"/>
            <a:r>
              <a:rPr lang="es-ES" noProof="0" dirty="0"/>
              <a:t>Quinto nivel</a:t>
            </a:r>
          </a:p>
        </p:txBody>
      </p:sp>
      <p:sp>
        <p:nvSpPr>
          <p:cNvPr id="4" name="Date Placeholder 3"/>
          <p:cNvSpPr>
            <a:spLocks noGrp="1"/>
          </p:cNvSpPr>
          <p:nvPr>
            <p:ph type="dt" sz="half" idx="14"/>
          </p:nvPr>
        </p:nvSpPr>
        <p:spPr>
          <a:xfrm>
            <a:off x="28575" y="5373688"/>
            <a:ext cx="1296988" cy="268287"/>
          </a:xfrm>
          <a:prstGeom prst="rect">
            <a:avLst/>
          </a:prstGeom>
        </p:spPr>
        <p:txBody>
          <a:bodyPr/>
          <a:lstStyle>
            <a:lvl1pPr eaLnBrk="1" hangingPunct="1">
              <a:defRPr dirty="0">
                <a:solidFill>
                  <a:srgbClr val="0367B3"/>
                </a:solidFill>
                <a:latin typeface="Arial" charset="0"/>
                <a:ea typeface="ＭＳ Ｐゴシック" charset="0"/>
                <a:cs typeface="Arial" charset="0"/>
              </a:defRPr>
            </a:lvl1pPr>
          </a:lstStyle>
          <a:p>
            <a:pPr>
              <a:defRPr/>
            </a:pPr>
            <a:endParaRPr lang="es-ES" dirty="0"/>
          </a:p>
        </p:txBody>
      </p:sp>
      <p:sp>
        <p:nvSpPr>
          <p:cNvPr id="5" name="Footer Placeholder 4"/>
          <p:cNvSpPr>
            <a:spLocks noGrp="1"/>
          </p:cNvSpPr>
          <p:nvPr>
            <p:ph type="ftr" sz="quarter" idx="15"/>
          </p:nvPr>
        </p:nvSpPr>
        <p:spPr>
          <a:xfrm>
            <a:off x="3124200" y="6245225"/>
            <a:ext cx="2895600" cy="476250"/>
          </a:xfrm>
          <a:prstGeom prst="rect">
            <a:avLst/>
          </a:prstGeom>
        </p:spPr>
        <p:txBody>
          <a:bodyPr/>
          <a:lstStyle>
            <a:lvl1pPr eaLnBrk="1" hangingPunct="1">
              <a:defRPr dirty="0">
                <a:solidFill>
                  <a:srgbClr val="0367B3"/>
                </a:solidFill>
                <a:latin typeface="Arial" charset="0"/>
                <a:ea typeface="ＭＳ Ｐゴシック" charset="0"/>
                <a:cs typeface="Arial" charset="0"/>
              </a:defRPr>
            </a:lvl1pPr>
          </a:lstStyle>
          <a:p>
            <a:pPr>
              <a:defRPr/>
            </a:pPr>
            <a:endParaRPr lang="es-ES" dirty="0"/>
          </a:p>
        </p:txBody>
      </p:sp>
      <p:sp>
        <p:nvSpPr>
          <p:cNvPr id="6" name="Slide Number Placeholder 5"/>
          <p:cNvSpPr>
            <a:spLocks noGrp="1"/>
          </p:cNvSpPr>
          <p:nvPr>
            <p:ph type="sldNum" sz="quarter" idx="16"/>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367B3"/>
                </a:solidFill>
                <a:latin typeface="Arial" charset="0"/>
                <a:ea typeface="ＭＳ Ｐゴシック" charset="-128"/>
              </a:defRPr>
            </a:lvl1pPr>
          </a:lstStyle>
          <a:p>
            <a:pPr>
              <a:defRPr/>
            </a:pPr>
            <a:fld id="{F1D4B367-AC6E-4089-AE11-EBC227C988A9}" type="slidenum">
              <a:rPr lang="es-ES" altLang="en-US"/>
              <a:pPr>
                <a:defRPr/>
              </a:pPr>
              <a:t>‹#›</a:t>
            </a:fld>
            <a:endParaRPr lang="es-ES" altLang="en-US" dirty="0"/>
          </a:p>
        </p:txBody>
      </p:sp>
    </p:spTree>
    <p:extLst>
      <p:ext uri="{BB962C8B-B14F-4D97-AF65-F5344CB8AC3E}">
        <p14:creationId xmlns:p14="http://schemas.microsoft.com/office/powerpoint/2010/main" val="1442347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eaLnBrk="1" hangingPunct="1">
              <a:defRPr dirty="0">
                <a:solidFill>
                  <a:srgbClr val="0367B3"/>
                </a:solidFill>
                <a:latin typeface="Arial" charset="0"/>
                <a:ea typeface="ＭＳ Ｐゴシック" charset="0"/>
                <a:cs typeface="Arial" charset="0"/>
              </a:defRPr>
            </a:lvl1pPr>
          </a:lstStyle>
          <a:p>
            <a:pPr>
              <a:defRPr/>
            </a:pPr>
            <a:endParaRPr lang="es-ES" dirty="0"/>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eaLnBrk="1" hangingPunct="1">
              <a:defRPr dirty="0">
                <a:solidFill>
                  <a:srgbClr val="0367B3"/>
                </a:solidFill>
                <a:latin typeface="Arial" charset="0"/>
                <a:ea typeface="ＭＳ Ｐゴシック" charset="0"/>
                <a:cs typeface="Arial" charset="0"/>
              </a:defRPr>
            </a:lvl1pPr>
          </a:lstStyle>
          <a:p>
            <a:pPr>
              <a:defRPr/>
            </a:pPr>
            <a:endParaRPr lang="es-ES"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367B3"/>
                </a:solidFill>
                <a:latin typeface="Arial" charset="0"/>
                <a:ea typeface="ＭＳ Ｐゴシック" charset="-128"/>
              </a:defRPr>
            </a:lvl1pPr>
          </a:lstStyle>
          <a:p>
            <a:pPr>
              <a:defRPr/>
            </a:pPr>
            <a:fld id="{6187FAB9-19E0-438F-A4BD-C27454FB7BA1}" type="slidenum">
              <a:rPr lang="es-ES" altLang="en-US"/>
              <a:pPr>
                <a:defRPr/>
              </a:pPr>
              <a:t>‹#›</a:t>
            </a:fld>
            <a:endParaRPr lang="es-ES" altLang="en-US" dirty="0"/>
          </a:p>
        </p:txBody>
      </p:sp>
    </p:spTree>
    <p:extLst>
      <p:ext uri="{BB962C8B-B14F-4D97-AF65-F5344CB8AC3E}">
        <p14:creationId xmlns:p14="http://schemas.microsoft.com/office/powerpoint/2010/main" val="9859859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eaLnBrk="1" hangingPunct="1">
              <a:defRPr dirty="0">
                <a:solidFill>
                  <a:srgbClr val="0367B3"/>
                </a:solidFill>
                <a:latin typeface="Arial" charset="0"/>
                <a:ea typeface="ＭＳ Ｐゴシック" charset="0"/>
                <a:cs typeface="Arial" charset="0"/>
              </a:defRPr>
            </a:lvl1pPr>
          </a:lstStyle>
          <a:p>
            <a:pPr>
              <a:defRPr/>
            </a:pPr>
            <a:endParaRPr lang="es-ES" dirty="0"/>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eaLnBrk="1" hangingPunct="1">
              <a:defRPr dirty="0">
                <a:solidFill>
                  <a:srgbClr val="0367B3"/>
                </a:solidFill>
                <a:latin typeface="Arial" charset="0"/>
                <a:ea typeface="ＭＳ Ｐゴシック" charset="0"/>
                <a:cs typeface="Arial" charset="0"/>
              </a:defRPr>
            </a:lvl1pPr>
          </a:lstStyle>
          <a:p>
            <a:pPr>
              <a:defRPr/>
            </a:pPr>
            <a:endParaRPr lang="es-ES"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367B3"/>
                </a:solidFill>
                <a:latin typeface="Arial" charset="0"/>
                <a:ea typeface="ＭＳ Ｐゴシック" charset="-128"/>
              </a:defRPr>
            </a:lvl1pPr>
          </a:lstStyle>
          <a:p>
            <a:pPr>
              <a:defRPr/>
            </a:pPr>
            <a:fld id="{39996E53-0D7B-4BD3-9801-408317E79B8B}" type="slidenum">
              <a:rPr lang="es-ES" altLang="en-US"/>
              <a:pPr>
                <a:defRPr/>
              </a:pPr>
              <a:t>‹#›</a:t>
            </a:fld>
            <a:endParaRPr lang="es-ES" altLang="en-US" dirty="0"/>
          </a:p>
        </p:txBody>
      </p:sp>
    </p:spTree>
    <p:extLst>
      <p:ext uri="{BB962C8B-B14F-4D97-AF65-F5344CB8AC3E}">
        <p14:creationId xmlns:p14="http://schemas.microsoft.com/office/powerpoint/2010/main" val="39374186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8575" y="5373688"/>
            <a:ext cx="1296988" cy="268287"/>
          </a:xfrm>
          <a:prstGeom prst="rect">
            <a:avLst/>
          </a:prstGeom>
        </p:spPr>
        <p:txBody>
          <a:bodyPr/>
          <a:lstStyle>
            <a:lvl1pPr eaLnBrk="1" hangingPunct="1">
              <a:defRPr dirty="0">
                <a:solidFill>
                  <a:srgbClr val="0367B3"/>
                </a:solidFill>
                <a:latin typeface="Arial" charset="0"/>
                <a:ea typeface="ＭＳ Ｐゴシック" charset="0"/>
                <a:cs typeface="Arial" charset="0"/>
              </a:defRPr>
            </a:lvl1pPr>
          </a:lstStyle>
          <a:p>
            <a:pPr>
              <a:defRPr/>
            </a:pPr>
            <a:endParaRPr lang="es-ES" dirty="0"/>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eaLnBrk="1" hangingPunct="1">
              <a:defRPr dirty="0">
                <a:solidFill>
                  <a:srgbClr val="0367B3"/>
                </a:solidFill>
                <a:latin typeface="Arial" charset="0"/>
                <a:ea typeface="ＭＳ Ｐゴシック" charset="0"/>
                <a:cs typeface="Arial" charset="0"/>
              </a:defRPr>
            </a:lvl1pPr>
          </a:lstStyle>
          <a:p>
            <a:pPr>
              <a:defRPr/>
            </a:pPr>
            <a:endParaRPr lang="es-ES" dirty="0"/>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367B3"/>
                </a:solidFill>
                <a:latin typeface="Arial" charset="0"/>
                <a:ea typeface="ＭＳ Ｐゴシック" charset="-128"/>
              </a:defRPr>
            </a:lvl1pPr>
          </a:lstStyle>
          <a:p>
            <a:pPr>
              <a:defRPr/>
            </a:pPr>
            <a:fld id="{8407EADE-2B23-4D02-A29E-770B3ED47C2A}" type="slidenum">
              <a:rPr lang="es-ES" altLang="en-US"/>
              <a:pPr>
                <a:defRPr/>
              </a:pPr>
              <a:t>‹#›</a:t>
            </a:fld>
            <a:endParaRPr lang="es-ES" altLang="en-US" dirty="0"/>
          </a:p>
        </p:txBody>
      </p:sp>
    </p:spTree>
    <p:extLst>
      <p:ext uri="{BB962C8B-B14F-4D97-AF65-F5344CB8AC3E}">
        <p14:creationId xmlns:p14="http://schemas.microsoft.com/office/powerpoint/2010/main" val="10894396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8575" y="5373688"/>
            <a:ext cx="1296988" cy="268287"/>
          </a:xfrm>
          <a:prstGeom prst="rect">
            <a:avLst/>
          </a:prstGeom>
        </p:spPr>
        <p:txBody>
          <a:bodyPr/>
          <a:lstStyle>
            <a:lvl1pPr eaLnBrk="1" hangingPunct="1">
              <a:defRPr dirty="0">
                <a:solidFill>
                  <a:srgbClr val="0367B3"/>
                </a:solidFill>
                <a:latin typeface="Arial" charset="0"/>
                <a:ea typeface="ＭＳ Ｐゴシック" charset="0"/>
                <a:cs typeface="Arial" charset="0"/>
              </a:defRPr>
            </a:lvl1pPr>
          </a:lstStyle>
          <a:p>
            <a:pPr>
              <a:defRPr/>
            </a:pPr>
            <a:endParaRPr lang="es-ES" dirty="0"/>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eaLnBrk="1" hangingPunct="1">
              <a:defRPr dirty="0">
                <a:solidFill>
                  <a:srgbClr val="0367B3"/>
                </a:solidFill>
                <a:latin typeface="Arial" charset="0"/>
                <a:ea typeface="ＭＳ Ｐゴシック" charset="0"/>
                <a:cs typeface="Arial" charset="0"/>
              </a:defRPr>
            </a:lvl1pPr>
          </a:lstStyle>
          <a:p>
            <a:pPr>
              <a:defRPr/>
            </a:pPr>
            <a:endParaRPr lang="es-ES" dirty="0"/>
          </a:p>
        </p:txBody>
      </p:sp>
      <p:sp>
        <p:nvSpPr>
          <p:cNvPr id="9" name="Slide Number Placeholder 8"/>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367B3"/>
                </a:solidFill>
                <a:latin typeface="Arial" charset="0"/>
                <a:ea typeface="ＭＳ Ｐゴシック" charset="-128"/>
              </a:defRPr>
            </a:lvl1pPr>
          </a:lstStyle>
          <a:p>
            <a:pPr>
              <a:defRPr/>
            </a:pPr>
            <a:fld id="{702E9BB0-A584-4A22-93AC-927B2816152A}" type="slidenum">
              <a:rPr lang="es-ES" altLang="en-US"/>
              <a:pPr>
                <a:defRPr/>
              </a:pPr>
              <a:t>‹#›</a:t>
            </a:fld>
            <a:endParaRPr lang="es-ES" altLang="en-US" dirty="0"/>
          </a:p>
        </p:txBody>
      </p:sp>
    </p:spTree>
    <p:extLst>
      <p:ext uri="{BB962C8B-B14F-4D97-AF65-F5344CB8AC3E}">
        <p14:creationId xmlns:p14="http://schemas.microsoft.com/office/powerpoint/2010/main" val="27174769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28575" y="5373688"/>
            <a:ext cx="1296988" cy="268287"/>
          </a:xfrm>
          <a:prstGeom prst="rect">
            <a:avLst/>
          </a:prstGeom>
        </p:spPr>
        <p:txBody>
          <a:bodyPr/>
          <a:lstStyle>
            <a:lvl1pPr eaLnBrk="1" hangingPunct="1">
              <a:defRPr dirty="0">
                <a:solidFill>
                  <a:srgbClr val="0367B3"/>
                </a:solidFill>
                <a:latin typeface="Arial" charset="0"/>
                <a:ea typeface="ＭＳ Ｐゴシック" charset="0"/>
                <a:cs typeface="Arial" charset="0"/>
              </a:defRPr>
            </a:lvl1pPr>
          </a:lstStyle>
          <a:p>
            <a:pPr>
              <a:defRPr/>
            </a:pPr>
            <a:endParaRPr lang="es-ES" dirty="0"/>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eaLnBrk="1" hangingPunct="1">
              <a:defRPr dirty="0">
                <a:solidFill>
                  <a:srgbClr val="0367B3"/>
                </a:solidFill>
                <a:latin typeface="Arial" charset="0"/>
                <a:ea typeface="ＭＳ Ｐゴシック" charset="0"/>
                <a:cs typeface="Arial" charset="0"/>
              </a:defRPr>
            </a:lvl1pPr>
          </a:lstStyle>
          <a:p>
            <a:pPr>
              <a:defRPr/>
            </a:pPr>
            <a:endParaRPr lang="es-ES" dirty="0"/>
          </a:p>
        </p:txBody>
      </p:sp>
      <p:sp>
        <p:nvSpPr>
          <p:cNvPr id="5" name="Slide Number Placeholder 4"/>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367B3"/>
                </a:solidFill>
                <a:latin typeface="Arial" charset="0"/>
                <a:ea typeface="ＭＳ Ｐゴシック" charset="-128"/>
              </a:defRPr>
            </a:lvl1pPr>
          </a:lstStyle>
          <a:p>
            <a:pPr>
              <a:defRPr/>
            </a:pPr>
            <a:fld id="{C92275B7-EFEA-4D22-8B1D-DBAC5B2A10AE}" type="slidenum">
              <a:rPr lang="es-ES" altLang="en-US"/>
              <a:pPr>
                <a:defRPr/>
              </a:pPr>
              <a:t>‹#›</a:t>
            </a:fld>
            <a:endParaRPr lang="es-ES" altLang="en-US" dirty="0"/>
          </a:p>
        </p:txBody>
      </p:sp>
    </p:spTree>
    <p:extLst>
      <p:ext uri="{BB962C8B-B14F-4D97-AF65-F5344CB8AC3E}">
        <p14:creationId xmlns:p14="http://schemas.microsoft.com/office/powerpoint/2010/main" val="906457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dirty="0"/>
          </a:p>
        </p:txBody>
      </p:sp>
      <p:sp>
        <p:nvSpPr>
          <p:cNvPr id="5" name="Footer Placeholder 4"/>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128"/>
              </a:defRPr>
            </a:lvl1pPr>
          </a:lstStyle>
          <a:p>
            <a:pPr>
              <a:defRPr/>
            </a:pPr>
            <a:fld id="{D9E8E49B-1FBA-4E15-908F-6A08AAE23805}" type="slidenum">
              <a:rPr lang="es-ES" altLang="en-US"/>
              <a:pPr>
                <a:defRPr/>
              </a:pPr>
              <a:t>‹#›</a:t>
            </a:fld>
            <a:endParaRPr lang="es-ES" altLang="en-US" dirty="0"/>
          </a:p>
        </p:txBody>
      </p:sp>
    </p:spTree>
    <p:extLst>
      <p:ext uri="{BB962C8B-B14F-4D97-AF65-F5344CB8AC3E}">
        <p14:creationId xmlns:p14="http://schemas.microsoft.com/office/powerpoint/2010/main" val="32980113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8575" y="5373688"/>
            <a:ext cx="1296988" cy="268287"/>
          </a:xfrm>
          <a:prstGeom prst="rect">
            <a:avLst/>
          </a:prstGeom>
        </p:spPr>
        <p:txBody>
          <a:bodyPr/>
          <a:lstStyle>
            <a:lvl1pPr eaLnBrk="1" hangingPunct="1">
              <a:defRPr dirty="0">
                <a:solidFill>
                  <a:srgbClr val="0367B3"/>
                </a:solidFill>
                <a:latin typeface="Arial" charset="0"/>
                <a:ea typeface="ＭＳ Ｐゴシック" charset="0"/>
                <a:cs typeface="Arial" charset="0"/>
              </a:defRPr>
            </a:lvl1pPr>
          </a:lstStyle>
          <a:p>
            <a:pPr>
              <a:defRPr/>
            </a:pPr>
            <a:endParaRPr lang="es-ES" dirty="0"/>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eaLnBrk="1" hangingPunct="1">
              <a:defRPr dirty="0">
                <a:solidFill>
                  <a:srgbClr val="0367B3"/>
                </a:solidFill>
                <a:latin typeface="Arial" charset="0"/>
                <a:ea typeface="ＭＳ Ｐゴシック" charset="0"/>
                <a:cs typeface="Arial" charset="0"/>
              </a:defRPr>
            </a:lvl1pPr>
          </a:lstStyle>
          <a:p>
            <a:pPr>
              <a:defRPr/>
            </a:pPr>
            <a:endParaRPr lang="es-ES" dirty="0"/>
          </a:p>
        </p:txBody>
      </p:sp>
      <p:sp>
        <p:nvSpPr>
          <p:cNvPr id="4" name="Slide Number Placeholder 3"/>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367B3"/>
                </a:solidFill>
                <a:latin typeface="Arial" charset="0"/>
                <a:ea typeface="ＭＳ Ｐゴシック" charset="-128"/>
              </a:defRPr>
            </a:lvl1pPr>
          </a:lstStyle>
          <a:p>
            <a:pPr>
              <a:defRPr/>
            </a:pPr>
            <a:fld id="{A99D9FA2-F285-4ECF-ABF3-3F94C49A28B9}" type="slidenum">
              <a:rPr lang="es-ES" altLang="en-US"/>
              <a:pPr>
                <a:defRPr/>
              </a:pPr>
              <a:t>‹#›</a:t>
            </a:fld>
            <a:endParaRPr lang="es-ES" altLang="en-US" dirty="0"/>
          </a:p>
        </p:txBody>
      </p:sp>
    </p:spTree>
    <p:extLst>
      <p:ext uri="{BB962C8B-B14F-4D97-AF65-F5344CB8AC3E}">
        <p14:creationId xmlns:p14="http://schemas.microsoft.com/office/powerpoint/2010/main" val="23743282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8575" y="5373688"/>
            <a:ext cx="1296988" cy="268287"/>
          </a:xfrm>
          <a:prstGeom prst="rect">
            <a:avLst/>
          </a:prstGeom>
        </p:spPr>
        <p:txBody>
          <a:bodyPr/>
          <a:lstStyle>
            <a:lvl1pPr eaLnBrk="1" hangingPunct="1">
              <a:defRPr dirty="0">
                <a:solidFill>
                  <a:srgbClr val="0367B3"/>
                </a:solidFill>
                <a:latin typeface="Arial" charset="0"/>
                <a:ea typeface="ＭＳ Ｐゴシック" charset="0"/>
                <a:cs typeface="Arial" charset="0"/>
              </a:defRPr>
            </a:lvl1pPr>
          </a:lstStyle>
          <a:p>
            <a:pPr>
              <a:defRPr/>
            </a:pPr>
            <a:endParaRPr lang="es-ES" dirty="0"/>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eaLnBrk="1" hangingPunct="1">
              <a:defRPr dirty="0">
                <a:solidFill>
                  <a:srgbClr val="0367B3"/>
                </a:solidFill>
                <a:latin typeface="Arial" charset="0"/>
                <a:ea typeface="ＭＳ Ｐゴシック" charset="0"/>
                <a:cs typeface="Arial" charset="0"/>
              </a:defRPr>
            </a:lvl1pPr>
          </a:lstStyle>
          <a:p>
            <a:pPr>
              <a:defRPr/>
            </a:pPr>
            <a:endParaRPr lang="es-ES" dirty="0"/>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367B3"/>
                </a:solidFill>
                <a:latin typeface="Arial" charset="0"/>
                <a:ea typeface="ＭＳ Ｐゴシック" charset="-128"/>
              </a:defRPr>
            </a:lvl1pPr>
          </a:lstStyle>
          <a:p>
            <a:pPr>
              <a:defRPr/>
            </a:pPr>
            <a:fld id="{1DA92869-45B2-4E01-8A69-081B19F0DF2C}" type="slidenum">
              <a:rPr lang="es-ES" altLang="en-US"/>
              <a:pPr>
                <a:defRPr/>
              </a:pPr>
              <a:t>‹#›</a:t>
            </a:fld>
            <a:endParaRPr lang="es-ES" altLang="en-US" dirty="0"/>
          </a:p>
        </p:txBody>
      </p:sp>
    </p:spTree>
    <p:extLst>
      <p:ext uri="{BB962C8B-B14F-4D97-AF65-F5344CB8AC3E}">
        <p14:creationId xmlns:p14="http://schemas.microsoft.com/office/powerpoint/2010/main" val="1065287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8575" y="5373688"/>
            <a:ext cx="1296988" cy="268287"/>
          </a:xfrm>
          <a:prstGeom prst="rect">
            <a:avLst/>
          </a:prstGeom>
        </p:spPr>
        <p:txBody>
          <a:bodyPr/>
          <a:lstStyle>
            <a:lvl1pPr eaLnBrk="1" hangingPunct="1">
              <a:defRPr dirty="0">
                <a:solidFill>
                  <a:srgbClr val="0367B3"/>
                </a:solidFill>
                <a:latin typeface="Arial" charset="0"/>
                <a:ea typeface="ＭＳ Ｐゴシック" charset="0"/>
                <a:cs typeface="Arial" charset="0"/>
              </a:defRPr>
            </a:lvl1pPr>
          </a:lstStyle>
          <a:p>
            <a:pPr>
              <a:defRPr/>
            </a:pPr>
            <a:endParaRPr lang="es-ES" dirty="0"/>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eaLnBrk="1" hangingPunct="1">
              <a:defRPr dirty="0">
                <a:solidFill>
                  <a:srgbClr val="0367B3"/>
                </a:solidFill>
                <a:latin typeface="Arial" charset="0"/>
                <a:ea typeface="ＭＳ Ｐゴシック" charset="0"/>
                <a:cs typeface="Arial" charset="0"/>
              </a:defRPr>
            </a:lvl1pPr>
          </a:lstStyle>
          <a:p>
            <a:pPr>
              <a:defRPr/>
            </a:pPr>
            <a:endParaRPr lang="es-ES" dirty="0"/>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367B3"/>
                </a:solidFill>
                <a:latin typeface="Arial" charset="0"/>
                <a:ea typeface="ＭＳ Ｐゴシック" charset="-128"/>
              </a:defRPr>
            </a:lvl1pPr>
          </a:lstStyle>
          <a:p>
            <a:pPr>
              <a:defRPr/>
            </a:pPr>
            <a:fld id="{B65E13B6-5C87-43A0-A9AF-16E6B89E222D}" type="slidenum">
              <a:rPr lang="es-ES" altLang="en-US"/>
              <a:pPr>
                <a:defRPr/>
              </a:pPr>
              <a:t>‹#›</a:t>
            </a:fld>
            <a:endParaRPr lang="es-ES" altLang="en-US" dirty="0"/>
          </a:p>
        </p:txBody>
      </p:sp>
    </p:spTree>
    <p:extLst>
      <p:ext uri="{BB962C8B-B14F-4D97-AF65-F5344CB8AC3E}">
        <p14:creationId xmlns:p14="http://schemas.microsoft.com/office/powerpoint/2010/main" val="41131055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eaLnBrk="1" hangingPunct="1">
              <a:defRPr dirty="0">
                <a:solidFill>
                  <a:srgbClr val="0367B3"/>
                </a:solidFill>
                <a:latin typeface="Arial" charset="0"/>
                <a:ea typeface="ＭＳ Ｐゴシック" charset="0"/>
                <a:cs typeface="Arial" charset="0"/>
              </a:defRPr>
            </a:lvl1pPr>
          </a:lstStyle>
          <a:p>
            <a:pPr>
              <a:defRPr/>
            </a:pPr>
            <a:endParaRPr lang="es-ES" dirty="0"/>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eaLnBrk="1" hangingPunct="1">
              <a:defRPr dirty="0">
                <a:solidFill>
                  <a:srgbClr val="0367B3"/>
                </a:solidFill>
                <a:latin typeface="Arial" charset="0"/>
                <a:ea typeface="ＭＳ Ｐゴシック" charset="0"/>
                <a:cs typeface="Arial" charset="0"/>
              </a:defRPr>
            </a:lvl1pPr>
          </a:lstStyle>
          <a:p>
            <a:pPr>
              <a:defRPr/>
            </a:pPr>
            <a:endParaRPr lang="es-ES"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367B3"/>
                </a:solidFill>
                <a:latin typeface="Arial" charset="0"/>
                <a:ea typeface="ＭＳ Ｐゴシック" charset="-128"/>
              </a:defRPr>
            </a:lvl1pPr>
          </a:lstStyle>
          <a:p>
            <a:pPr>
              <a:defRPr/>
            </a:pPr>
            <a:fld id="{0C699488-8417-4D76-8140-B890594B7433}" type="slidenum">
              <a:rPr lang="es-ES" altLang="en-US"/>
              <a:pPr>
                <a:defRPr/>
              </a:pPr>
              <a:t>‹#›</a:t>
            </a:fld>
            <a:endParaRPr lang="es-ES" altLang="en-US" dirty="0"/>
          </a:p>
        </p:txBody>
      </p:sp>
    </p:spTree>
    <p:extLst>
      <p:ext uri="{BB962C8B-B14F-4D97-AF65-F5344CB8AC3E}">
        <p14:creationId xmlns:p14="http://schemas.microsoft.com/office/powerpoint/2010/main" val="32503556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eaLnBrk="1" hangingPunct="1">
              <a:defRPr dirty="0">
                <a:solidFill>
                  <a:srgbClr val="0367B3"/>
                </a:solidFill>
                <a:latin typeface="Arial" charset="0"/>
                <a:ea typeface="ＭＳ Ｐゴシック" charset="0"/>
                <a:cs typeface="Arial" charset="0"/>
              </a:defRPr>
            </a:lvl1pPr>
          </a:lstStyle>
          <a:p>
            <a:pPr>
              <a:defRPr/>
            </a:pPr>
            <a:endParaRPr lang="es-ES" dirty="0"/>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eaLnBrk="1" hangingPunct="1">
              <a:defRPr dirty="0">
                <a:solidFill>
                  <a:srgbClr val="0367B3"/>
                </a:solidFill>
                <a:latin typeface="Arial" charset="0"/>
                <a:ea typeface="ＭＳ Ｐゴシック" charset="0"/>
                <a:cs typeface="Arial" charset="0"/>
              </a:defRPr>
            </a:lvl1pPr>
          </a:lstStyle>
          <a:p>
            <a:pPr>
              <a:defRPr/>
            </a:pPr>
            <a:endParaRPr lang="es-ES"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367B3"/>
                </a:solidFill>
                <a:latin typeface="Arial" charset="0"/>
                <a:ea typeface="ＭＳ Ｐゴシック" charset="-128"/>
              </a:defRPr>
            </a:lvl1pPr>
          </a:lstStyle>
          <a:p>
            <a:pPr>
              <a:defRPr/>
            </a:pPr>
            <a:fld id="{CED30DB6-206A-48C7-9A1E-75A9AE5157DC}" type="slidenum">
              <a:rPr lang="es-ES" altLang="en-US"/>
              <a:pPr>
                <a:defRPr/>
              </a:pPr>
              <a:t>‹#›</a:t>
            </a:fld>
            <a:endParaRPr lang="es-ES" altLang="en-US" dirty="0"/>
          </a:p>
        </p:txBody>
      </p:sp>
    </p:spTree>
    <p:extLst>
      <p:ext uri="{BB962C8B-B14F-4D97-AF65-F5344CB8AC3E}">
        <p14:creationId xmlns:p14="http://schemas.microsoft.com/office/powerpoint/2010/main" val="21324936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35683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dirty="0"/>
          </a:p>
        </p:txBody>
      </p:sp>
      <p:sp>
        <p:nvSpPr>
          <p:cNvPr id="5" name="Footer Placeholder 4"/>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128"/>
              </a:defRPr>
            </a:lvl1pPr>
          </a:lstStyle>
          <a:p>
            <a:pPr>
              <a:defRPr/>
            </a:pPr>
            <a:fld id="{DA252E32-AF29-464B-9F92-E9024DC66E76}" type="slidenum">
              <a:rPr lang="es-ES" altLang="en-US"/>
              <a:pPr>
                <a:defRPr/>
              </a:pPr>
              <a:t>‹#›</a:t>
            </a:fld>
            <a:endParaRPr lang="es-ES" altLang="en-US" dirty="0"/>
          </a:p>
        </p:txBody>
      </p:sp>
    </p:spTree>
    <p:extLst>
      <p:ext uri="{BB962C8B-B14F-4D97-AF65-F5344CB8AC3E}">
        <p14:creationId xmlns:p14="http://schemas.microsoft.com/office/powerpoint/2010/main" val="1210490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dirty="0"/>
          </a:p>
        </p:txBody>
      </p:sp>
      <p:sp>
        <p:nvSpPr>
          <p:cNvPr id="6" name="Footer Placeholder 5"/>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dirty="0"/>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128"/>
              </a:defRPr>
            </a:lvl1pPr>
          </a:lstStyle>
          <a:p>
            <a:pPr>
              <a:defRPr/>
            </a:pPr>
            <a:fld id="{6D348286-9212-42EE-95B1-6E359FB4800B}" type="slidenum">
              <a:rPr lang="es-ES" altLang="en-US"/>
              <a:pPr>
                <a:defRPr/>
              </a:pPr>
              <a:t>‹#›</a:t>
            </a:fld>
            <a:endParaRPr lang="es-ES" altLang="en-US" dirty="0"/>
          </a:p>
        </p:txBody>
      </p:sp>
    </p:spTree>
    <p:extLst>
      <p:ext uri="{BB962C8B-B14F-4D97-AF65-F5344CB8AC3E}">
        <p14:creationId xmlns:p14="http://schemas.microsoft.com/office/powerpoint/2010/main" val="1654877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dirty="0"/>
          </a:p>
        </p:txBody>
      </p:sp>
      <p:sp>
        <p:nvSpPr>
          <p:cNvPr id="8" name="Footer Placeholder 7"/>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dirty="0"/>
          </a:p>
        </p:txBody>
      </p:sp>
      <p:sp>
        <p:nvSpPr>
          <p:cNvPr id="9" name="Slide Number Placeholder 8"/>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128"/>
              </a:defRPr>
            </a:lvl1pPr>
          </a:lstStyle>
          <a:p>
            <a:pPr>
              <a:defRPr/>
            </a:pPr>
            <a:fld id="{F5E9DC3A-9DB2-43E5-AF93-60B02806A9C6}" type="slidenum">
              <a:rPr lang="es-ES" altLang="en-US"/>
              <a:pPr>
                <a:defRPr/>
              </a:pPr>
              <a:t>‹#›</a:t>
            </a:fld>
            <a:endParaRPr lang="es-ES" altLang="en-US" dirty="0"/>
          </a:p>
        </p:txBody>
      </p:sp>
    </p:spTree>
    <p:extLst>
      <p:ext uri="{BB962C8B-B14F-4D97-AF65-F5344CB8AC3E}">
        <p14:creationId xmlns:p14="http://schemas.microsoft.com/office/powerpoint/2010/main" val="2343173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dirty="0"/>
          </a:p>
        </p:txBody>
      </p:sp>
      <p:sp>
        <p:nvSpPr>
          <p:cNvPr id="4" name="Footer Placeholder 3"/>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dirty="0"/>
          </a:p>
        </p:txBody>
      </p:sp>
      <p:sp>
        <p:nvSpPr>
          <p:cNvPr id="5" name="Slide Number Placeholder 4"/>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128"/>
              </a:defRPr>
            </a:lvl1pPr>
          </a:lstStyle>
          <a:p>
            <a:pPr>
              <a:defRPr/>
            </a:pPr>
            <a:fld id="{C45F816E-0516-43BF-B4AA-35B06D83F15D}" type="slidenum">
              <a:rPr lang="es-ES" altLang="en-US"/>
              <a:pPr>
                <a:defRPr/>
              </a:pPr>
              <a:t>‹#›</a:t>
            </a:fld>
            <a:endParaRPr lang="es-ES" altLang="en-US" dirty="0"/>
          </a:p>
        </p:txBody>
      </p:sp>
    </p:spTree>
    <p:extLst>
      <p:ext uri="{BB962C8B-B14F-4D97-AF65-F5344CB8AC3E}">
        <p14:creationId xmlns:p14="http://schemas.microsoft.com/office/powerpoint/2010/main" val="2480249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dirty="0"/>
          </a:p>
        </p:txBody>
      </p:sp>
      <p:sp>
        <p:nvSpPr>
          <p:cNvPr id="3" name="Footer Placeholder 2"/>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dirty="0"/>
          </a:p>
        </p:txBody>
      </p:sp>
      <p:sp>
        <p:nvSpPr>
          <p:cNvPr id="4" name="Slide Number Placeholder 3"/>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128"/>
              </a:defRPr>
            </a:lvl1pPr>
          </a:lstStyle>
          <a:p>
            <a:pPr>
              <a:defRPr/>
            </a:pPr>
            <a:fld id="{B330A62F-1A24-4BCF-B14E-61AF88569E16}" type="slidenum">
              <a:rPr lang="es-ES" altLang="en-US"/>
              <a:pPr>
                <a:defRPr/>
              </a:pPr>
              <a:t>‹#›</a:t>
            </a:fld>
            <a:endParaRPr lang="es-ES" altLang="en-US" dirty="0"/>
          </a:p>
        </p:txBody>
      </p:sp>
    </p:spTree>
    <p:extLst>
      <p:ext uri="{BB962C8B-B14F-4D97-AF65-F5344CB8AC3E}">
        <p14:creationId xmlns:p14="http://schemas.microsoft.com/office/powerpoint/2010/main" val="1189341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dirty="0"/>
          </a:p>
        </p:txBody>
      </p:sp>
      <p:sp>
        <p:nvSpPr>
          <p:cNvPr id="6" name="Footer Placeholder 5"/>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dirty="0"/>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128"/>
              </a:defRPr>
            </a:lvl1pPr>
          </a:lstStyle>
          <a:p>
            <a:pPr>
              <a:defRPr/>
            </a:pPr>
            <a:fld id="{01A67253-E59A-4D11-A901-BD8D0FC6B580}" type="slidenum">
              <a:rPr lang="es-ES" altLang="en-US"/>
              <a:pPr>
                <a:defRPr/>
              </a:pPr>
              <a:t>‹#›</a:t>
            </a:fld>
            <a:endParaRPr lang="es-ES" altLang="en-US" dirty="0"/>
          </a:p>
        </p:txBody>
      </p:sp>
    </p:spTree>
    <p:extLst>
      <p:ext uri="{BB962C8B-B14F-4D97-AF65-F5344CB8AC3E}">
        <p14:creationId xmlns:p14="http://schemas.microsoft.com/office/powerpoint/2010/main" val="2896844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dirty="0"/>
          </a:p>
        </p:txBody>
      </p:sp>
      <p:sp>
        <p:nvSpPr>
          <p:cNvPr id="6" name="Footer Placeholder 5"/>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dirty="0"/>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128"/>
              </a:defRPr>
            </a:lvl1pPr>
          </a:lstStyle>
          <a:p>
            <a:pPr>
              <a:defRPr/>
            </a:pPr>
            <a:fld id="{B68F8124-AA53-426E-A9A9-E4D29A7226BB}" type="slidenum">
              <a:rPr lang="es-ES" altLang="en-US"/>
              <a:pPr>
                <a:defRPr/>
              </a:pPr>
              <a:t>‹#›</a:t>
            </a:fld>
            <a:endParaRPr lang="es-ES" altLang="en-US" dirty="0"/>
          </a:p>
        </p:txBody>
      </p:sp>
    </p:spTree>
    <p:extLst>
      <p:ext uri="{BB962C8B-B14F-4D97-AF65-F5344CB8AC3E}">
        <p14:creationId xmlns:p14="http://schemas.microsoft.com/office/powerpoint/2010/main" val="7204533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6" Type="http://schemas.openxmlformats.org/officeDocument/2006/relationships/image" Target="../media/image2.png"/><Relationship Id="rId17"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4.xml"/><Relationship Id="rId12" Type="http://schemas.openxmlformats.org/officeDocument/2006/relationships/slideLayout" Target="../slideLayouts/slideLayout25.xml"/><Relationship Id="rId13" Type="http://schemas.openxmlformats.org/officeDocument/2006/relationships/theme" Target="../theme/theme2.xml"/><Relationship Id="rId14" Type="http://schemas.openxmlformats.org/officeDocument/2006/relationships/image" Target="../media/image1.jpeg"/><Relationship Id="rId15" Type="http://schemas.openxmlformats.org/officeDocument/2006/relationships/image" Target="../media/image2.png"/><Relationship Id="rId16" Type="http://schemas.openxmlformats.org/officeDocument/2006/relationships/image" Target="../media/image3.png"/><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 Id="rId9" Type="http://schemas.openxmlformats.org/officeDocument/2006/relationships/slideLayout" Target="../slideLayouts/slideLayout22.xml"/><Relationship Id="rId10"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92275" y="274638"/>
            <a:ext cx="6994525" cy="1143000"/>
          </a:xfrm>
          <a:prstGeom prst="rect">
            <a:avLst/>
          </a:prstGeom>
          <a:ln>
            <a:solidFill>
              <a:srgbClr val="0061AF"/>
            </a:solidFill>
          </a:ln>
          <a:extLst/>
        </p:spPr>
        <p:style>
          <a:lnRef idx="2">
            <a:schemeClr val="accent1"/>
          </a:lnRef>
          <a:fillRef idx="1">
            <a:schemeClr val="lt1"/>
          </a:fillRef>
          <a:effectRef idx="0">
            <a:schemeClr val="accent1"/>
          </a:effectRef>
          <a:fontRef idx="none"/>
        </p:style>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p:cNvSpPr>
            <a:spLocks noGrp="1" noChangeArrowheads="1"/>
          </p:cNvSpPr>
          <p:nvPr>
            <p:ph type="body" idx="1"/>
          </p:nvPr>
        </p:nvSpPr>
        <p:spPr bwMode="auto">
          <a:xfrm>
            <a:off x="1692275" y="1600200"/>
            <a:ext cx="6994525" cy="362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pic>
        <p:nvPicPr>
          <p:cNvPr id="1028" name="Picture 1" descr="CEEDAR-LogoFinal-simple-white-17.png"/>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07950" y="6381750"/>
            <a:ext cx="125888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2"/>
          <p:cNvPicPr>
            <a:picLocks noChangeAspect="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8223250" y="6092825"/>
            <a:ext cx="9080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23" r:id="rId1"/>
    <p:sldLayoutId id="2147484624" r:id="rId2"/>
    <p:sldLayoutId id="2147484625" r:id="rId3"/>
    <p:sldLayoutId id="2147484626" r:id="rId4"/>
    <p:sldLayoutId id="2147484627" r:id="rId5"/>
    <p:sldLayoutId id="2147484628" r:id="rId6"/>
    <p:sldLayoutId id="2147484629" r:id="rId7"/>
    <p:sldLayoutId id="2147484630" r:id="rId8"/>
    <p:sldLayoutId id="2147484631" r:id="rId9"/>
    <p:sldLayoutId id="2147484632" r:id="rId10"/>
    <p:sldLayoutId id="2147484633" r:id="rId11"/>
    <p:sldLayoutId id="2147484621" r:id="rId12"/>
    <p:sldLayoutId id="2147484634" r:id="rId13"/>
  </p:sldLayoutIdLst>
  <p:txStyles>
    <p:titleStyle>
      <a:lvl1pPr algn="ctr" rtl="0" eaLnBrk="0" fontAlgn="base" hangingPunct="0">
        <a:spcBef>
          <a:spcPct val="0"/>
        </a:spcBef>
        <a:spcAft>
          <a:spcPct val="0"/>
        </a:spcAft>
        <a:defRPr sz="4400" b="1">
          <a:solidFill>
            <a:srgbClr val="0061AF"/>
          </a:solidFill>
          <a:latin typeface="+mj-lt"/>
          <a:ea typeface="+mj-ea"/>
          <a:cs typeface="+mj-cs"/>
        </a:defRPr>
      </a:lvl1pPr>
      <a:lvl2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2pPr>
      <a:lvl3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3pPr>
      <a:lvl4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4pPr>
      <a:lvl5pPr algn="ctr" rtl="0" eaLnBrk="0" fontAlgn="base" hangingPunct="0">
        <a:spcBef>
          <a:spcPct val="0"/>
        </a:spcBef>
        <a:spcAft>
          <a:spcPct val="0"/>
        </a:spcAft>
        <a:defRPr sz="4400" b="1">
          <a:solidFill>
            <a:srgbClr val="0061AF"/>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buChar char="²"/>
        <a:defRPr sz="3200">
          <a:solidFill>
            <a:srgbClr val="0061AF"/>
          </a:solidFill>
          <a:latin typeface="+mn-lt"/>
          <a:ea typeface="+mn-ea"/>
          <a:cs typeface="+mn-cs"/>
        </a:defRPr>
      </a:lvl1pPr>
      <a:lvl2pPr marL="742950" indent="-285750" algn="l" rtl="0" eaLnBrk="0" fontAlgn="base" hangingPunct="0">
        <a:spcBef>
          <a:spcPct val="20000"/>
        </a:spcBef>
        <a:spcAft>
          <a:spcPct val="0"/>
        </a:spcAft>
        <a:buChar char="–"/>
        <a:defRPr sz="2800">
          <a:solidFill>
            <a:srgbClr val="0061AF"/>
          </a:solidFill>
          <a:latin typeface="+mn-lt"/>
          <a:ea typeface="Arial" charset="0"/>
          <a:cs typeface="+mn-cs"/>
        </a:defRPr>
      </a:lvl2pPr>
      <a:lvl3pPr marL="1143000" indent="-228600" algn="l" rtl="0" eaLnBrk="0" fontAlgn="base" hangingPunct="0">
        <a:spcBef>
          <a:spcPct val="20000"/>
        </a:spcBef>
        <a:spcAft>
          <a:spcPct val="0"/>
        </a:spcAft>
        <a:buChar char="•"/>
        <a:defRPr sz="2400">
          <a:solidFill>
            <a:srgbClr val="0061AF"/>
          </a:solidFill>
          <a:latin typeface="+mn-lt"/>
          <a:ea typeface="Arial" charset="0"/>
          <a:cs typeface="+mn-cs"/>
        </a:defRPr>
      </a:lvl3pPr>
      <a:lvl4pPr marL="1600200" indent="-228600" algn="l" rtl="0" eaLnBrk="0" fontAlgn="base" hangingPunct="0">
        <a:spcBef>
          <a:spcPct val="20000"/>
        </a:spcBef>
        <a:spcAft>
          <a:spcPct val="0"/>
        </a:spcAft>
        <a:buChar char="–"/>
        <a:defRPr sz="2000">
          <a:solidFill>
            <a:srgbClr val="0061AF"/>
          </a:solidFill>
          <a:latin typeface="+mn-lt"/>
          <a:ea typeface="Arial" charset="0"/>
          <a:cs typeface="+mn-cs"/>
        </a:defRPr>
      </a:lvl4pPr>
      <a:lvl5pPr marL="2057400" indent="-228600" algn="l" rtl="0" eaLnBrk="0" fontAlgn="base" hangingPunct="0">
        <a:spcBef>
          <a:spcPct val="20000"/>
        </a:spcBef>
        <a:spcAft>
          <a:spcPct val="0"/>
        </a:spcAft>
        <a:buChar char="»"/>
        <a:defRPr sz="2000">
          <a:solidFill>
            <a:srgbClr val="0061AF"/>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92275" y="274638"/>
            <a:ext cx="6994525" cy="1143000"/>
          </a:xfrm>
          <a:prstGeom prst="rect">
            <a:avLst/>
          </a:prstGeom>
          <a:ln>
            <a:solidFill>
              <a:srgbClr val="0061AF"/>
            </a:solidFill>
          </a:ln>
          <a:extLst/>
        </p:spPr>
        <p:style>
          <a:lnRef idx="2">
            <a:schemeClr val="accent1"/>
          </a:lnRef>
          <a:fillRef idx="1">
            <a:schemeClr val="lt1"/>
          </a:fillRef>
          <a:effectRef idx="0">
            <a:schemeClr val="accent1"/>
          </a:effectRef>
          <a:fontRef idx="none"/>
        </p:style>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2051" name="Rectangle 3"/>
          <p:cNvSpPr>
            <a:spLocks noGrp="1" noChangeArrowheads="1"/>
          </p:cNvSpPr>
          <p:nvPr>
            <p:ph type="body" idx="1"/>
          </p:nvPr>
        </p:nvSpPr>
        <p:spPr bwMode="auto">
          <a:xfrm>
            <a:off x="1692275" y="1600200"/>
            <a:ext cx="6994525" cy="362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pic>
        <p:nvPicPr>
          <p:cNvPr id="2052" name="Picture 1" descr="CEEDAR-LogoFinal-simple-white-17.png"/>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7950" y="6381750"/>
            <a:ext cx="125888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2"/>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223250" y="6092825"/>
            <a:ext cx="9080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35" r:id="rId1"/>
    <p:sldLayoutId id="2147484636" r:id="rId2"/>
    <p:sldLayoutId id="2147484637" r:id="rId3"/>
    <p:sldLayoutId id="2147484638" r:id="rId4"/>
    <p:sldLayoutId id="2147484639" r:id="rId5"/>
    <p:sldLayoutId id="2147484640" r:id="rId6"/>
    <p:sldLayoutId id="2147484641" r:id="rId7"/>
    <p:sldLayoutId id="2147484642" r:id="rId8"/>
    <p:sldLayoutId id="2147484643" r:id="rId9"/>
    <p:sldLayoutId id="2147484644" r:id="rId10"/>
    <p:sldLayoutId id="2147484645" r:id="rId11"/>
    <p:sldLayoutId id="2147484622" r:id="rId12"/>
  </p:sldLayoutIdLst>
  <p:txStyles>
    <p:titleStyle>
      <a:lvl1pPr algn="ctr" rtl="0" eaLnBrk="0" fontAlgn="base" hangingPunct="0">
        <a:spcBef>
          <a:spcPct val="0"/>
        </a:spcBef>
        <a:spcAft>
          <a:spcPct val="0"/>
        </a:spcAft>
        <a:defRPr sz="4400" b="1">
          <a:solidFill>
            <a:srgbClr val="0061AF"/>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b="1">
          <a:solidFill>
            <a:srgbClr val="0061AF"/>
          </a:solidFill>
          <a:latin typeface="Arial" charset="0"/>
          <a:ea typeface="ＭＳ Ｐゴシック" panose="020B0600070205080204" pitchFamily="34" charset="-128"/>
          <a:cs typeface="Arial" charset="0"/>
        </a:defRPr>
      </a:lvl2pPr>
      <a:lvl3pPr algn="ctr" rtl="0" eaLnBrk="0" fontAlgn="base" hangingPunct="0">
        <a:spcBef>
          <a:spcPct val="0"/>
        </a:spcBef>
        <a:spcAft>
          <a:spcPct val="0"/>
        </a:spcAft>
        <a:defRPr sz="4400" b="1">
          <a:solidFill>
            <a:srgbClr val="0061AF"/>
          </a:solidFill>
          <a:latin typeface="Arial" charset="0"/>
          <a:ea typeface="ＭＳ Ｐゴシック" panose="020B0600070205080204" pitchFamily="34" charset="-128"/>
          <a:cs typeface="Arial" charset="0"/>
        </a:defRPr>
      </a:lvl3pPr>
      <a:lvl4pPr algn="ctr" rtl="0" eaLnBrk="0" fontAlgn="base" hangingPunct="0">
        <a:spcBef>
          <a:spcPct val="0"/>
        </a:spcBef>
        <a:spcAft>
          <a:spcPct val="0"/>
        </a:spcAft>
        <a:defRPr sz="4400" b="1">
          <a:solidFill>
            <a:srgbClr val="0061AF"/>
          </a:solidFill>
          <a:latin typeface="Arial" charset="0"/>
          <a:ea typeface="ＭＳ Ｐゴシック" panose="020B0600070205080204" pitchFamily="34" charset="-128"/>
          <a:cs typeface="Arial" charset="0"/>
        </a:defRPr>
      </a:lvl4pPr>
      <a:lvl5pPr algn="ctr" rtl="0" eaLnBrk="0" fontAlgn="base" hangingPunct="0">
        <a:spcBef>
          <a:spcPct val="0"/>
        </a:spcBef>
        <a:spcAft>
          <a:spcPct val="0"/>
        </a:spcAft>
        <a:defRPr sz="4400" b="1">
          <a:solidFill>
            <a:srgbClr val="0061AF"/>
          </a:solidFill>
          <a:latin typeface="Arial" charset="0"/>
          <a:ea typeface="ＭＳ Ｐゴシック" panose="020B0600070205080204" pitchFamily="34" charset="-128"/>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buChar char="²"/>
        <a:defRPr sz="3200">
          <a:solidFill>
            <a:srgbClr val="0061AF"/>
          </a:solidFill>
          <a:latin typeface="+mn-lt"/>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800">
          <a:solidFill>
            <a:srgbClr val="0061AF"/>
          </a:solidFill>
          <a:latin typeface="+mn-lt"/>
          <a:ea typeface="Arial" charset="0"/>
          <a:cs typeface="+mn-cs"/>
        </a:defRPr>
      </a:lvl2pPr>
      <a:lvl3pPr marL="1143000" indent="-228600" algn="l" rtl="0" eaLnBrk="0" fontAlgn="base" hangingPunct="0">
        <a:spcBef>
          <a:spcPct val="20000"/>
        </a:spcBef>
        <a:spcAft>
          <a:spcPct val="0"/>
        </a:spcAft>
        <a:buChar char="•"/>
        <a:defRPr sz="2400">
          <a:solidFill>
            <a:srgbClr val="0061AF"/>
          </a:solidFill>
          <a:latin typeface="+mn-lt"/>
          <a:ea typeface="Arial" charset="0"/>
          <a:cs typeface="+mn-cs"/>
        </a:defRPr>
      </a:lvl3pPr>
      <a:lvl4pPr marL="1600200" indent="-228600" algn="l" rtl="0" eaLnBrk="0" fontAlgn="base" hangingPunct="0">
        <a:spcBef>
          <a:spcPct val="20000"/>
        </a:spcBef>
        <a:spcAft>
          <a:spcPct val="0"/>
        </a:spcAft>
        <a:buChar char="–"/>
        <a:defRPr sz="2000">
          <a:solidFill>
            <a:srgbClr val="0061AF"/>
          </a:solidFill>
          <a:latin typeface="+mn-lt"/>
          <a:ea typeface="Arial" charset="0"/>
          <a:cs typeface="+mn-cs"/>
        </a:defRPr>
      </a:lvl4pPr>
      <a:lvl5pPr marL="2057400" indent="-228600" algn="l" rtl="0" eaLnBrk="0" fontAlgn="base" hangingPunct="0">
        <a:spcBef>
          <a:spcPct val="20000"/>
        </a:spcBef>
        <a:spcAft>
          <a:spcPct val="0"/>
        </a:spcAft>
        <a:buChar char="»"/>
        <a:defRPr sz="2000">
          <a:solidFill>
            <a:srgbClr val="0061AF"/>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2.png"/><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8.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1" Type="http://schemas.openxmlformats.org/officeDocument/2006/relationships/diagramColors" Target="../diagrams/colors4.xml"/><Relationship Id="rId12"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8" Type="http://schemas.openxmlformats.org/officeDocument/2006/relationships/diagramData" Target="../diagrams/data4.xml"/><Relationship Id="rId9" Type="http://schemas.openxmlformats.org/officeDocument/2006/relationships/diagramLayout" Target="../diagrams/layout4.xml"/><Relationship Id="rId10"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6.xml"/><Relationship Id="rId2" Type="http://schemas.openxmlformats.org/officeDocument/2006/relationships/notesSlide" Target="../notesSlides/notesSlide4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9.xml"/><Relationship Id="rId3" Type="http://schemas.openxmlformats.org/officeDocument/2006/relationships/image" Target="../media/image9.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8674" name="Rectangle 125"/>
          <p:cNvSpPr>
            <a:spLocks noChangeArrowheads="1"/>
          </p:cNvSpPr>
          <p:nvPr/>
        </p:nvSpPr>
        <p:spPr bwMode="auto">
          <a:xfrm>
            <a:off x="827088" y="4292600"/>
            <a:ext cx="748982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b="1" dirty="0">
                <a:latin typeface="Calibri"/>
                <a:cs typeface="Calibri"/>
              </a:rPr>
              <a:t>Evidence-Based Transition Planning and Services: Part 4</a:t>
            </a:r>
          </a:p>
        </p:txBody>
      </p:sp>
      <p:pic>
        <p:nvPicPr>
          <p:cNvPr id="28675" name="Picture 1" descr="CEEDAR-LogoFinal-simple-white-17.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2205038"/>
            <a:ext cx="3243262"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Rectangle 110"/>
          <p:cNvSpPr txBox="1">
            <a:spLocks noChangeArrowheads="1"/>
          </p:cNvSpPr>
          <p:nvPr/>
        </p:nvSpPr>
        <p:spPr bwMode="auto">
          <a:xfrm>
            <a:off x="539750" y="3429000"/>
            <a:ext cx="806450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dirty="0">
                <a:latin typeface="Calibri"/>
                <a:cs typeface="Calibri"/>
              </a:rPr>
              <a:t>Collaboration for Effective Educator Development, Accountability, and Reform  </a:t>
            </a:r>
          </a:p>
        </p:txBody>
      </p:sp>
      <p:sp>
        <p:nvSpPr>
          <p:cNvPr id="28677" name="TextBox 1"/>
          <p:cNvSpPr txBox="1">
            <a:spLocks noChangeArrowheads="1"/>
          </p:cNvSpPr>
          <p:nvPr/>
        </p:nvSpPr>
        <p:spPr bwMode="auto">
          <a:xfrm>
            <a:off x="3348038" y="6381750"/>
            <a:ext cx="2592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dirty="0">
                <a:solidFill>
                  <a:srgbClr val="FFFFFF"/>
                </a:solidFill>
                <a:latin typeface="Calibri"/>
                <a:cs typeface="Calibri"/>
              </a:rPr>
              <a:t>H325A120003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3"/>
          <p:cNvSpPr>
            <a:spLocks noGrp="1"/>
          </p:cNvSpPr>
          <p:nvPr>
            <p:ph type="title"/>
          </p:nvPr>
        </p:nvSpPr>
        <p:spPr>
          <a:xfrm>
            <a:off x="1495747" y="414810"/>
            <a:ext cx="7524750" cy="1152525"/>
          </a:xfrm>
          <a:ln>
            <a:miter lim="800000"/>
            <a:headEnd/>
            <a:tailEnd/>
          </a:ln>
        </p:spPr>
        <p:txBody>
          <a:bodyPr/>
          <a:lstStyle/>
          <a:p>
            <a:r>
              <a:rPr lang="en-US" altLang="en-US" sz="3600" dirty="0">
                <a:solidFill>
                  <a:schemeClr val="tx1"/>
                </a:solidFill>
                <a:latin typeface="Calibri"/>
                <a:cs typeface="Calibri"/>
              </a:rPr>
              <a:t>What We Know About Learning </a:t>
            </a:r>
            <a:br>
              <a:rPr lang="en-US" altLang="en-US" sz="3600" dirty="0">
                <a:solidFill>
                  <a:schemeClr val="tx1"/>
                </a:solidFill>
                <a:latin typeface="Calibri"/>
                <a:cs typeface="Calibri"/>
              </a:rPr>
            </a:br>
            <a:r>
              <a:rPr lang="en-US" altLang="en-US" sz="3600" dirty="0">
                <a:solidFill>
                  <a:schemeClr val="tx1"/>
                </a:solidFill>
                <a:latin typeface="Calibri"/>
                <a:cs typeface="Calibri"/>
              </a:rPr>
              <a:t>New Skills</a:t>
            </a:r>
          </a:p>
        </p:txBody>
      </p:sp>
      <p:sp>
        <p:nvSpPr>
          <p:cNvPr id="49155" name="Content Placeholder 4"/>
          <p:cNvSpPr>
            <a:spLocks noGrp="1"/>
          </p:cNvSpPr>
          <p:nvPr>
            <p:ph idx="1"/>
          </p:nvPr>
        </p:nvSpPr>
        <p:spPr>
          <a:xfrm>
            <a:off x="1532260" y="1854672"/>
            <a:ext cx="7288212" cy="4248497"/>
          </a:xfrm>
        </p:spPr>
        <p:txBody>
          <a:bodyPr/>
          <a:lstStyle/>
          <a:p>
            <a:pPr>
              <a:spcAft>
                <a:spcPts val="600"/>
              </a:spcAft>
            </a:pPr>
            <a:r>
              <a:rPr lang="en-US" altLang="en-US" sz="2800" dirty="0">
                <a:latin typeface="Calibri"/>
                <a:cs typeface="Calibri"/>
              </a:rPr>
              <a:t>Research and practice indicates that all students can succeed. </a:t>
            </a:r>
            <a:endParaRPr lang="en-US" altLang="en-US" sz="1400" dirty="0">
              <a:latin typeface="Calibri"/>
              <a:cs typeface="Calibri"/>
            </a:endParaRPr>
          </a:p>
          <a:p>
            <a:pPr>
              <a:spcAft>
                <a:spcPts val="600"/>
              </a:spcAft>
            </a:pPr>
            <a:r>
              <a:rPr lang="en-US" altLang="en-US" sz="2800" dirty="0">
                <a:latin typeface="Calibri"/>
                <a:cs typeface="Calibri"/>
              </a:rPr>
              <a:t>Evidence demonstrates that having high expectations for all students results in improved performance. </a:t>
            </a:r>
            <a:endParaRPr lang="en-US" altLang="en-US" sz="1400" dirty="0">
              <a:latin typeface="Calibri"/>
              <a:cs typeface="Calibri"/>
            </a:endParaRPr>
          </a:p>
          <a:p>
            <a:pPr>
              <a:spcAft>
                <a:spcPts val="600"/>
              </a:spcAft>
            </a:pPr>
            <a:r>
              <a:rPr lang="en-US" altLang="en-US" sz="2800" dirty="0">
                <a:latin typeface="Calibri"/>
                <a:cs typeface="Calibri"/>
              </a:rPr>
              <a:t>Using multiple means for accessing content in innovative ways impacts successful outcomes for students. </a:t>
            </a:r>
            <a:br>
              <a:rPr lang="en-US" altLang="en-US" sz="2800" dirty="0">
                <a:latin typeface="Calibri"/>
                <a:cs typeface="Calibri"/>
              </a:rPr>
            </a:br>
            <a:endParaRPr lang="en-US" altLang="en-US" dirty="0">
              <a:latin typeface="Calibri"/>
              <a:ea typeface="Arial" panose="020B0604020202020204" pitchFamily="34" charset="0"/>
              <a:cs typeface="Calibri"/>
            </a:endParaRPr>
          </a:p>
          <a:p>
            <a:pPr lvl="1">
              <a:spcAft>
                <a:spcPts val="600"/>
              </a:spcAft>
            </a:pPr>
            <a:endParaRPr lang="en-US" altLang="en-US" dirty="0">
              <a:latin typeface="Calibri"/>
              <a:ea typeface="Arial" panose="020B0604020202020204" pitchFamily="34" charset="0"/>
              <a:cs typeface="Calibri"/>
            </a:endParaRPr>
          </a:p>
        </p:txBody>
      </p:sp>
      <p:sp>
        <p:nvSpPr>
          <p:cNvPr id="2" name="TextBox 1"/>
          <p:cNvSpPr txBox="1"/>
          <p:nvPr/>
        </p:nvSpPr>
        <p:spPr>
          <a:xfrm>
            <a:off x="3131840" y="5949280"/>
            <a:ext cx="5688632" cy="307777"/>
          </a:xfrm>
          <a:prstGeom prst="rect">
            <a:avLst/>
          </a:prstGeom>
          <a:noFill/>
        </p:spPr>
        <p:txBody>
          <a:bodyPr wrap="square" rtlCol="0">
            <a:spAutoFit/>
          </a:bodyPr>
          <a:lstStyle/>
          <a:p>
            <a:r>
              <a:rPr lang="en-US" altLang="en-US" sz="1400" dirty="0">
                <a:latin typeface="Calibri"/>
                <a:cs typeface="Calibri"/>
              </a:rPr>
              <a:t>ESSA, 2015; Hattie, 2015; Morningstar &amp; Mazzotti, 2014</a:t>
            </a:r>
            <a:endParaRPr lang="en-US" sz="1400" dirty="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3"/>
          <p:cNvSpPr>
            <a:spLocks noGrp="1"/>
          </p:cNvSpPr>
          <p:nvPr>
            <p:ph type="title"/>
          </p:nvPr>
        </p:nvSpPr>
        <p:spPr>
          <a:ln>
            <a:miter lim="800000"/>
            <a:headEnd/>
            <a:tailEnd/>
          </a:ln>
        </p:spPr>
        <p:txBody>
          <a:bodyPr/>
          <a:lstStyle/>
          <a:p>
            <a:r>
              <a:rPr lang="en-US" altLang="en-US" sz="3200" dirty="0">
                <a:solidFill>
                  <a:schemeClr val="tx1"/>
                </a:solidFill>
                <a:latin typeface="Calibri"/>
                <a:cs typeface="Calibri"/>
              </a:rPr>
              <a:t>What We Know About </a:t>
            </a:r>
            <a:br>
              <a:rPr lang="en-US" altLang="en-US" sz="3200" dirty="0">
                <a:solidFill>
                  <a:schemeClr val="tx1"/>
                </a:solidFill>
                <a:latin typeface="Calibri"/>
                <a:cs typeface="Calibri"/>
              </a:rPr>
            </a:br>
            <a:r>
              <a:rPr lang="en-US" altLang="en-US" sz="3200" dirty="0">
                <a:solidFill>
                  <a:schemeClr val="tx1"/>
                </a:solidFill>
                <a:latin typeface="Calibri"/>
                <a:cs typeface="Calibri"/>
              </a:rPr>
              <a:t>Transition-Focused Education</a:t>
            </a:r>
          </a:p>
        </p:txBody>
      </p:sp>
      <p:sp>
        <p:nvSpPr>
          <p:cNvPr id="52227" name="Content Placeholder 4"/>
          <p:cNvSpPr>
            <a:spLocks noGrp="1"/>
          </p:cNvSpPr>
          <p:nvPr>
            <p:ph idx="1"/>
          </p:nvPr>
        </p:nvSpPr>
        <p:spPr>
          <a:xfrm>
            <a:off x="1692275" y="1600200"/>
            <a:ext cx="6994525" cy="4277072"/>
          </a:xfrm>
        </p:spPr>
        <p:txBody>
          <a:bodyPr/>
          <a:lstStyle/>
          <a:p>
            <a:pPr>
              <a:spcBef>
                <a:spcPct val="0"/>
              </a:spcBef>
              <a:spcAft>
                <a:spcPts val="1200"/>
              </a:spcAft>
            </a:pPr>
            <a:r>
              <a:rPr lang="en-US" altLang="en-US" sz="2300" dirty="0">
                <a:latin typeface="Calibri"/>
                <a:cs typeface="Calibri"/>
              </a:rPr>
              <a:t>Guides development of students’ educational programs and is outcome oriented.</a:t>
            </a:r>
          </a:p>
          <a:p>
            <a:pPr>
              <a:spcBef>
                <a:spcPct val="0"/>
              </a:spcBef>
              <a:spcAft>
                <a:spcPts val="1200"/>
              </a:spcAft>
            </a:pPr>
            <a:r>
              <a:rPr lang="en-US" altLang="en-US" sz="2300" dirty="0">
                <a:latin typeface="Calibri"/>
                <a:cs typeface="Calibri"/>
              </a:rPr>
              <a:t>Not an “add-on” activity for students with disabilities.</a:t>
            </a:r>
          </a:p>
          <a:p>
            <a:pPr>
              <a:spcBef>
                <a:spcPct val="0"/>
              </a:spcBef>
              <a:spcAft>
                <a:spcPts val="1200"/>
              </a:spcAft>
            </a:pPr>
            <a:r>
              <a:rPr lang="en-US" altLang="en-US" sz="2300" dirty="0">
                <a:latin typeface="Calibri"/>
                <a:cs typeface="Calibri"/>
              </a:rPr>
              <a:t>Directed toward adult outcomes―expectation for </a:t>
            </a:r>
            <a:r>
              <a:rPr lang="en-US" altLang="en-US" sz="2300" i="1" dirty="0">
                <a:latin typeface="Calibri"/>
                <a:cs typeface="Calibri"/>
              </a:rPr>
              <a:t>all</a:t>
            </a:r>
            <a:r>
              <a:rPr lang="en-US" altLang="en-US" sz="2300" dirty="0">
                <a:latin typeface="Calibri"/>
                <a:cs typeface="Calibri"/>
              </a:rPr>
              <a:t> students to achieve a quality life (e.g., family, school, community).</a:t>
            </a:r>
          </a:p>
          <a:p>
            <a:pPr>
              <a:spcBef>
                <a:spcPct val="0"/>
              </a:spcBef>
              <a:spcAft>
                <a:spcPts val="1200"/>
              </a:spcAft>
            </a:pPr>
            <a:r>
              <a:rPr lang="en-US" altLang="en-US" sz="2300" dirty="0">
                <a:latin typeface="Calibri"/>
                <a:cs typeface="Calibri"/>
              </a:rPr>
              <a:t>Provides a variety of instructional pathways.</a:t>
            </a:r>
          </a:p>
          <a:p>
            <a:pPr>
              <a:spcBef>
                <a:spcPct val="0"/>
              </a:spcBef>
              <a:spcAft>
                <a:spcPts val="1200"/>
              </a:spcAft>
            </a:pPr>
            <a:r>
              <a:rPr lang="en-US" altLang="en-US" sz="2300" dirty="0">
                <a:latin typeface="Calibri"/>
                <a:cs typeface="Calibri"/>
              </a:rPr>
              <a:t>Promotes greater involvement and ownership in the decision-making process for students and families.</a:t>
            </a:r>
          </a:p>
          <a:p>
            <a:pPr lvl="1">
              <a:spcBef>
                <a:spcPct val="0"/>
              </a:spcBef>
              <a:spcAft>
                <a:spcPts val="1200"/>
              </a:spcAft>
            </a:pPr>
            <a:endParaRPr lang="en-US" altLang="en-US" sz="2400" dirty="0">
              <a:latin typeface="Calibri"/>
              <a:ea typeface="Arial" panose="020B0604020202020204" pitchFamily="34" charset="0"/>
              <a:cs typeface="Calibri"/>
            </a:endParaRPr>
          </a:p>
          <a:p>
            <a:pPr lvl="1">
              <a:spcBef>
                <a:spcPct val="0"/>
              </a:spcBef>
              <a:spcAft>
                <a:spcPts val="1200"/>
              </a:spcAft>
            </a:pPr>
            <a:endParaRPr lang="en-US" altLang="en-US" sz="2400" dirty="0">
              <a:latin typeface="Calibri"/>
              <a:ea typeface="Arial" panose="020B0604020202020204" pitchFamily="34" charset="0"/>
              <a:cs typeface="Calibri"/>
            </a:endParaRPr>
          </a:p>
        </p:txBody>
      </p:sp>
      <p:sp>
        <p:nvSpPr>
          <p:cNvPr id="52228" name="TextBox 5"/>
          <p:cNvSpPr txBox="1">
            <a:spLocks noChangeArrowheads="1"/>
          </p:cNvSpPr>
          <p:nvPr/>
        </p:nvSpPr>
        <p:spPr bwMode="auto">
          <a:xfrm>
            <a:off x="3131840" y="6059834"/>
            <a:ext cx="49117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r">
              <a:spcBef>
                <a:spcPct val="0"/>
              </a:spcBef>
              <a:buNone/>
            </a:pPr>
            <a:r>
              <a:rPr lang="en-US" altLang="en-US" sz="1400" dirty="0">
                <a:latin typeface="Calibri"/>
                <a:cs typeface="Calibri"/>
              </a:rPr>
              <a:t>Morningstar &amp; Mazzotti, 2014</a:t>
            </a:r>
            <a:endParaRPr lang="en-US" sz="1400" dirty="0">
              <a:latin typeface="Calibri"/>
              <a:cs typeface="Calibri"/>
            </a:endParaRPr>
          </a:p>
          <a:p>
            <a:pPr algn="r">
              <a:spcBef>
                <a:spcPct val="0"/>
              </a:spcBef>
              <a:buFontTx/>
              <a:buNone/>
            </a:pPr>
            <a:endParaRPr lang="en-US" altLang="en-US" sz="1400" dirty="0">
              <a:solidFill>
                <a:schemeClr val="tx1"/>
              </a:solidFill>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841198165"/>
              </p:ext>
            </p:extLst>
          </p:nvPr>
        </p:nvGraphicFramePr>
        <p:xfrm>
          <a:off x="1613309" y="1129734"/>
          <a:ext cx="7152456"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7107" name="TextBox 5"/>
          <p:cNvSpPr txBox="1">
            <a:spLocks noChangeArrowheads="1"/>
          </p:cNvSpPr>
          <p:nvPr/>
        </p:nvSpPr>
        <p:spPr bwMode="auto">
          <a:xfrm>
            <a:off x="2484438" y="6149975"/>
            <a:ext cx="5635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r">
              <a:spcBef>
                <a:spcPct val="0"/>
              </a:spcBef>
              <a:buFontTx/>
              <a:buNone/>
            </a:pPr>
            <a:r>
              <a:rPr lang="en-US" altLang="en-US" sz="1400" dirty="0">
                <a:solidFill>
                  <a:schemeClr val="tx1"/>
                </a:solidFill>
                <a:latin typeface="Calibri"/>
                <a:cs typeface="Calibri"/>
              </a:rPr>
              <a:t>Morningstar &amp; Mazzotti, 2014, p. 21.</a:t>
            </a:r>
          </a:p>
        </p:txBody>
      </p:sp>
      <p:sp>
        <p:nvSpPr>
          <p:cNvPr id="47108" name="Title 1"/>
          <p:cNvSpPr>
            <a:spLocks noGrp="1"/>
          </p:cNvSpPr>
          <p:nvPr>
            <p:ph type="title"/>
          </p:nvPr>
        </p:nvSpPr>
        <p:spPr>
          <a:ln>
            <a:miter lim="800000"/>
            <a:headEnd/>
            <a:tailEnd/>
          </a:ln>
        </p:spPr>
        <p:txBody>
          <a:bodyPr/>
          <a:lstStyle/>
          <a:p>
            <a:r>
              <a:rPr lang="en-US" altLang="en-US" sz="3600" dirty="0">
                <a:latin typeface="Calibri"/>
                <a:cs typeface="Calibri"/>
              </a:rPr>
              <a:t>Components of Developing </a:t>
            </a:r>
            <a:br>
              <a:rPr lang="en-US" altLang="en-US" sz="3600" dirty="0">
                <a:latin typeface="Calibri"/>
                <a:cs typeface="Calibri"/>
              </a:rPr>
            </a:br>
            <a:r>
              <a:rPr lang="en-US" altLang="en-US" sz="3600" dirty="0">
                <a:latin typeface="Calibri"/>
                <a:cs typeface="Calibri"/>
              </a:rPr>
              <a:t>Student Skills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itle 1"/>
          <p:cNvSpPr>
            <a:spLocks noGrp="1"/>
          </p:cNvSpPr>
          <p:nvPr>
            <p:ph type="title"/>
          </p:nvPr>
        </p:nvSpPr>
        <p:spPr>
          <a:xfrm>
            <a:off x="1692275" y="274638"/>
            <a:ext cx="6994525" cy="603250"/>
          </a:xfrm>
          <a:ln>
            <a:miter lim="800000"/>
            <a:headEnd/>
            <a:tailEnd/>
          </a:ln>
        </p:spPr>
        <p:txBody>
          <a:bodyPr/>
          <a:lstStyle/>
          <a:p>
            <a:r>
              <a:rPr lang="en-US" altLang="en-US" sz="3200" dirty="0">
                <a:solidFill>
                  <a:schemeClr val="tx1"/>
                </a:solidFill>
                <a:latin typeface="Calibri"/>
                <a:cs typeface="Calibri"/>
              </a:rPr>
              <a:t>Predictors of Post-School Success</a:t>
            </a:r>
          </a:p>
        </p:txBody>
      </p:sp>
      <p:sp>
        <p:nvSpPr>
          <p:cNvPr id="54276" name="TextBox 2"/>
          <p:cNvSpPr txBox="1">
            <a:spLocks noChangeArrowheads="1"/>
          </p:cNvSpPr>
          <p:nvPr/>
        </p:nvSpPr>
        <p:spPr bwMode="auto">
          <a:xfrm>
            <a:off x="1619920" y="6178551"/>
            <a:ext cx="50403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1400" dirty="0">
                <a:solidFill>
                  <a:schemeClr val="tx1"/>
                </a:solidFill>
                <a:latin typeface="Calibri"/>
                <a:cs typeface="Calibri"/>
              </a:rPr>
              <a:t>Mazzotti et al., 2015; Test et al., 2009.</a:t>
            </a:r>
          </a:p>
        </p:txBody>
      </p:sp>
      <p:sp>
        <p:nvSpPr>
          <p:cNvPr id="14" name="Explosion 2 13"/>
          <p:cNvSpPr/>
          <p:nvPr/>
        </p:nvSpPr>
        <p:spPr>
          <a:xfrm>
            <a:off x="5724128" y="5715113"/>
            <a:ext cx="2628900" cy="11430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Calibri"/>
                <a:cs typeface="Calibri"/>
              </a:rPr>
              <a:t> Handout</a:t>
            </a:r>
          </a:p>
          <a:p>
            <a:pPr algn="ctr">
              <a:defRPr/>
            </a:pPr>
            <a:r>
              <a:rPr lang="en-US" dirty="0">
                <a:solidFill>
                  <a:schemeClr val="tx1"/>
                </a:solidFill>
                <a:latin typeface="Calibri"/>
                <a:cs typeface="Calibri"/>
              </a:rPr>
              <a:t>4.1</a:t>
            </a:r>
          </a:p>
        </p:txBody>
      </p:sp>
      <p:pic>
        <p:nvPicPr>
          <p:cNvPr id="6" name="Picture 4" descr="A screenshot of a cell phone&#10;&#10;Description generated with very high confidence">
            <a:extLst>
              <a:ext uri="{FF2B5EF4-FFF2-40B4-BE49-F238E27FC236}">
                <a16:creationId xmlns:a16="http://schemas.microsoft.com/office/drawing/2014/main" xmlns="" id="{A017AC22-C05E-498C-8229-73D02080141E}"/>
              </a:ext>
            </a:extLst>
          </p:cNvPr>
          <p:cNvPicPr>
            <a:picLocks noChangeAspect="1"/>
          </p:cNvPicPr>
          <p:nvPr/>
        </p:nvPicPr>
        <p:blipFill>
          <a:blip r:embed="rId3"/>
          <a:stretch>
            <a:fillRect/>
          </a:stretch>
        </p:blipFill>
        <p:spPr>
          <a:xfrm>
            <a:off x="1590136" y="1174131"/>
            <a:ext cx="7300822" cy="466789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p:nvPr>
        </p:nvSpPr>
        <p:spPr>
          <a:xfrm>
            <a:off x="1692275" y="274638"/>
            <a:ext cx="6994525" cy="603250"/>
          </a:xfrm>
          <a:ln>
            <a:miter lim="800000"/>
            <a:headEnd/>
            <a:tailEnd/>
          </a:ln>
        </p:spPr>
        <p:txBody>
          <a:bodyPr/>
          <a:lstStyle/>
          <a:p>
            <a:r>
              <a:rPr lang="en-US" altLang="en-US" sz="3200" dirty="0">
                <a:solidFill>
                  <a:schemeClr val="tx1"/>
                </a:solidFill>
                <a:latin typeface="Calibri"/>
                <a:cs typeface="Calibri"/>
              </a:rPr>
              <a:t>Predictors of Post-School Success</a:t>
            </a:r>
          </a:p>
        </p:txBody>
      </p:sp>
      <p:sp>
        <p:nvSpPr>
          <p:cNvPr id="12" name="Explosion 2 11"/>
          <p:cNvSpPr/>
          <p:nvPr/>
        </p:nvSpPr>
        <p:spPr>
          <a:xfrm>
            <a:off x="5724128" y="5715000"/>
            <a:ext cx="2628900" cy="11430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Calibri"/>
                <a:cs typeface="Calibri"/>
              </a:rPr>
              <a:t> Handout</a:t>
            </a:r>
          </a:p>
          <a:p>
            <a:pPr algn="ctr">
              <a:defRPr/>
            </a:pPr>
            <a:r>
              <a:rPr lang="en-US" dirty="0">
                <a:solidFill>
                  <a:schemeClr val="tx1"/>
                </a:solidFill>
                <a:latin typeface="Calibri"/>
                <a:cs typeface="Calibri"/>
              </a:rPr>
              <a:t>4.1</a:t>
            </a:r>
          </a:p>
        </p:txBody>
      </p:sp>
      <p:sp>
        <p:nvSpPr>
          <p:cNvPr id="15" name="TextBox 2"/>
          <p:cNvSpPr txBox="1">
            <a:spLocks noChangeArrowheads="1"/>
          </p:cNvSpPr>
          <p:nvPr/>
        </p:nvSpPr>
        <p:spPr bwMode="auto">
          <a:xfrm>
            <a:off x="1619920" y="6165304"/>
            <a:ext cx="50403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1400" dirty="0">
                <a:solidFill>
                  <a:schemeClr val="tx1"/>
                </a:solidFill>
                <a:latin typeface="Calibri"/>
                <a:cs typeface="Calibri"/>
              </a:rPr>
              <a:t>Mazzotti et al., 2015; Test et al., 2009.</a:t>
            </a:r>
          </a:p>
        </p:txBody>
      </p:sp>
      <p:pic>
        <p:nvPicPr>
          <p:cNvPr id="10" name="Picture 5" descr="A screenshot of a cell phone&#10;&#10;Description generated with very high confidence">
            <a:extLst>
              <a:ext uri="{FF2B5EF4-FFF2-40B4-BE49-F238E27FC236}">
                <a16:creationId xmlns:a16="http://schemas.microsoft.com/office/drawing/2014/main" xmlns="" id="{FEEE8288-B429-4618-9AEE-459D8B9FD66F}"/>
              </a:ext>
            </a:extLst>
          </p:cNvPr>
          <p:cNvPicPr>
            <a:picLocks noChangeAspect="1"/>
          </p:cNvPicPr>
          <p:nvPr/>
        </p:nvPicPr>
        <p:blipFill>
          <a:blip r:embed="rId3"/>
          <a:stretch>
            <a:fillRect/>
          </a:stretch>
        </p:blipFill>
        <p:spPr>
          <a:xfrm>
            <a:off x="1604513" y="1266012"/>
            <a:ext cx="7358331" cy="4067184"/>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ln>
            <a:miter lim="800000"/>
            <a:headEnd/>
            <a:tailEnd/>
          </a:ln>
        </p:spPr>
        <p:txBody>
          <a:bodyPr/>
          <a:lstStyle/>
          <a:p>
            <a:r>
              <a:rPr lang="en-US" altLang="en-US" sz="3600" dirty="0">
                <a:latin typeface="Calibri"/>
                <a:cs typeface="Calibri"/>
              </a:rPr>
              <a:t>Developing Independent </a:t>
            </a:r>
            <a:br>
              <a:rPr lang="en-US" altLang="en-US" sz="3600" dirty="0">
                <a:latin typeface="Calibri"/>
                <a:cs typeface="Calibri"/>
              </a:rPr>
            </a:br>
            <a:r>
              <a:rPr lang="en-US" altLang="en-US" sz="3600" dirty="0">
                <a:latin typeface="Calibri"/>
                <a:cs typeface="Calibri"/>
              </a:rPr>
              <a:t>Living Skills</a:t>
            </a:r>
          </a:p>
        </p:txBody>
      </p:sp>
      <p:sp>
        <p:nvSpPr>
          <p:cNvPr id="58371" name="Content Placeholder 3"/>
          <p:cNvSpPr>
            <a:spLocks noGrp="1"/>
          </p:cNvSpPr>
          <p:nvPr>
            <p:ph idx="1"/>
          </p:nvPr>
        </p:nvSpPr>
        <p:spPr/>
        <p:txBody>
          <a:bodyPr/>
          <a:lstStyle/>
          <a:p>
            <a:r>
              <a:rPr lang="en-US" altLang="en-US" dirty="0">
                <a:latin typeface="Calibri"/>
                <a:cs typeface="Calibri"/>
              </a:rPr>
              <a:t>Self-care/independent living skills.</a:t>
            </a:r>
          </a:p>
          <a:p>
            <a:pPr>
              <a:spcBef>
                <a:spcPts val="1200"/>
              </a:spcBef>
            </a:pPr>
            <a:r>
              <a:rPr lang="en-US" altLang="en-US" dirty="0">
                <a:latin typeface="Calibri"/>
                <a:cs typeface="Calibri"/>
              </a:rPr>
              <a:t>Social skills.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ln>
            <a:miter lim="800000"/>
            <a:headEnd/>
            <a:tailEnd/>
          </a:ln>
        </p:spPr>
        <p:txBody>
          <a:bodyPr/>
          <a:lstStyle/>
          <a:p>
            <a:r>
              <a:rPr lang="en-US" altLang="en-US" sz="3600" dirty="0">
                <a:latin typeface="Calibri"/>
                <a:cs typeface="Calibri"/>
              </a:rPr>
              <a:t>Self-Care/Independent </a:t>
            </a:r>
            <a:br>
              <a:rPr lang="en-US" altLang="en-US" sz="3600" dirty="0">
                <a:latin typeface="Calibri"/>
                <a:cs typeface="Calibri"/>
              </a:rPr>
            </a:br>
            <a:r>
              <a:rPr lang="en-US" altLang="en-US" sz="3600" dirty="0">
                <a:latin typeface="Calibri"/>
                <a:cs typeface="Calibri"/>
              </a:rPr>
              <a:t>Living Skills</a:t>
            </a:r>
          </a:p>
        </p:txBody>
      </p:sp>
      <p:sp>
        <p:nvSpPr>
          <p:cNvPr id="54274" name="Content Placeholder 2"/>
          <p:cNvSpPr>
            <a:spLocks noGrp="1"/>
          </p:cNvSpPr>
          <p:nvPr>
            <p:ph idx="1"/>
          </p:nvPr>
        </p:nvSpPr>
        <p:spPr/>
        <p:txBody>
          <a:bodyPr/>
          <a:lstStyle/>
          <a:p>
            <a:pPr>
              <a:defRPr/>
            </a:pPr>
            <a:r>
              <a:rPr lang="en-US" altLang="en-US" dirty="0">
                <a:latin typeface="Calibri"/>
                <a:cs typeface="Calibri"/>
              </a:rPr>
              <a:t>Skills necessary for management of one’s personal self-care and daily independent living, including the personal management skills needed to interact with others, daily living skills, financial management skills, and self-management of healthcare/wellness needs.</a:t>
            </a:r>
          </a:p>
          <a:p>
            <a:pPr marL="0" indent="0" algn="r">
              <a:buFont typeface="Wingdings" panose="05000000000000000000" pitchFamily="2" charset="2"/>
              <a:buNone/>
              <a:defRPr/>
            </a:pPr>
            <a:endParaRPr lang="en-US" altLang="en-US" sz="2000" dirty="0">
              <a:latin typeface="Calibri"/>
              <a:cs typeface="Calibri"/>
            </a:endParaRPr>
          </a:p>
        </p:txBody>
      </p:sp>
      <p:sp>
        <p:nvSpPr>
          <p:cNvPr id="2" name="TextBox 1"/>
          <p:cNvSpPr txBox="1"/>
          <p:nvPr/>
        </p:nvSpPr>
        <p:spPr>
          <a:xfrm>
            <a:off x="4716016" y="6093296"/>
            <a:ext cx="3312368" cy="307777"/>
          </a:xfrm>
          <a:prstGeom prst="rect">
            <a:avLst/>
          </a:prstGeom>
          <a:noFill/>
        </p:spPr>
        <p:txBody>
          <a:bodyPr wrap="square" rtlCol="0">
            <a:spAutoFit/>
          </a:bodyPr>
          <a:lstStyle/>
          <a:p>
            <a:pPr algn="r"/>
            <a:r>
              <a:rPr lang="en-US" altLang="en-US" sz="1400" dirty="0">
                <a:latin typeface="Calibri"/>
                <a:cs typeface="Calibri"/>
              </a:rPr>
              <a:t>Rowe, et al., 2013</a:t>
            </a:r>
            <a:endParaRPr lang="en-US" sz="1400" dirty="0">
              <a:latin typeface="Calibri"/>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ln>
            <a:miter lim="800000"/>
            <a:headEnd/>
            <a:tailEnd/>
          </a:ln>
        </p:spPr>
        <p:txBody>
          <a:bodyPr/>
          <a:lstStyle/>
          <a:p>
            <a:r>
              <a:rPr lang="en-US" altLang="en-US" sz="3600" dirty="0">
                <a:latin typeface="Calibri"/>
                <a:cs typeface="Calibri"/>
              </a:rPr>
              <a:t>Social Skills</a:t>
            </a:r>
          </a:p>
        </p:txBody>
      </p:sp>
      <p:sp>
        <p:nvSpPr>
          <p:cNvPr id="56322" name="Content Placeholder 2"/>
          <p:cNvSpPr>
            <a:spLocks noGrp="1"/>
          </p:cNvSpPr>
          <p:nvPr>
            <p:ph idx="1"/>
          </p:nvPr>
        </p:nvSpPr>
        <p:spPr/>
        <p:txBody>
          <a:bodyPr/>
          <a:lstStyle/>
          <a:p>
            <a:pPr>
              <a:defRPr/>
            </a:pPr>
            <a:r>
              <a:rPr lang="en-US" altLang="en-US" dirty="0">
                <a:latin typeface="Calibri"/>
                <a:cs typeface="Calibri"/>
              </a:rPr>
              <a:t>Behaviors and attitudes that facilitate communication and cooperation (e.g., social conventions, social problem solving while engaged in a social interaction, body language, speaking, listening, responding, verbal and written communication).</a:t>
            </a:r>
          </a:p>
        </p:txBody>
      </p:sp>
      <p:sp>
        <p:nvSpPr>
          <p:cNvPr id="2" name="TextBox 1"/>
          <p:cNvSpPr txBox="1"/>
          <p:nvPr/>
        </p:nvSpPr>
        <p:spPr>
          <a:xfrm>
            <a:off x="4932040" y="6093296"/>
            <a:ext cx="3096344" cy="307777"/>
          </a:xfrm>
          <a:prstGeom prst="rect">
            <a:avLst/>
          </a:prstGeom>
          <a:noFill/>
        </p:spPr>
        <p:txBody>
          <a:bodyPr wrap="square" rtlCol="0">
            <a:spAutoFit/>
          </a:bodyPr>
          <a:lstStyle/>
          <a:p>
            <a:pPr algn="r"/>
            <a:r>
              <a:rPr lang="en-US" altLang="en-US" sz="1400" dirty="0">
                <a:latin typeface="Calibri"/>
                <a:cs typeface="Calibri"/>
              </a:rPr>
              <a:t>Rowe et al., 2013</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ln>
            <a:miter lim="800000"/>
            <a:headEnd/>
            <a:tailEnd/>
          </a:ln>
        </p:spPr>
        <p:txBody>
          <a:bodyPr/>
          <a:lstStyle/>
          <a:p>
            <a:r>
              <a:rPr lang="en-US" altLang="en-US" sz="3300" dirty="0">
                <a:latin typeface="Calibri"/>
                <a:cs typeface="Calibri"/>
              </a:rPr>
              <a:t>Evidence-Based Practices (EBPs) for Independent Living Skills</a:t>
            </a:r>
          </a:p>
        </p:txBody>
      </p:sp>
      <p:sp>
        <p:nvSpPr>
          <p:cNvPr id="64515" name="Content Placeholder 2"/>
          <p:cNvSpPr>
            <a:spLocks noGrp="1"/>
          </p:cNvSpPr>
          <p:nvPr>
            <p:ph sz="half" idx="1"/>
          </p:nvPr>
        </p:nvSpPr>
        <p:spPr>
          <a:xfrm>
            <a:off x="1690156" y="1618342"/>
            <a:ext cx="3385900" cy="4525963"/>
          </a:xfrm>
          <a:noFill/>
        </p:spPr>
        <p:txBody>
          <a:bodyPr/>
          <a:lstStyle/>
          <a:p>
            <a:r>
              <a:rPr lang="en-US" altLang="en-US" sz="2600" dirty="0">
                <a:latin typeface="Calibri"/>
                <a:cs typeface="Calibri"/>
              </a:rPr>
              <a:t>Backward chaining</a:t>
            </a:r>
          </a:p>
          <a:p>
            <a:r>
              <a:rPr lang="en-US" altLang="en-US" sz="2600" dirty="0">
                <a:latin typeface="Calibri"/>
                <a:cs typeface="Calibri"/>
              </a:rPr>
              <a:t>Constant time delay</a:t>
            </a:r>
          </a:p>
          <a:p>
            <a:r>
              <a:rPr lang="en-US" altLang="en-US" sz="2600" dirty="0">
                <a:latin typeface="Calibri"/>
                <a:cs typeface="Calibri"/>
              </a:rPr>
              <a:t>Forward chaining</a:t>
            </a:r>
          </a:p>
          <a:p>
            <a:r>
              <a:rPr lang="en-US" altLang="en-US" sz="2600" dirty="0">
                <a:latin typeface="Calibri"/>
                <a:cs typeface="Calibri"/>
              </a:rPr>
              <a:t>Progressive time delay</a:t>
            </a:r>
          </a:p>
          <a:p>
            <a:r>
              <a:rPr lang="en-US" altLang="en-US" sz="2600" dirty="0">
                <a:latin typeface="Calibri"/>
                <a:cs typeface="Calibri"/>
              </a:rPr>
              <a:t>Self-monitoring instruction</a:t>
            </a:r>
          </a:p>
          <a:p>
            <a:endParaRPr lang="en-US" altLang="en-US" sz="2400" dirty="0">
              <a:latin typeface="Calibri"/>
              <a:cs typeface="Calibri"/>
            </a:endParaRPr>
          </a:p>
          <a:p>
            <a:endParaRPr lang="en-US" altLang="en-US" sz="2400" dirty="0">
              <a:latin typeface="Calibri"/>
              <a:cs typeface="Calibri"/>
            </a:endParaRPr>
          </a:p>
        </p:txBody>
      </p:sp>
      <p:sp>
        <p:nvSpPr>
          <p:cNvPr id="64516" name="Content Placeholder 2"/>
          <p:cNvSpPr>
            <a:spLocks noGrp="1"/>
          </p:cNvSpPr>
          <p:nvPr>
            <p:ph sz="half" idx="2"/>
          </p:nvPr>
        </p:nvSpPr>
        <p:spPr>
          <a:xfrm>
            <a:off x="5282589" y="1618342"/>
            <a:ext cx="3465875" cy="4525963"/>
          </a:xfrm>
        </p:spPr>
        <p:txBody>
          <a:bodyPr/>
          <a:lstStyle/>
          <a:p>
            <a:r>
              <a:rPr lang="en-US" altLang="en-US" sz="2600" dirty="0">
                <a:latin typeface="Calibri"/>
                <a:cs typeface="Calibri"/>
              </a:rPr>
              <a:t>Least-to-most prompts</a:t>
            </a:r>
          </a:p>
          <a:p>
            <a:r>
              <a:rPr lang="en-US" altLang="en-US" sz="2600" dirty="0">
                <a:latin typeface="Calibri"/>
                <a:cs typeface="Calibri"/>
              </a:rPr>
              <a:t>Most-to-least prompts</a:t>
            </a:r>
          </a:p>
          <a:p>
            <a:r>
              <a:rPr lang="en-US" altLang="en-US" sz="2600" dirty="0">
                <a:latin typeface="Calibri"/>
                <a:cs typeface="Calibri"/>
              </a:rPr>
              <a:t>Total task chaining</a:t>
            </a:r>
          </a:p>
          <a:p>
            <a:r>
              <a:rPr lang="en-US" altLang="en-US" sz="2600" dirty="0">
                <a:latin typeface="Calibri"/>
                <a:cs typeface="Calibri"/>
              </a:rPr>
              <a:t>Community-based instruction</a:t>
            </a:r>
          </a:p>
          <a:p>
            <a:r>
              <a:rPr lang="en-US" altLang="en-US" sz="2600" dirty="0">
                <a:latin typeface="Calibri"/>
                <a:cs typeface="Calibri"/>
              </a:rPr>
              <a:t>Simulations</a:t>
            </a:r>
          </a:p>
          <a:p>
            <a:endParaRPr lang="en-US" altLang="en-US" sz="2400" dirty="0">
              <a:latin typeface="Calibri"/>
              <a:cs typeface="Calibri"/>
            </a:endParaRPr>
          </a:p>
        </p:txBody>
      </p:sp>
      <p:sp>
        <p:nvSpPr>
          <p:cNvPr id="6" name="TextBox 3"/>
          <p:cNvSpPr txBox="1">
            <a:spLocks noChangeArrowheads="1"/>
          </p:cNvSpPr>
          <p:nvPr/>
        </p:nvSpPr>
        <p:spPr bwMode="auto">
          <a:xfrm>
            <a:off x="1741287" y="6236777"/>
            <a:ext cx="5689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i="1" dirty="0">
                <a:latin typeface="Calibri"/>
                <a:cs typeface="Calibri"/>
              </a:rPr>
              <a:t>DEMO: http://www.transitionta.org/transitionplanning</a:t>
            </a:r>
            <a:endParaRPr lang="en-US" altLang="en-US" dirty="0">
              <a:latin typeface="Calibri"/>
              <a:cs typeface="Calibri"/>
            </a:endParaRPr>
          </a:p>
        </p:txBody>
      </p:sp>
      <p:sp>
        <p:nvSpPr>
          <p:cNvPr id="7" name="Explosion 2 11">
            <a:extLst>
              <a:ext uri="{FF2B5EF4-FFF2-40B4-BE49-F238E27FC236}">
                <a16:creationId xmlns:a16="http://schemas.microsoft.com/office/drawing/2014/main" xmlns="" id="{FCED6761-4095-4D37-8F9A-D56B0C35B018}"/>
              </a:ext>
            </a:extLst>
          </p:cNvPr>
          <p:cNvSpPr/>
          <p:nvPr/>
        </p:nvSpPr>
        <p:spPr>
          <a:xfrm>
            <a:off x="6116437" y="5093777"/>
            <a:ext cx="2628900" cy="11430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Calibri"/>
                <a:cs typeface="Calibri"/>
              </a:rPr>
              <a:t> Handout</a:t>
            </a:r>
          </a:p>
          <a:p>
            <a:pPr algn="ctr">
              <a:defRPr/>
            </a:pPr>
            <a:r>
              <a:rPr lang="en-US" dirty="0">
                <a:solidFill>
                  <a:schemeClr val="tx1"/>
                </a:solidFill>
                <a:latin typeface="Calibri"/>
                <a:cs typeface="Calibri"/>
              </a:rPr>
              <a:t>4.2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4"/>
          <p:cNvSpPr>
            <a:spLocks noGrp="1"/>
          </p:cNvSpPr>
          <p:nvPr>
            <p:ph type="title"/>
          </p:nvPr>
        </p:nvSpPr>
        <p:spPr>
          <a:ln>
            <a:miter lim="800000"/>
            <a:headEnd/>
            <a:tailEnd/>
          </a:ln>
        </p:spPr>
        <p:txBody>
          <a:bodyPr/>
          <a:lstStyle/>
          <a:p>
            <a:r>
              <a:rPr lang="en-US" altLang="en-US" sz="3600" dirty="0">
                <a:latin typeface="Calibri"/>
                <a:cs typeface="Calibri"/>
              </a:rPr>
              <a:t>Developing Community Participation Skills </a:t>
            </a:r>
          </a:p>
        </p:txBody>
      </p:sp>
      <p:sp>
        <p:nvSpPr>
          <p:cNvPr id="6" name="Content Placeholder 5"/>
          <p:cNvSpPr>
            <a:spLocks noGrp="1"/>
          </p:cNvSpPr>
          <p:nvPr>
            <p:ph idx="1"/>
          </p:nvPr>
        </p:nvSpPr>
        <p:spPr/>
        <p:txBody>
          <a:bodyPr/>
          <a:lstStyle/>
          <a:p>
            <a:pPr>
              <a:defRPr/>
            </a:pPr>
            <a:r>
              <a:rPr lang="en-US" altLang="en-US" dirty="0">
                <a:latin typeface="Calibri"/>
                <a:cs typeface="Calibri"/>
              </a:rPr>
              <a:t>Community experiences include activities occurring outside of the school setting, supported by classroom instruction, in which students apply academic, social, and/or general work behaviors and skills.</a:t>
            </a:r>
          </a:p>
        </p:txBody>
      </p:sp>
      <p:sp>
        <p:nvSpPr>
          <p:cNvPr id="4" name="TextBox 3"/>
          <p:cNvSpPr txBox="1"/>
          <p:nvPr/>
        </p:nvSpPr>
        <p:spPr>
          <a:xfrm>
            <a:off x="4932040" y="6093296"/>
            <a:ext cx="3096344" cy="307777"/>
          </a:xfrm>
          <a:prstGeom prst="rect">
            <a:avLst/>
          </a:prstGeom>
          <a:noFill/>
        </p:spPr>
        <p:txBody>
          <a:bodyPr wrap="square" rtlCol="0">
            <a:spAutoFit/>
          </a:bodyPr>
          <a:lstStyle/>
          <a:p>
            <a:pPr algn="r"/>
            <a:r>
              <a:rPr lang="en-US" altLang="en-US" sz="1400" dirty="0">
                <a:latin typeface="Calibri"/>
                <a:cs typeface="Calibri"/>
              </a:rPr>
              <a:t>Rowe et al., 2013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ln>
            <a:miter lim="800000"/>
            <a:headEnd/>
            <a:tailEnd/>
          </a:ln>
        </p:spPr>
        <p:txBody>
          <a:bodyPr/>
          <a:lstStyle/>
          <a:p>
            <a:r>
              <a:rPr lang="en-US" altLang="en-US" sz="3600" dirty="0">
                <a:latin typeface="Calibri"/>
                <a:cs typeface="Calibri"/>
              </a:rPr>
              <a:t>CEM Overview</a:t>
            </a:r>
          </a:p>
        </p:txBody>
      </p:sp>
      <p:sp>
        <p:nvSpPr>
          <p:cNvPr id="40963" name="Content Placeholder 2"/>
          <p:cNvSpPr>
            <a:spLocks noGrp="1"/>
          </p:cNvSpPr>
          <p:nvPr>
            <p:ph idx="1"/>
          </p:nvPr>
        </p:nvSpPr>
        <p:spPr>
          <a:xfrm>
            <a:off x="1692275" y="1600200"/>
            <a:ext cx="6994525" cy="5068888"/>
          </a:xfrm>
        </p:spPr>
        <p:txBody>
          <a:bodyPr/>
          <a:lstStyle/>
          <a:p>
            <a:pPr marL="0" indent="0">
              <a:spcBef>
                <a:spcPts val="1200"/>
              </a:spcBef>
              <a:buFont typeface="Wingdings" panose="05000000000000000000" pitchFamily="2" charset="2"/>
              <a:buNone/>
              <a:defRPr/>
            </a:pPr>
            <a:r>
              <a:rPr lang="en-US" altLang="en-US" sz="2400" dirty="0">
                <a:latin typeface="Calibri"/>
                <a:cs typeface="Calibri"/>
              </a:rPr>
              <a:t>Part 1: Introduction to Transition Planning </a:t>
            </a:r>
            <a:endParaRPr lang="en-US" altLang="en-US" sz="2400" i="1" dirty="0">
              <a:latin typeface="Calibri"/>
              <a:cs typeface="Calibri"/>
            </a:endParaRPr>
          </a:p>
          <a:p>
            <a:pPr marL="974725" indent="-974725">
              <a:spcBef>
                <a:spcPts val="1200"/>
              </a:spcBef>
              <a:buFont typeface="Wingdings" panose="05000000000000000000" pitchFamily="2" charset="2"/>
              <a:buNone/>
              <a:defRPr/>
            </a:pPr>
            <a:r>
              <a:rPr lang="en-US" altLang="en-US" sz="2400" dirty="0">
                <a:latin typeface="Calibri"/>
                <a:cs typeface="Calibri"/>
              </a:rPr>
              <a:t>Part 2: Designing Effective Transition Program Structures </a:t>
            </a:r>
          </a:p>
          <a:p>
            <a:pPr marL="0" indent="0">
              <a:spcBef>
                <a:spcPts val="1200"/>
              </a:spcBef>
              <a:buFont typeface="Wingdings" panose="05000000000000000000" pitchFamily="2" charset="2"/>
              <a:buNone/>
              <a:defRPr/>
            </a:pPr>
            <a:r>
              <a:rPr lang="en-US" altLang="en-US" sz="2400" dirty="0">
                <a:latin typeface="Calibri"/>
                <a:cs typeface="Calibri"/>
              </a:rPr>
              <a:t>Part 3: Student-Focused Planning</a:t>
            </a:r>
          </a:p>
          <a:p>
            <a:pPr marL="0" indent="0">
              <a:spcBef>
                <a:spcPts val="1200"/>
              </a:spcBef>
              <a:buFont typeface="Wingdings" panose="05000000000000000000" pitchFamily="2" charset="2"/>
              <a:buNone/>
              <a:defRPr/>
            </a:pPr>
            <a:r>
              <a:rPr lang="en-US" altLang="en-US" sz="2400" b="1" dirty="0">
                <a:latin typeface="Calibri"/>
                <a:cs typeface="Calibri"/>
              </a:rPr>
              <a:t>Part 4: Providing a Transition-Focused Education</a:t>
            </a:r>
          </a:p>
          <a:p>
            <a:pPr marL="0" indent="0">
              <a:spcBef>
                <a:spcPts val="1200"/>
              </a:spcBef>
              <a:buFont typeface="Wingdings" panose="05000000000000000000" pitchFamily="2" charset="2"/>
              <a:buNone/>
              <a:defRPr/>
            </a:pPr>
            <a:r>
              <a:rPr lang="en-US" altLang="en-US" sz="2400" dirty="0">
                <a:latin typeface="Calibri"/>
                <a:cs typeface="Calibri"/>
              </a:rPr>
              <a:t>Part 5: Transition and Family Engagement</a:t>
            </a:r>
          </a:p>
          <a:p>
            <a:pPr marL="0" indent="0">
              <a:spcBef>
                <a:spcPts val="1200"/>
              </a:spcBef>
              <a:buFont typeface="Wingdings" panose="05000000000000000000" pitchFamily="2" charset="2"/>
              <a:buNone/>
              <a:defRPr/>
            </a:pPr>
            <a:r>
              <a:rPr lang="en-US" altLang="en-US" sz="2400" dirty="0">
                <a:latin typeface="Calibri"/>
                <a:cs typeface="Calibri"/>
              </a:rPr>
              <a:t>Part 6: Interagency Collaboration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1692275" y="274638"/>
            <a:ext cx="6994525" cy="1786210"/>
          </a:xfrm>
          <a:ln>
            <a:miter lim="800000"/>
            <a:headEnd/>
            <a:tailEnd/>
          </a:ln>
        </p:spPr>
        <p:txBody>
          <a:bodyPr/>
          <a:lstStyle/>
          <a:p>
            <a:r>
              <a:rPr lang="en-US" altLang="en-US" sz="3600" dirty="0">
                <a:latin typeface="Calibri"/>
                <a:cs typeface="Calibri"/>
              </a:rPr>
              <a:t>Examples of Strategies and Practices for Community Participation Skills</a:t>
            </a:r>
          </a:p>
        </p:txBody>
      </p:sp>
      <p:sp>
        <p:nvSpPr>
          <p:cNvPr id="68611" name="Content Placeholder 3"/>
          <p:cNvSpPr>
            <a:spLocks noGrp="1"/>
          </p:cNvSpPr>
          <p:nvPr>
            <p:ph idx="1"/>
          </p:nvPr>
        </p:nvSpPr>
        <p:spPr>
          <a:xfrm>
            <a:off x="1692275" y="2204864"/>
            <a:ext cx="6994525" cy="3629025"/>
          </a:xfrm>
        </p:spPr>
        <p:txBody>
          <a:bodyPr/>
          <a:lstStyle/>
          <a:p>
            <a:r>
              <a:rPr lang="en-US" altLang="en-US" dirty="0" smtClean="0">
                <a:latin typeface="Calibri"/>
                <a:cs typeface="Calibri"/>
              </a:rPr>
              <a:t>Evidence-based practice (EBP):</a:t>
            </a:r>
            <a:endParaRPr lang="en-US" altLang="en-US" dirty="0">
              <a:latin typeface="Calibri"/>
              <a:cs typeface="Calibri"/>
            </a:endParaRPr>
          </a:p>
          <a:p>
            <a:pPr lvl="1"/>
            <a:r>
              <a:rPr lang="en-US" altLang="en-US" dirty="0">
                <a:latin typeface="Calibri"/>
                <a:ea typeface="Arial" panose="020B0604020202020204" pitchFamily="34" charset="0"/>
                <a:cs typeface="Calibri"/>
              </a:rPr>
              <a:t>Simulations―purchasing skills.</a:t>
            </a:r>
          </a:p>
          <a:p>
            <a:r>
              <a:rPr lang="en-US" altLang="en-US" dirty="0">
                <a:latin typeface="Calibri"/>
                <a:cs typeface="Calibri"/>
              </a:rPr>
              <a:t>Research-based practices:</a:t>
            </a:r>
          </a:p>
          <a:p>
            <a:pPr lvl="1"/>
            <a:r>
              <a:rPr lang="en-US" altLang="en-US" dirty="0">
                <a:latin typeface="Calibri"/>
                <a:ea typeface="Arial" panose="020B0604020202020204" pitchFamily="34" charset="0"/>
                <a:cs typeface="Calibri"/>
              </a:rPr>
              <a:t>Community-based instruction―</a:t>
            </a:r>
            <a:br>
              <a:rPr lang="en-US" altLang="en-US" dirty="0">
                <a:latin typeface="Calibri"/>
                <a:ea typeface="Arial" panose="020B0604020202020204" pitchFamily="34" charset="0"/>
                <a:cs typeface="Calibri"/>
              </a:rPr>
            </a:br>
            <a:r>
              <a:rPr lang="en-US" altLang="en-US" dirty="0">
                <a:latin typeface="Calibri"/>
                <a:ea typeface="Arial" panose="020B0604020202020204" pitchFamily="34" charset="0"/>
                <a:cs typeface="Calibri"/>
              </a:rPr>
              <a:t>purchasing.</a:t>
            </a:r>
          </a:p>
          <a:p>
            <a:pPr lvl="1"/>
            <a:r>
              <a:rPr lang="en-US" altLang="en-US" dirty="0">
                <a:latin typeface="Calibri"/>
                <a:ea typeface="Arial" panose="020B0604020202020204" pitchFamily="34" charset="0"/>
                <a:cs typeface="Calibri"/>
              </a:rPr>
              <a:t>Community-based instruction―</a:t>
            </a:r>
            <a:br>
              <a:rPr lang="en-US" altLang="en-US" dirty="0">
                <a:latin typeface="Calibri"/>
                <a:ea typeface="Arial" panose="020B0604020202020204" pitchFamily="34" charset="0"/>
                <a:cs typeface="Calibri"/>
              </a:rPr>
            </a:br>
            <a:r>
              <a:rPr lang="en-US" altLang="en-US" dirty="0">
                <a:latin typeface="Calibri"/>
                <a:ea typeface="Arial" panose="020B0604020202020204" pitchFamily="34" charset="0"/>
                <a:cs typeface="Calibri"/>
              </a:rPr>
              <a:t>safety skills.</a:t>
            </a:r>
          </a:p>
          <a:p>
            <a:pPr lvl="1"/>
            <a:endParaRPr lang="en-US" altLang="en-US" dirty="0">
              <a:latin typeface="Calibri"/>
              <a:ea typeface="Arial" panose="020B0604020202020204" pitchFamily="34" charset="0"/>
              <a:cs typeface="Calibri"/>
            </a:endParaRPr>
          </a:p>
        </p:txBody>
      </p:sp>
      <p:sp>
        <p:nvSpPr>
          <p:cNvPr id="6" name="TextBox 3"/>
          <p:cNvSpPr txBox="1">
            <a:spLocks noChangeArrowheads="1"/>
          </p:cNvSpPr>
          <p:nvPr/>
        </p:nvSpPr>
        <p:spPr bwMode="auto">
          <a:xfrm>
            <a:off x="1907704" y="6236777"/>
            <a:ext cx="5689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i="1" dirty="0">
                <a:latin typeface="Calibri"/>
                <a:cs typeface="Calibri"/>
              </a:rPr>
              <a:t>DEMO: http://www.transitionta.org/transitionplanning</a:t>
            </a:r>
            <a:endParaRPr lang="en-US" altLang="en-US" dirty="0">
              <a:latin typeface="Calibri"/>
              <a:cs typeface="Calibri"/>
            </a:endParaRPr>
          </a:p>
        </p:txBody>
      </p:sp>
      <p:sp>
        <p:nvSpPr>
          <p:cNvPr id="5" name="Explosion 2 11">
            <a:extLst>
              <a:ext uri="{FF2B5EF4-FFF2-40B4-BE49-F238E27FC236}">
                <a16:creationId xmlns:a16="http://schemas.microsoft.com/office/drawing/2014/main" xmlns="" id="{5A3E5FB0-88B1-4ABB-ABC6-F974A7D4D437}"/>
              </a:ext>
            </a:extLst>
          </p:cNvPr>
          <p:cNvSpPr/>
          <p:nvPr/>
        </p:nvSpPr>
        <p:spPr>
          <a:xfrm>
            <a:off x="6116437" y="5093777"/>
            <a:ext cx="2628900" cy="11430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Calibri"/>
                <a:cs typeface="Calibri"/>
              </a:rPr>
              <a:t> Handout</a:t>
            </a:r>
          </a:p>
          <a:p>
            <a:pPr algn="ctr">
              <a:defRPr/>
            </a:pPr>
            <a:r>
              <a:rPr lang="en-US" dirty="0">
                <a:solidFill>
                  <a:schemeClr val="tx1"/>
                </a:solidFill>
                <a:latin typeface="Calibri"/>
                <a:cs typeface="Calibri"/>
              </a:rPr>
              <a:t>4.2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3"/>
          <p:cNvSpPr>
            <a:spLocks noGrp="1"/>
          </p:cNvSpPr>
          <p:nvPr>
            <p:ph type="title"/>
          </p:nvPr>
        </p:nvSpPr>
        <p:spPr>
          <a:ln>
            <a:miter lim="800000"/>
            <a:headEnd/>
            <a:tailEnd/>
          </a:ln>
        </p:spPr>
        <p:txBody>
          <a:bodyPr/>
          <a:lstStyle/>
          <a:p>
            <a:r>
              <a:rPr lang="en-US" altLang="en-US" sz="3600" dirty="0">
                <a:latin typeface="Calibri"/>
                <a:cs typeface="Calibri"/>
              </a:rPr>
              <a:t>Developing Employment Skills</a:t>
            </a:r>
          </a:p>
        </p:txBody>
      </p:sp>
      <p:sp>
        <p:nvSpPr>
          <p:cNvPr id="70659" name="Content Placeholder 4"/>
          <p:cNvSpPr>
            <a:spLocks noGrp="1"/>
          </p:cNvSpPr>
          <p:nvPr>
            <p:ph idx="1"/>
          </p:nvPr>
        </p:nvSpPr>
        <p:spPr/>
        <p:txBody>
          <a:bodyPr/>
          <a:lstStyle/>
          <a:p>
            <a:r>
              <a:rPr lang="en-US" altLang="en-US" dirty="0">
                <a:latin typeface="Calibri"/>
                <a:cs typeface="Calibri"/>
              </a:rPr>
              <a:t>Career awareness.</a:t>
            </a:r>
          </a:p>
          <a:p>
            <a:pPr>
              <a:spcBef>
                <a:spcPts val="1800"/>
              </a:spcBef>
            </a:pPr>
            <a:r>
              <a:rPr lang="en-US" altLang="en-US" dirty="0">
                <a:latin typeface="Calibri"/>
                <a:cs typeface="Calibri"/>
              </a:rPr>
              <a:t>Occupational courses.</a:t>
            </a:r>
          </a:p>
          <a:p>
            <a:pPr>
              <a:spcBef>
                <a:spcPts val="1800"/>
              </a:spcBef>
            </a:pPr>
            <a:r>
              <a:rPr lang="en-US" altLang="en-US" dirty="0">
                <a:latin typeface="Calibri"/>
                <a:cs typeface="Calibri"/>
              </a:rPr>
              <a:t>Vocational education.</a:t>
            </a:r>
          </a:p>
          <a:p>
            <a:endParaRPr lang="en-US" altLang="en-US" dirty="0">
              <a:latin typeface="Calibri"/>
              <a:cs typeface="Calibri"/>
            </a:endParaRPr>
          </a:p>
          <a:p>
            <a:endParaRPr lang="en-US" altLang="en-US" dirty="0">
              <a:latin typeface="Calibri"/>
              <a:cs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4"/>
          <p:cNvSpPr>
            <a:spLocks noGrp="1"/>
          </p:cNvSpPr>
          <p:nvPr>
            <p:ph type="title"/>
          </p:nvPr>
        </p:nvSpPr>
        <p:spPr>
          <a:ln>
            <a:miter lim="800000"/>
            <a:headEnd/>
            <a:tailEnd/>
          </a:ln>
        </p:spPr>
        <p:txBody>
          <a:bodyPr/>
          <a:lstStyle/>
          <a:p>
            <a:r>
              <a:rPr lang="en-US" altLang="en-US" sz="3600" dirty="0">
                <a:latin typeface="Calibri"/>
                <a:cs typeface="Calibri"/>
              </a:rPr>
              <a:t>Occupational Courses</a:t>
            </a:r>
          </a:p>
        </p:txBody>
      </p:sp>
      <p:sp>
        <p:nvSpPr>
          <p:cNvPr id="6" name="Content Placeholder 5"/>
          <p:cNvSpPr>
            <a:spLocks noGrp="1"/>
          </p:cNvSpPr>
          <p:nvPr>
            <p:ph idx="1"/>
          </p:nvPr>
        </p:nvSpPr>
        <p:spPr/>
        <p:txBody>
          <a:bodyPr/>
          <a:lstStyle/>
          <a:p>
            <a:pPr>
              <a:defRPr/>
            </a:pPr>
            <a:r>
              <a:rPr lang="en-US" altLang="en-US" dirty="0">
                <a:latin typeface="Calibri"/>
                <a:cs typeface="Calibri"/>
              </a:rPr>
              <a:t>Individual courses that support career awareness, allow or enable students to explore various career pathways, develop occupation-specific skills through instruction, and provide experiences focused on students’ desired employment goals.		</a:t>
            </a:r>
          </a:p>
        </p:txBody>
      </p:sp>
      <p:sp>
        <p:nvSpPr>
          <p:cNvPr id="4" name="TextBox 3"/>
          <p:cNvSpPr txBox="1"/>
          <p:nvPr/>
        </p:nvSpPr>
        <p:spPr>
          <a:xfrm>
            <a:off x="4932040" y="6093296"/>
            <a:ext cx="3096344" cy="307777"/>
          </a:xfrm>
          <a:prstGeom prst="rect">
            <a:avLst/>
          </a:prstGeom>
          <a:noFill/>
        </p:spPr>
        <p:txBody>
          <a:bodyPr wrap="square" rtlCol="0">
            <a:spAutoFit/>
          </a:bodyPr>
          <a:lstStyle/>
          <a:p>
            <a:pPr algn="r"/>
            <a:r>
              <a:rPr lang="en-US" altLang="en-US" sz="1400" dirty="0">
                <a:latin typeface="Calibri"/>
                <a:cs typeface="Calibri"/>
              </a:rPr>
              <a:t>Rowe et al., 2013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4"/>
          <p:cNvSpPr>
            <a:spLocks noGrp="1"/>
          </p:cNvSpPr>
          <p:nvPr>
            <p:ph type="title"/>
          </p:nvPr>
        </p:nvSpPr>
        <p:spPr>
          <a:ln>
            <a:miter lim="800000"/>
            <a:headEnd/>
            <a:tailEnd/>
          </a:ln>
        </p:spPr>
        <p:txBody>
          <a:bodyPr/>
          <a:lstStyle/>
          <a:p>
            <a:r>
              <a:rPr lang="en-US" altLang="en-US" sz="3600" dirty="0">
                <a:latin typeface="Calibri"/>
                <a:cs typeface="Calibri"/>
              </a:rPr>
              <a:t>Vocational Education</a:t>
            </a:r>
          </a:p>
        </p:txBody>
      </p:sp>
      <p:sp>
        <p:nvSpPr>
          <p:cNvPr id="6" name="Content Placeholder 5"/>
          <p:cNvSpPr>
            <a:spLocks noGrp="1"/>
          </p:cNvSpPr>
          <p:nvPr>
            <p:ph idx="1"/>
          </p:nvPr>
        </p:nvSpPr>
        <p:spPr/>
        <p:txBody>
          <a:bodyPr/>
          <a:lstStyle/>
          <a:p>
            <a:pPr>
              <a:defRPr/>
            </a:pPr>
            <a:r>
              <a:rPr lang="en-US" altLang="en-US" dirty="0">
                <a:latin typeface="Calibri"/>
                <a:cs typeface="Calibri"/>
              </a:rPr>
              <a:t>Vocational education is a sequence of courses that prepares students for a specific job or career at various levels from trade or craft positions to technical, business, or professional careers.		</a:t>
            </a:r>
          </a:p>
        </p:txBody>
      </p:sp>
      <p:sp>
        <p:nvSpPr>
          <p:cNvPr id="4" name="TextBox 3"/>
          <p:cNvSpPr txBox="1"/>
          <p:nvPr/>
        </p:nvSpPr>
        <p:spPr>
          <a:xfrm>
            <a:off x="4932040" y="6093296"/>
            <a:ext cx="3096344" cy="307777"/>
          </a:xfrm>
          <a:prstGeom prst="rect">
            <a:avLst/>
          </a:prstGeom>
          <a:noFill/>
        </p:spPr>
        <p:txBody>
          <a:bodyPr wrap="square" rtlCol="0">
            <a:spAutoFit/>
          </a:bodyPr>
          <a:lstStyle/>
          <a:p>
            <a:pPr algn="r"/>
            <a:r>
              <a:rPr lang="en-US" altLang="en-US" sz="1400" dirty="0">
                <a:latin typeface="Calibri"/>
                <a:cs typeface="Calibri"/>
              </a:rPr>
              <a:t>Rowe et al., 2013</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ln>
            <a:miter lim="800000"/>
            <a:headEnd/>
            <a:tailEnd/>
          </a:ln>
        </p:spPr>
        <p:txBody>
          <a:bodyPr/>
          <a:lstStyle/>
          <a:p>
            <a:r>
              <a:rPr lang="en-US" altLang="en-US" sz="3600" dirty="0">
                <a:latin typeface="Calibri"/>
                <a:cs typeface="Calibri"/>
              </a:rPr>
              <a:t>What Are Employability Skills?</a:t>
            </a:r>
          </a:p>
        </p:txBody>
      </p:sp>
      <p:sp>
        <p:nvSpPr>
          <p:cNvPr id="3" name="Content Placeholder 2"/>
          <p:cNvSpPr>
            <a:spLocks noGrp="1"/>
          </p:cNvSpPr>
          <p:nvPr>
            <p:ph idx="1"/>
          </p:nvPr>
        </p:nvSpPr>
        <p:spPr/>
        <p:txBody>
          <a:bodyPr/>
          <a:lstStyle/>
          <a:p>
            <a:pPr marL="0" indent="0">
              <a:buFont typeface="Wingdings" charset="2"/>
              <a:buNone/>
              <a:defRPr/>
            </a:pPr>
            <a:r>
              <a:rPr lang="en-US" dirty="0">
                <a:latin typeface="Calibri"/>
                <a:cs typeface="Calibri"/>
              </a:rPr>
              <a:t>When you hear the term </a:t>
            </a:r>
            <a:r>
              <a:rPr lang="en-US" i="1" dirty="0">
                <a:latin typeface="Calibri"/>
                <a:cs typeface="Calibri"/>
              </a:rPr>
              <a:t>employability skills, </a:t>
            </a:r>
            <a:r>
              <a:rPr lang="en-US" dirty="0">
                <a:latin typeface="Calibri"/>
                <a:cs typeface="Calibri"/>
              </a:rPr>
              <a:t>what are some of the terms, considerations, and contexts that come to mind? </a:t>
            </a:r>
          </a:p>
          <a:p>
            <a:pPr>
              <a:defRPr/>
            </a:pPr>
            <a:endParaRPr lang="en-US" dirty="0">
              <a:latin typeface="Calibri"/>
              <a:cs typeface="Calibri"/>
            </a:endParaRPr>
          </a:p>
          <a:p>
            <a:pPr>
              <a:defRPr/>
            </a:pPr>
            <a:endParaRPr lang="en-US" dirty="0">
              <a:latin typeface="Calibri"/>
              <a:cs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1692275" y="274638"/>
            <a:ext cx="6994525" cy="1143000"/>
          </a:xfrm>
          <a:ln>
            <a:miter lim="800000"/>
            <a:headEnd/>
            <a:tailEnd/>
          </a:ln>
        </p:spPr>
        <p:txBody>
          <a:bodyPr/>
          <a:lstStyle/>
          <a:p>
            <a:r>
              <a:rPr lang="en-US" altLang="en-US" dirty="0">
                <a:latin typeface="Calibri"/>
                <a:cs typeface="Calibri"/>
              </a:rPr>
              <a:t> </a:t>
            </a:r>
            <a:r>
              <a:rPr lang="en-US" altLang="en-US" sz="3600" dirty="0">
                <a:latin typeface="Calibri"/>
                <a:cs typeface="Calibri"/>
              </a:rPr>
              <a:t>Employability Skills</a:t>
            </a:r>
            <a:br>
              <a:rPr lang="en-US" altLang="en-US" sz="3600" dirty="0">
                <a:latin typeface="Calibri"/>
                <a:cs typeface="Calibri"/>
              </a:rPr>
            </a:br>
            <a:r>
              <a:rPr lang="en-US" altLang="en-US" sz="3600" dirty="0">
                <a:latin typeface="Calibri"/>
                <a:cs typeface="Calibri"/>
              </a:rPr>
              <a:t>Definition</a:t>
            </a:r>
          </a:p>
        </p:txBody>
      </p:sp>
      <p:sp>
        <p:nvSpPr>
          <p:cNvPr id="3" name="Content Placeholder 2"/>
          <p:cNvSpPr>
            <a:spLocks noGrp="1"/>
          </p:cNvSpPr>
          <p:nvPr>
            <p:ph idx="1"/>
          </p:nvPr>
        </p:nvSpPr>
        <p:spPr>
          <a:xfrm>
            <a:off x="1692275" y="1600200"/>
            <a:ext cx="6994525" cy="3629025"/>
          </a:xfrm>
        </p:spPr>
        <p:txBody>
          <a:bodyPr/>
          <a:lstStyle/>
          <a:p>
            <a:pPr marL="0" indent="0">
              <a:buFont typeface="Wingdings" charset="2"/>
              <a:buNone/>
              <a:defRPr/>
            </a:pPr>
            <a:r>
              <a:rPr lang="en-US" altLang="x-none" dirty="0">
                <a:latin typeface="Calibri"/>
                <a:cs typeface="Calibri"/>
              </a:rPr>
              <a:t>Employability skills are general skills that are necessary for success in the labor market at all employment levels and in all sectors.</a:t>
            </a:r>
          </a:p>
          <a:p>
            <a:pPr>
              <a:buFont typeface="Wingdings" charset="2"/>
              <a:buChar char="²"/>
              <a:defRPr/>
            </a:pPr>
            <a:endParaRPr lang="en-US" altLang="x-none" sz="2000" dirty="0">
              <a:latin typeface="Calibri"/>
              <a:cs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2"/>
          <p:cNvSpPr>
            <a:spLocks noGrp="1"/>
          </p:cNvSpPr>
          <p:nvPr>
            <p:ph type="title"/>
          </p:nvPr>
        </p:nvSpPr>
        <p:spPr>
          <a:ln>
            <a:miter lim="800000"/>
            <a:headEnd/>
            <a:tailEnd/>
          </a:ln>
        </p:spPr>
        <p:txBody>
          <a:bodyPr/>
          <a:lstStyle/>
          <a:p>
            <a:r>
              <a:rPr lang="en-US" altLang="en-US" sz="3600" dirty="0">
                <a:latin typeface="Calibri"/>
                <a:cs typeface="Calibri"/>
              </a:rPr>
              <a:t>Importance of </a:t>
            </a:r>
            <a:br>
              <a:rPr lang="en-US" altLang="en-US" sz="3600" dirty="0">
                <a:latin typeface="Calibri"/>
                <a:cs typeface="Calibri"/>
              </a:rPr>
            </a:br>
            <a:r>
              <a:rPr lang="en-US" altLang="en-US" sz="3600" dirty="0">
                <a:latin typeface="Calibri"/>
                <a:cs typeface="Calibri"/>
              </a:rPr>
              <a:t>Employability Skills</a:t>
            </a:r>
          </a:p>
        </p:txBody>
      </p:sp>
      <p:sp>
        <p:nvSpPr>
          <p:cNvPr id="80899" name="Content Placeholder 1"/>
          <p:cNvSpPr>
            <a:spLocks noGrp="1"/>
          </p:cNvSpPr>
          <p:nvPr>
            <p:ph idx="1"/>
          </p:nvPr>
        </p:nvSpPr>
        <p:spPr/>
        <p:txBody>
          <a:bodyPr/>
          <a:lstStyle/>
          <a:p>
            <a:r>
              <a:rPr lang="en-US" altLang="en-US" sz="2400" dirty="0">
                <a:latin typeface="Calibri"/>
                <a:cs typeface="Calibri"/>
              </a:rPr>
              <a:t>Frequently cited as among the most important skills by employers </a:t>
            </a:r>
            <a:r>
              <a:rPr lang="en-US" altLang="en-US" sz="1400" dirty="0">
                <a:latin typeface="Calibri"/>
                <a:cs typeface="Calibri"/>
              </a:rPr>
              <a:t>(Hart Research Associates, 2015).</a:t>
            </a:r>
            <a:endParaRPr lang="en-US" altLang="en-US" sz="2400" dirty="0">
              <a:latin typeface="Calibri"/>
              <a:cs typeface="Calibri"/>
            </a:endParaRPr>
          </a:p>
          <a:p>
            <a:pPr>
              <a:spcBef>
                <a:spcPts val="1200"/>
              </a:spcBef>
            </a:pPr>
            <a:r>
              <a:rPr lang="en-US" altLang="en-US" sz="2400" dirty="0">
                <a:latin typeface="Calibri"/>
                <a:cs typeface="Calibri"/>
              </a:rPr>
              <a:t>Lack of employability skills contributes to “talent shortage.” </a:t>
            </a:r>
            <a:endParaRPr lang="en-US" altLang="en-US" sz="1400" dirty="0">
              <a:latin typeface="Calibri"/>
              <a:cs typeface="Calibri"/>
            </a:endParaRPr>
          </a:p>
          <a:p>
            <a:pPr>
              <a:spcBef>
                <a:spcPts val="1200"/>
              </a:spcBef>
            </a:pPr>
            <a:r>
              <a:rPr lang="en-US" altLang="en-US" sz="2400" dirty="0">
                <a:latin typeface="Calibri"/>
                <a:cs typeface="Calibri"/>
              </a:rPr>
              <a:t>Employers value workers who can do the following:</a:t>
            </a:r>
          </a:p>
          <a:p>
            <a:pPr lvl="1"/>
            <a:r>
              <a:rPr lang="en-US" altLang="en-US" sz="2000" dirty="0">
                <a:latin typeface="Calibri"/>
                <a:ea typeface="Arial" panose="020B0604020202020204" pitchFamily="34" charset="0"/>
                <a:cs typeface="Calibri"/>
              </a:rPr>
              <a:t>Think critically.</a:t>
            </a:r>
          </a:p>
          <a:p>
            <a:pPr lvl="1"/>
            <a:r>
              <a:rPr lang="en-US" altLang="en-US" sz="2000" dirty="0">
                <a:latin typeface="Calibri"/>
                <a:ea typeface="Arial" panose="020B0604020202020204" pitchFamily="34" charset="0"/>
                <a:cs typeface="Calibri"/>
              </a:rPr>
              <a:t>Work well with others.</a:t>
            </a:r>
          </a:p>
          <a:p>
            <a:pPr lvl="1"/>
            <a:r>
              <a:rPr lang="en-US" altLang="en-US" sz="2000" dirty="0">
                <a:latin typeface="Calibri"/>
                <a:ea typeface="Arial" panose="020B0604020202020204" pitchFamily="34" charset="0"/>
                <a:cs typeface="Calibri"/>
              </a:rPr>
              <a:t>Apply their knowledge.</a:t>
            </a:r>
          </a:p>
          <a:p>
            <a:pPr lvl="1"/>
            <a:r>
              <a:rPr lang="en-US" altLang="en-US" sz="2000" dirty="0">
                <a:latin typeface="Calibri"/>
                <a:ea typeface="Arial" panose="020B0604020202020204" pitchFamily="34" charset="0"/>
                <a:cs typeface="Calibri"/>
              </a:rPr>
              <a:t>Adapt to a changing workplace.</a:t>
            </a:r>
          </a:p>
          <a:p>
            <a:endParaRPr lang="en-US" altLang="en-US" sz="2400" dirty="0">
              <a:latin typeface="Calibri"/>
              <a:cs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a:ln>
            <a:miter lim="800000"/>
            <a:headEnd/>
            <a:tailEnd/>
          </a:ln>
        </p:spPr>
        <p:txBody>
          <a:bodyPr/>
          <a:lstStyle/>
          <a:p>
            <a:r>
              <a:rPr lang="en-US" altLang="en-US" sz="3600" dirty="0">
                <a:latin typeface="Calibri"/>
                <a:cs typeface="Calibri"/>
              </a:rPr>
              <a:t>Explore the Employability Skills Framework</a:t>
            </a:r>
          </a:p>
        </p:txBody>
      </p:sp>
      <p:pic>
        <p:nvPicPr>
          <p:cNvPr id="82947" name="Picture 5"/>
          <p:cNvPicPr>
            <a:picLocks noChangeAspect="1"/>
          </p:cNvPicPr>
          <p:nvPr/>
        </p:nvPicPr>
        <p:blipFill rotWithShape="1">
          <a:blip r:embed="rId3">
            <a:extLst>
              <a:ext uri="{28A0092B-C50C-407E-A947-70E740481C1C}">
                <a14:useLocalDpi xmlns:a14="http://schemas.microsoft.com/office/drawing/2010/main" val="0"/>
              </a:ext>
            </a:extLst>
          </a:blip>
          <a:srcRect l="5042" t="5942" r="9223" b="9702"/>
          <a:stretch/>
        </p:blipFill>
        <p:spPr bwMode="auto">
          <a:xfrm>
            <a:off x="1979712" y="1700808"/>
            <a:ext cx="6120680" cy="3722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48" name="TextBox 1"/>
          <p:cNvSpPr txBox="1">
            <a:spLocks noChangeArrowheads="1"/>
          </p:cNvSpPr>
          <p:nvPr/>
        </p:nvSpPr>
        <p:spPr bwMode="auto">
          <a:xfrm>
            <a:off x="1692275" y="5877272"/>
            <a:ext cx="67790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r>
              <a:rPr lang="en-US" altLang="en-US" sz="1800" dirty="0">
                <a:solidFill>
                  <a:schemeClr val="tx1"/>
                </a:solidFill>
                <a:latin typeface="Calibri"/>
                <a:cs typeface="Calibri"/>
              </a:rPr>
              <a:t>http://cte.ed.gov/employabilityskills/index.php/framework/index#</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a:ln>
            <a:miter lim="800000"/>
            <a:headEnd/>
            <a:tailEnd/>
          </a:ln>
        </p:spPr>
        <p:txBody>
          <a:bodyPr/>
          <a:lstStyle/>
          <a:p>
            <a:r>
              <a:rPr lang="en-US" altLang="en-US" sz="3400" dirty="0">
                <a:latin typeface="Calibri"/>
                <a:cs typeface="Calibri"/>
              </a:rPr>
              <a:t>Optional Activity: Employability Skills Framework  </a:t>
            </a:r>
          </a:p>
        </p:txBody>
      </p:sp>
      <p:sp>
        <p:nvSpPr>
          <p:cNvPr id="84995" name="Content Placeholder 2"/>
          <p:cNvSpPr>
            <a:spLocks noGrp="1"/>
          </p:cNvSpPr>
          <p:nvPr>
            <p:ph idx="1"/>
          </p:nvPr>
        </p:nvSpPr>
        <p:spPr/>
        <p:txBody>
          <a:bodyPr/>
          <a:lstStyle/>
          <a:p>
            <a:r>
              <a:rPr lang="en-US" altLang="en-US" dirty="0">
                <a:latin typeface="Calibri"/>
                <a:cs typeface="Calibri"/>
              </a:rPr>
              <a:t>Integrating Employability Skills: A Framework for All Educators.</a:t>
            </a:r>
          </a:p>
          <a:p>
            <a:pPr>
              <a:spcBef>
                <a:spcPts val="1200"/>
              </a:spcBef>
            </a:pPr>
            <a:r>
              <a:rPr lang="en-US" altLang="en-US" dirty="0">
                <a:latin typeface="Calibri"/>
                <a:cs typeface="Calibri"/>
              </a:rPr>
              <a:t>Integrating Employability Skills With Classroom Instruction to Students With Disabilities.</a:t>
            </a:r>
          </a:p>
          <a:p>
            <a:endParaRPr lang="en-US" altLang="en-US" dirty="0">
              <a:latin typeface="Calibri"/>
              <a:cs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a:ln>
            <a:miter lim="800000"/>
            <a:headEnd/>
            <a:tailEnd/>
          </a:ln>
        </p:spPr>
        <p:txBody>
          <a:bodyPr/>
          <a:lstStyle/>
          <a:p>
            <a:r>
              <a:rPr lang="en-US" altLang="en-US" sz="3400" dirty="0">
                <a:latin typeface="Calibri"/>
                <a:cs typeface="Calibri"/>
              </a:rPr>
              <a:t>Examples of Strategies and Practices for Employment Skills</a:t>
            </a:r>
          </a:p>
        </p:txBody>
      </p:sp>
      <p:sp>
        <p:nvSpPr>
          <p:cNvPr id="87043" name="Content Placeholder 4"/>
          <p:cNvSpPr>
            <a:spLocks noGrp="1"/>
          </p:cNvSpPr>
          <p:nvPr>
            <p:ph idx="1"/>
          </p:nvPr>
        </p:nvSpPr>
        <p:spPr/>
        <p:txBody>
          <a:bodyPr/>
          <a:lstStyle/>
          <a:p>
            <a:r>
              <a:rPr lang="en-US" altLang="en-US" dirty="0">
                <a:latin typeface="Calibri"/>
                <a:cs typeface="Calibri"/>
              </a:rPr>
              <a:t>Research-based practices: </a:t>
            </a:r>
          </a:p>
          <a:p>
            <a:pPr lvl="1"/>
            <a:r>
              <a:rPr lang="en-US" altLang="en-US" dirty="0">
                <a:latin typeface="Calibri"/>
                <a:ea typeface="Arial" panose="020B0604020202020204" pitchFamily="34" charset="0"/>
                <a:cs typeface="Calibri"/>
              </a:rPr>
              <a:t>Counseling―competitive </a:t>
            </a:r>
            <a:r>
              <a:rPr lang="en-US" altLang="en-US" dirty="0" smtClean="0">
                <a:latin typeface="Calibri"/>
                <a:ea typeface="Arial" panose="020B0604020202020204" pitchFamily="34" charset="0"/>
                <a:cs typeface="Calibri"/>
              </a:rPr>
              <a:t>employment.</a:t>
            </a:r>
            <a:endParaRPr lang="en-US" altLang="en-US" dirty="0">
              <a:latin typeface="Calibri"/>
              <a:ea typeface="Arial" panose="020B0604020202020204" pitchFamily="34" charset="0"/>
              <a:cs typeface="Calibri"/>
            </a:endParaRPr>
          </a:p>
          <a:p>
            <a:pPr lvl="1"/>
            <a:r>
              <a:rPr lang="en-US" altLang="en-US" dirty="0">
                <a:latin typeface="Calibri"/>
                <a:ea typeface="Arial" panose="020B0604020202020204" pitchFamily="34" charset="0"/>
                <a:cs typeface="Calibri"/>
              </a:rPr>
              <a:t>Response prompting―employment </a:t>
            </a:r>
            <a:r>
              <a:rPr lang="en-US" altLang="en-US" dirty="0" smtClean="0">
                <a:latin typeface="Calibri"/>
                <a:ea typeface="Arial" panose="020B0604020202020204" pitchFamily="34" charset="0"/>
                <a:cs typeface="Calibri"/>
              </a:rPr>
              <a:t>skills.</a:t>
            </a:r>
            <a:endParaRPr lang="en-US" altLang="en-US" dirty="0">
              <a:latin typeface="Calibri"/>
              <a:ea typeface="Arial" panose="020B0604020202020204" pitchFamily="34" charset="0"/>
              <a:cs typeface="Calibri"/>
            </a:endParaRPr>
          </a:p>
          <a:p>
            <a:pPr lvl="1"/>
            <a:r>
              <a:rPr lang="en-US" altLang="en-US" dirty="0">
                <a:latin typeface="Calibri"/>
                <a:ea typeface="Arial" panose="020B0604020202020204" pitchFamily="34" charset="0"/>
                <a:cs typeface="Calibri"/>
              </a:rPr>
              <a:t>Self-management instruction</a:t>
            </a:r>
            <a:r>
              <a:rPr lang="en-US" altLang="en-US" dirty="0" smtClean="0">
                <a:latin typeface="Calibri"/>
                <a:ea typeface="Arial" panose="020B0604020202020204" pitchFamily="34" charset="0"/>
                <a:cs typeface="Calibri"/>
              </a:rPr>
              <a:t>―job skills.</a:t>
            </a:r>
            <a:endParaRPr lang="en-US" altLang="en-US" dirty="0">
              <a:latin typeface="Calibri"/>
              <a:ea typeface="Arial" panose="020B0604020202020204" pitchFamily="34" charset="0"/>
              <a:cs typeface="Calibri"/>
            </a:endParaRPr>
          </a:p>
        </p:txBody>
      </p:sp>
      <p:sp>
        <p:nvSpPr>
          <p:cNvPr id="87044" name="TextBox 3"/>
          <p:cNvSpPr txBox="1">
            <a:spLocks noChangeArrowheads="1"/>
          </p:cNvSpPr>
          <p:nvPr/>
        </p:nvSpPr>
        <p:spPr bwMode="auto">
          <a:xfrm>
            <a:off x="1761044" y="6236777"/>
            <a:ext cx="5689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i="1" dirty="0">
                <a:latin typeface="Calibri"/>
                <a:cs typeface="Calibri"/>
              </a:rPr>
              <a:t>DEMO: http://www.transitionta.org/transitionplanning</a:t>
            </a:r>
            <a:endParaRPr lang="en-US" altLang="en-US" dirty="0">
              <a:latin typeface="Calibri"/>
              <a:cs typeface="Calibri"/>
            </a:endParaRPr>
          </a:p>
        </p:txBody>
      </p:sp>
      <p:sp>
        <p:nvSpPr>
          <p:cNvPr id="5" name="Explosion 2 11">
            <a:extLst>
              <a:ext uri="{FF2B5EF4-FFF2-40B4-BE49-F238E27FC236}">
                <a16:creationId xmlns:a16="http://schemas.microsoft.com/office/drawing/2014/main" xmlns="" id="{DCA5884D-B903-4C58-8252-770FDD9CE610}"/>
              </a:ext>
            </a:extLst>
          </p:cNvPr>
          <p:cNvSpPr/>
          <p:nvPr/>
        </p:nvSpPr>
        <p:spPr>
          <a:xfrm>
            <a:off x="6116437" y="5093777"/>
            <a:ext cx="2628900" cy="11430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Calibri"/>
                <a:cs typeface="Calibri"/>
              </a:rPr>
              <a:t> Handout</a:t>
            </a:r>
          </a:p>
          <a:p>
            <a:pPr algn="ctr">
              <a:defRPr/>
            </a:pPr>
            <a:r>
              <a:rPr lang="en-US" dirty="0">
                <a:solidFill>
                  <a:schemeClr val="tx1"/>
                </a:solidFill>
                <a:latin typeface="Calibri"/>
                <a:cs typeface="Calibri"/>
              </a:rPr>
              <a:t>4.2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ln>
            <a:miter lim="800000"/>
            <a:headEnd/>
            <a:tailEnd/>
          </a:ln>
        </p:spPr>
        <p:txBody>
          <a:bodyPr anchor="ctr"/>
          <a:lstStyle/>
          <a:p>
            <a:r>
              <a:rPr lang="en-US" altLang="en-US" sz="3600" cap="none" dirty="0">
                <a:latin typeface="Calibri"/>
                <a:cs typeface="Calibri"/>
              </a:rPr>
              <a:t>Part 4: Providing a Transition-Focused Education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ln>
            <a:miter lim="800000"/>
            <a:headEnd/>
            <a:tailEnd/>
          </a:ln>
        </p:spPr>
        <p:txBody>
          <a:bodyPr/>
          <a:lstStyle/>
          <a:p>
            <a:r>
              <a:rPr lang="en-US" altLang="en-US" sz="3600" dirty="0">
                <a:latin typeface="Calibri"/>
                <a:cs typeface="Calibri"/>
              </a:rPr>
              <a:t>Developing Skills Through </a:t>
            </a:r>
            <a:br>
              <a:rPr lang="en-US" altLang="en-US" sz="3600" dirty="0">
                <a:latin typeface="Calibri"/>
                <a:cs typeface="Calibri"/>
              </a:rPr>
            </a:br>
            <a:r>
              <a:rPr lang="en-US" altLang="en-US" sz="3600" dirty="0">
                <a:latin typeface="Calibri"/>
                <a:cs typeface="Calibri"/>
              </a:rPr>
              <a:t>Work-Based Experiences </a:t>
            </a:r>
          </a:p>
        </p:txBody>
      </p:sp>
      <p:sp>
        <p:nvSpPr>
          <p:cNvPr id="89091" name="Content Placeholder 3"/>
          <p:cNvSpPr>
            <a:spLocks noGrp="1"/>
          </p:cNvSpPr>
          <p:nvPr>
            <p:ph idx="1"/>
          </p:nvPr>
        </p:nvSpPr>
        <p:spPr/>
        <p:txBody>
          <a:bodyPr/>
          <a:lstStyle/>
          <a:p>
            <a:r>
              <a:rPr lang="en-US" altLang="en-US" dirty="0">
                <a:latin typeface="Calibri"/>
                <a:cs typeface="Calibri"/>
              </a:rPr>
              <a:t>Work study.</a:t>
            </a:r>
          </a:p>
          <a:p>
            <a:pPr>
              <a:spcBef>
                <a:spcPts val="1800"/>
              </a:spcBef>
            </a:pPr>
            <a:r>
              <a:rPr lang="en-US" altLang="en-US" dirty="0">
                <a:latin typeface="Calibri"/>
                <a:cs typeface="Calibri"/>
              </a:rPr>
              <a:t>Paid employment/work experience.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4"/>
          <p:cNvSpPr>
            <a:spLocks noGrp="1"/>
          </p:cNvSpPr>
          <p:nvPr>
            <p:ph type="title"/>
          </p:nvPr>
        </p:nvSpPr>
        <p:spPr>
          <a:ln>
            <a:miter lim="800000"/>
            <a:headEnd/>
            <a:tailEnd/>
          </a:ln>
        </p:spPr>
        <p:txBody>
          <a:bodyPr/>
          <a:lstStyle/>
          <a:p>
            <a:r>
              <a:rPr lang="en-US" altLang="en-US" sz="3600" dirty="0">
                <a:latin typeface="Calibri"/>
                <a:cs typeface="Calibri"/>
              </a:rPr>
              <a:t>Work Study</a:t>
            </a:r>
          </a:p>
        </p:txBody>
      </p:sp>
      <p:sp>
        <p:nvSpPr>
          <p:cNvPr id="6" name="Content Placeholder 5"/>
          <p:cNvSpPr>
            <a:spLocks noGrp="1"/>
          </p:cNvSpPr>
          <p:nvPr>
            <p:ph idx="1"/>
          </p:nvPr>
        </p:nvSpPr>
        <p:spPr/>
        <p:txBody>
          <a:bodyPr/>
          <a:lstStyle/>
          <a:p>
            <a:pPr>
              <a:defRPr/>
            </a:pPr>
            <a:r>
              <a:rPr lang="en-US" altLang="en-US" dirty="0">
                <a:latin typeface="Calibri"/>
                <a:cs typeface="Calibri"/>
              </a:rPr>
              <a:t>A specified sequence of work-skills instruction and experiences designed to develop students’ work attitudes and general work behaviors by providing them with mutually supportive and integrated academic and vocational instruction.		</a:t>
            </a:r>
          </a:p>
        </p:txBody>
      </p:sp>
      <p:sp>
        <p:nvSpPr>
          <p:cNvPr id="4" name="TextBox 3"/>
          <p:cNvSpPr txBox="1"/>
          <p:nvPr/>
        </p:nvSpPr>
        <p:spPr>
          <a:xfrm>
            <a:off x="4932040" y="6093296"/>
            <a:ext cx="3096344" cy="307777"/>
          </a:xfrm>
          <a:prstGeom prst="rect">
            <a:avLst/>
          </a:prstGeom>
          <a:noFill/>
        </p:spPr>
        <p:txBody>
          <a:bodyPr wrap="square" rtlCol="0">
            <a:spAutoFit/>
          </a:bodyPr>
          <a:lstStyle/>
          <a:p>
            <a:pPr algn="r"/>
            <a:r>
              <a:rPr lang="en-US" altLang="en-US" sz="1400" dirty="0">
                <a:latin typeface="Calibri"/>
                <a:cs typeface="Calibri"/>
              </a:rPr>
              <a:t>Rowe et al., 2013</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4"/>
          <p:cNvSpPr>
            <a:spLocks noGrp="1"/>
          </p:cNvSpPr>
          <p:nvPr>
            <p:ph type="title"/>
          </p:nvPr>
        </p:nvSpPr>
        <p:spPr>
          <a:ln>
            <a:miter lim="800000"/>
            <a:headEnd/>
            <a:tailEnd/>
          </a:ln>
        </p:spPr>
        <p:txBody>
          <a:bodyPr/>
          <a:lstStyle/>
          <a:p>
            <a:r>
              <a:rPr lang="en-US" altLang="en-US" sz="3600" dirty="0">
                <a:latin typeface="Calibri"/>
                <a:cs typeface="Calibri"/>
              </a:rPr>
              <a:t>Work Experience</a:t>
            </a:r>
          </a:p>
        </p:txBody>
      </p:sp>
      <p:sp>
        <p:nvSpPr>
          <p:cNvPr id="6" name="Content Placeholder 5"/>
          <p:cNvSpPr>
            <a:spLocks noGrp="1"/>
          </p:cNvSpPr>
          <p:nvPr>
            <p:ph idx="1"/>
          </p:nvPr>
        </p:nvSpPr>
        <p:spPr/>
        <p:txBody>
          <a:bodyPr/>
          <a:lstStyle/>
          <a:p>
            <a:pPr>
              <a:defRPr/>
            </a:pPr>
            <a:r>
              <a:rPr lang="en-US" altLang="en-US" dirty="0">
                <a:latin typeface="Calibri"/>
                <a:cs typeface="Calibri"/>
              </a:rPr>
              <a:t>Work experience is any activity that places the student in an authentic workplace and could include work sampling, job shadowing, internships, apprenticeships, and paid employment.</a:t>
            </a:r>
          </a:p>
        </p:txBody>
      </p:sp>
      <p:sp>
        <p:nvSpPr>
          <p:cNvPr id="4" name="TextBox 3"/>
          <p:cNvSpPr txBox="1"/>
          <p:nvPr/>
        </p:nvSpPr>
        <p:spPr>
          <a:xfrm>
            <a:off x="4932040" y="6093296"/>
            <a:ext cx="3096344" cy="307777"/>
          </a:xfrm>
          <a:prstGeom prst="rect">
            <a:avLst/>
          </a:prstGeom>
          <a:noFill/>
        </p:spPr>
        <p:txBody>
          <a:bodyPr wrap="square" rtlCol="0">
            <a:spAutoFit/>
          </a:bodyPr>
          <a:lstStyle/>
          <a:p>
            <a:pPr algn="r"/>
            <a:r>
              <a:rPr lang="en-US" altLang="en-US" sz="1400" dirty="0">
                <a:latin typeface="Calibri"/>
                <a:cs typeface="Calibri"/>
              </a:rPr>
              <a:t>Rowe et al., 2013</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4"/>
          <p:cNvSpPr>
            <a:spLocks noGrp="1"/>
          </p:cNvSpPr>
          <p:nvPr>
            <p:ph type="title"/>
          </p:nvPr>
        </p:nvSpPr>
        <p:spPr>
          <a:ln>
            <a:miter lim="800000"/>
            <a:headEnd/>
            <a:tailEnd/>
          </a:ln>
        </p:spPr>
        <p:txBody>
          <a:bodyPr/>
          <a:lstStyle/>
          <a:p>
            <a:r>
              <a:rPr lang="en-US" altLang="en-US" sz="3600" dirty="0">
                <a:latin typeface="Calibri"/>
                <a:cs typeface="Calibri"/>
              </a:rPr>
              <a:t>Paid Employment</a:t>
            </a:r>
          </a:p>
        </p:txBody>
      </p:sp>
      <p:sp>
        <p:nvSpPr>
          <p:cNvPr id="6" name="Content Placeholder 5"/>
          <p:cNvSpPr>
            <a:spLocks noGrp="1"/>
          </p:cNvSpPr>
          <p:nvPr>
            <p:ph idx="1"/>
          </p:nvPr>
        </p:nvSpPr>
        <p:spPr/>
        <p:txBody>
          <a:bodyPr/>
          <a:lstStyle/>
          <a:p>
            <a:pPr>
              <a:defRPr/>
            </a:pPr>
            <a:r>
              <a:rPr lang="en-US" altLang="en-US" dirty="0">
                <a:latin typeface="Calibri"/>
                <a:cs typeface="Calibri"/>
              </a:rPr>
              <a:t>Paid employment can include existing standard jobs in a company or organization or customized work assignments negotiated with the employer, but these activities always feature competitive pay (e.g., minimum wage) paid directly to the student by the employer.</a:t>
            </a:r>
          </a:p>
        </p:txBody>
      </p:sp>
      <p:sp>
        <p:nvSpPr>
          <p:cNvPr id="4" name="TextBox 3"/>
          <p:cNvSpPr txBox="1"/>
          <p:nvPr/>
        </p:nvSpPr>
        <p:spPr>
          <a:xfrm>
            <a:off x="4932040" y="6093296"/>
            <a:ext cx="3096344" cy="307777"/>
          </a:xfrm>
          <a:prstGeom prst="rect">
            <a:avLst/>
          </a:prstGeom>
          <a:noFill/>
        </p:spPr>
        <p:txBody>
          <a:bodyPr wrap="square" rtlCol="0">
            <a:spAutoFit/>
          </a:bodyPr>
          <a:lstStyle/>
          <a:p>
            <a:pPr algn="r"/>
            <a:r>
              <a:rPr lang="en-US" altLang="en-US" sz="1400" dirty="0">
                <a:latin typeface="Calibri"/>
                <a:cs typeface="Calibri"/>
              </a:rPr>
              <a:t>Rowe et al., 2013</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1692275" y="274638"/>
            <a:ext cx="6994525" cy="1714202"/>
          </a:xfrm>
          <a:ln>
            <a:miter lim="800000"/>
            <a:headEnd/>
            <a:tailEnd/>
          </a:ln>
        </p:spPr>
        <p:txBody>
          <a:bodyPr/>
          <a:lstStyle/>
          <a:p>
            <a:r>
              <a:rPr lang="en-US" altLang="en-US" sz="3600" dirty="0">
                <a:latin typeface="Calibri"/>
                <a:cs typeface="Calibri"/>
              </a:rPr>
              <a:t>Examples of Strategies and Practices for Providing </a:t>
            </a:r>
            <a:br>
              <a:rPr lang="en-US" altLang="en-US" sz="3600" dirty="0">
                <a:latin typeface="Calibri"/>
                <a:cs typeface="Calibri"/>
              </a:rPr>
            </a:br>
            <a:r>
              <a:rPr lang="en-US" altLang="en-US" sz="3600" dirty="0">
                <a:latin typeface="Calibri"/>
                <a:cs typeface="Calibri"/>
              </a:rPr>
              <a:t>Work-Based Experiences</a:t>
            </a:r>
          </a:p>
        </p:txBody>
      </p:sp>
      <p:sp>
        <p:nvSpPr>
          <p:cNvPr id="97283" name="Content Placeholder 3"/>
          <p:cNvSpPr>
            <a:spLocks noGrp="1"/>
          </p:cNvSpPr>
          <p:nvPr>
            <p:ph idx="1"/>
          </p:nvPr>
        </p:nvSpPr>
        <p:spPr>
          <a:xfrm>
            <a:off x="1692275" y="2132856"/>
            <a:ext cx="6994525" cy="3629025"/>
          </a:xfrm>
        </p:spPr>
        <p:txBody>
          <a:bodyPr/>
          <a:lstStyle/>
          <a:p>
            <a:r>
              <a:rPr lang="en-US" altLang="en-US" dirty="0">
                <a:latin typeface="Calibri"/>
                <a:cs typeface="Calibri"/>
              </a:rPr>
              <a:t>Research-based practices: </a:t>
            </a:r>
          </a:p>
          <a:p>
            <a:pPr lvl="1"/>
            <a:r>
              <a:rPr lang="en-US" altLang="en-US" dirty="0">
                <a:latin typeface="Calibri"/>
                <a:ea typeface="Arial" panose="020B0604020202020204" pitchFamily="34" charset="0"/>
                <a:cs typeface="Calibri"/>
              </a:rPr>
              <a:t>Supported employment―competitive employment.</a:t>
            </a:r>
          </a:p>
          <a:p>
            <a:pPr lvl="1"/>
            <a:r>
              <a:rPr lang="en-US" altLang="en-US" dirty="0">
                <a:latin typeface="Calibri"/>
                <a:ea typeface="Arial" panose="020B0604020202020204" pitchFamily="34" charset="0"/>
                <a:cs typeface="Calibri"/>
              </a:rPr>
              <a:t>Targeted group―competitive employment.</a:t>
            </a:r>
          </a:p>
          <a:p>
            <a:pPr lvl="1"/>
            <a:endParaRPr lang="en-US" altLang="en-US" dirty="0">
              <a:latin typeface="Calibri"/>
              <a:ea typeface="Arial" panose="020B0604020202020204" pitchFamily="34" charset="0"/>
              <a:cs typeface="Calibri"/>
            </a:endParaRPr>
          </a:p>
        </p:txBody>
      </p:sp>
      <p:sp>
        <p:nvSpPr>
          <p:cNvPr id="97284" name="TextBox 4"/>
          <p:cNvSpPr txBox="1">
            <a:spLocks noChangeArrowheads="1"/>
          </p:cNvSpPr>
          <p:nvPr/>
        </p:nvSpPr>
        <p:spPr bwMode="auto">
          <a:xfrm>
            <a:off x="1979712" y="5942806"/>
            <a:ext cx="5689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i="1" dirty="0">
                <a:latin typeface="Calibri"/>
                <a:cs typeface="Calibri"/>
              </a:rPr>
              <a:t>DEMO: http://www.transitionta.org/transitionplanning</a:t>
            </a:r>
            <a:endParaRPr lang="en-US" altLang="en-US" dirty="0">
              <a:latin typeface="Calibri"/>
              <a:cs typeface="Calibri"/>
            </a:endParaRPr>
          </a:p>
        </p:txBody>
      </p:sp>
      <p:sp>
        <p:nvSpPr>
          <p:cNvPr id="5" name="Explosion 2 11">
            <a:extLst>
              <a:ext uri="{FF2B5EF4-FFF2-40B4-BE49-F238E27FC236}">
                <a16:creationId xmlns:a16="http://schemas.microsoft.com/office/drawing/2014/main" xmlns="" id="{32F77DC6-9C22-452B-BCE7-C4AFD370188A}"/>
              </a:ext>
            </a:extLst>
          </p:cNvPr>
          <p:cNvSpPr/>
          <p:nvPr/>
        </p:nvSpPr>
        <p:spPr>
          <a:xfrm>
            <a:off x="6156176" y="4709344"/>
            <a:ext cx="2628900" cy="11430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Calibri"/>
                <a:cs typeface="Calibri"/>
              </a:rPr>
              <a:t> Handout</a:t>
            </a:r>
          </a:p>
          <a:p>
            <a:pPr algn="ctr">
              <a:defRPr/>
            </a:pPr>
            <a:r>
              <a:rPr lang="en-US" dirty="0">
                <a:solidFill>
                  <a:schemeClr val="tx1"/>
                </a:solidFill>
                <a:latin typeface="Calibri"/>
                <a:cs typeface="Calibri"/>
              </a:rPr>
              <a:t>4.2</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3"/>
          <p:cNvSpPr>
            <a:spLocks noGrp="1"/>
          </p:cNvSpPr>
          <p:nvPr>
            <p:ph type="title"/>
          </p:nvPr>
        </p:nvSpPr>
        <p:spPr>
          <a:ln>
            <a:miter lim="800000"/>
            <a:headEnd/>
            <a:tailEnd/>
          </a:ln>
        </p:spPr>
        <p:txBody>
          <a:bodyPr/>
          <a:lstStyle/>
          <a:p>
            <a:r>
              <a:rPr lang="en-US" altLang="en-US" sz="3600" dirty="0">
                <a:latin typeface="Calibri"/>
                <a:cs typeface="Calibri"/>
              </a:rPr>
              <a:t>Developing Academic Skills </a:t>
            </a:r>
          </a:p>
        </p:txBody>
      </p:sp>
      <p:sp>
        <p:nvSpPr>
          <p:cNvPr id="99331" name="Content Placeholder 4"/>
          <p:cNvSpPr>
            <a:spLocks noGrp="1"/>
          </p:cNvSpPr>
          <p:nvPr>
            <p:ph idx="1"/>
          </p:nvPr>
        </p:nvSpPr>
        <p:spPr/>
        <p:txBody>
          <a:bodyPr/>
          <a:lstStyle/>
          <a:p>
            <a:r>
              <a:rPr lang="en-US" altLang="en-US" dirty="0">
                <a:latin typeface="Calibri"/>
                <a:cs typeface="Calibri"/>
              </a:rPr>
              <a:t>Inclusion in general education.</a:t>
            </a:r>
          </a:p>
          <a:p>
            <a:pPr>
              <a:spcBef>
                <a:spcPts val="1200"/>
              </a:spcBef>
            </a:pPr>
            <a:r>
              <a:rPr lang="en-US" altLang="en-US" dirty="0">
                <a:latin typeface="Calibri"/>
                <a:cs typeface="Calibri"/>
              </a:rPr>
              <a:t>Program of study.</a:t>
            </a:r>
          </a:p>
          <a:p>
            <a:pPr>
              <a:spcBef>
                <a:spcPts val="1200"/>
              </a:spcBef>
            </a:pPr>
            <a:r>
              <a:rPr lang="en-US" altLang="en-US" dirty="0">
                <a:latin typeface="Calibri"/>
                <a:cs typeface="Calibri"/>
              </a:rPr>
              <a:t>Exit examination requirements/high school diploma status.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a:ln>
            <a:miter lim="800000"/>
            <a:headEnd/>
            <a:tailEnd/>
          </a:ln>
        </p:spPr>
        <p:txBody>
          <a:bodyPr/>
          <a:lstStyle/>
          <a:p>
            <a:r>
              <a:rPr lang="en-US" altLang="en-US" sz="3600" dirty="0">
                <a:latin typeface="Calibri"/>
                <a:cs typeface="Calibri"/>
              </a:rPr>
              <a:t>Inclusion in General Education </a:t>
            </a:r>
          </a:p>
        </p:txBody>
      </p:sp>
      <p:sp>
        <p:nvSpPr>
          <p:cNvPr id="36866" name="Content Placeholder 2"/>
          <p:cNvSpPr>
            <a:spLocks noGrp="1"/>
          </p:cNvSpPr>
          <p:nvPr>
            <p:ph idx="1"/>
          </p:nvPr>
        </p:nvSpPr>
        <p:spPr/>
        <p:txBody>
          <a:bodyPr/>
          <a:lstStyle/>
          <a:p>
            <a:pPr>
              <a:defRPr/>
            </a:pPr>
            <a:r>
              <a:rPr lang="en-US" altLang="en-US" dirty="0">
                <a:latin typeface="Calibri"/>
                <a:cs typeface="Calibri"/>
              </a:rPr>
              <a:t>Requires students with disabilities to have access to general education curriculum and be engaged in regular education classes with peers without disabilities.</a:t>
            </a:r>
          </a:p>
        </p:txBody>
      </p:sp>
      <p:sp>
        <p:nvSpPr>
          <p:cNvPr id="4" name="TextBox 3"/>
          <p:cNvSpPr txBox="1"/>
          <p:nvPr/>
        </p:nvSpPr>
        <p:spPr>
          <a:xfrm>
            <a:off x="4716016" y="6093296"/>
            <a:ext cx="3312368" cy="307777"/>
          </a:xfrm>
          <a:prstGeom prst="rect">
            <a:avLst/>
          </a:prstGeom>
          <a:noFill/>
        </p:spPr>
        <p:txBody>
          <a:bodyPr wrap="square" rtlCol="0">
            <a:spAutoFit/>
          </a:bodyPr>
          <a:lstStyle/>
          <a:p>
            <a:pPr algn="r"/>
            <a:r>
              <a:rPr lang="en-US" altLang="en-US" sz="1400" dirty="0">
                <a:latin typeface="Calibri"/>
                <a:cs typeface="Calibri"/>
              </a:rPr>
              <a:t>Rowe, et al., 2013</a:t>
            </a:r>
            <a:endParaRPr lang="en-US" sz="1400" dirty="0">
              <a:latin typeface="Calibri"/>
              <a:cs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a:ln>
            <a:miter lim="800000"/>
            <a:headEnd/>
            <a:tailEnd/>
          </a:ln>
        </p:spPr>
        <p:txBody>
          <a:bodyPr/>
          <a:lstStyle/>
          <a:p>
            <a:r>
              <a:rPr lang="en-US" altLang="en-US" sz="3600" dirty="0">
                <a:latin typeface="Calibri"/>
                <a:cs typeface="Calibri"/>
              </a:rPr>
              <a:t>Program of Study</a:t>
            </a:r>
          </a:p>
        </p:txBody>
      </p:sp>
      <p:sp>
        <p:nvSpPr>
          <p:cNvPr id="36866" name="Content Placeholder 2"/>
          <p:cNvSpPr>
            <a:spLocks noGrp="1"/>
          </p:cNvSpPr>
          <p:nvPr>
            <p:ph idx="1"/>
          </p:nvPr>
        </p:nvSpPr>
        <p:spPr/>
        <p:txBody>
          <a:bodyPr/>
          <a:lstStyle/>
          <a:p>
            <a:pPr>
              <a:defRPr/>
            </a:pPr>
            <a:r>
              <a:rPr lang="en-US" altLang="en-US" dirty="0">
                <a:latin typeface="Calibri"/>
                <a:cs typeface="Calibri"/>
              </a:rPr>
              <a:t>An individualized set of courses, experiences, and curriculum designed to develop students’ academic and functional achievement to support the attainment of their desired post-school goals.</a:t>
            </a:r>
          </a:p>
        </p:txBody>
      </p:sp>
      <p:sp>
        <p:nvSpPr>
          <p:cNvPr id="4" name="TextBox 3"/>
          <p:cNvSpPr txBox="1"/>
          <p:nvPr/>
        </p:nvSpPr>
        <p:spPr>
          <a:xfrm>
            <a:off x="4932040" y="6093296"/>
            <a:ext cx="3096344" cy="307777"/>
          </a:xfrm>
          <a:prstGeom prst="rect">
            <a:avLst/>
          </a:prstGeom>
          <a:noFill/>
        </p:spPr>
        <p:txBody>
          <a:bodyPr wrap="square" rtlCol="0">
            <a:spAutoFit/>
          </a:bodyPr>
          <a:lstStyle/>
          <a:p>
            <a:pPr algn="r"/>
            <a:r>
              <a:rPr lang="en-US" altLang="en-US" sz="1400" dirty="0">
                <a:latin typeface="Calibri"/>
                <a:cs typeface="Calibri"/>
              </a:rPr>
              <a:t>Rowe et al., 2013</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a:ln>
            <a:miter lim="800000"/>
            <a:headEnd/>
            <a:tailEnd/>
          </a:ln>
        </p:spPr>
        <p:txBody>
          <a:bodyPr/>
          <a:lstStyle/>
          <a:p>
            <a:r>
              <a:rPr lang="en-US" altLang="en-US" sz="2800" dirty="0">
                <a:latin typeface="Calibri"/>
                <a:cs typeface="Calibri"/>
              </a:rPr>
              <a:t>Requirements for Teachers to Implement Academics Into Transition</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813633966"/>
              </p:ext>
            </p:extLst>
          </p:nvPr>
        </p:nvGraphicFramePr>
        <p:xfrm>
          <a:off x="1692275" y="1556792"/>
          <a:ext cx="6994524"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3"/>
          <p:cNvSpPr>
            <a:spLocks noGrp="1"/>
          </p:cNvSpPr>
          <p:nvPr>
            <p:ph type="title"/>
          </p:nvPr>
        </p:nvSpPr>
        <p:spPr>
          <a:xfrm>
            <a:off x="1692275" y="274638"/>
            <a:ext cx="6994525" cy="603504"/>
          </a:xfrm>
          <a:ln>
            <a:miter lim="800000"/>
            <a:headEnd/>
            <a:tailEnd/>
          </a:ln>
        </p:spPr>
        <p:txBody>
          <a:bodyPr/>
          <a:lstStyle/>
          <a:p>
            <a:r>
              <a:rPr lang="en-US" altLang="en-US" sz="3400" dirty="0">
                <a:latin typeface="Calibri"/>
                <a:cs typeface="Calibri"/>
              </a:rPr>
              <a:t>Designing Academic Instru</a:t>
            </a:r>
            <a:r>
              <a:rPr lang="en-US" altLang="en-US" sz="3600" dirty="0">
                <a:latin typeface="Calibri"/>
                <a:cs typeface="Calibri"/>
              </a:rPr>
              <a:t>ction</a:t>
            </a:r>
            <a:endParaRPr lang="en-US" altLang="en-US" sz="3600" dirty="0">
              <a:solidFill>
                <a:schemeClr val="tx1"/>
              </a:solidFill>
              <a:latin typeface="Calibri"/>
              <a:cs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2445182172"/>
              </p:ext>
            </p:extLst>
          </p:nvPr>
        </p:nvGraphicFramePr>
        <p:xfrm>
          <a:off x="1677627" y="1073951"/>
          <a:ext cx="7009174" cy="4887913"/>
        </p:xfrm>
        <a:graphic>
          <a:graphicData uri="http://schemas.openxmlformats.org/drawingml/2006/table">
            <a:tbl>
              <a:tblPr/>
              <a:tblGrid>
                <a:gridCol w="3504587">
                  <a:extLst>
                    <a:ext uri="{9D8B030D-6E8A-4147-A177-3AD203B41FA5}">
                      <a16:colId xmlns:a16="http://schemas.microsoft.com/office/drawing/2014/main" xmlns="" val="20000"/>
                    </a:ext>
                  </a:extLst>
                </a:gridCol>
                <a:gridCol w="3504587">
                  <a:extLst>
                    <a:ext uri="{9D8B030D-6E8A-4147-A177-3AD203B41FA5}">
                      <a16:colId xmlns:a16="http://schemas.microsoft.com/office/drawing/2014/main" xmlns="" val="20001"/>
                    </a:ext>
                  </a:extLst>
                </a:gridCol>
              </a:tblGrid>
              <a:tr h="1298575">
                <a:tc>
                  <a:txBody>
                    <a:bodyPr/>
                    <a:lstStyle>
                      <a:lvl1pPr>
                        <a:spcBef>
                          <a:spcPct val="20000"/>
                        </a:spcBef>
                        <a:buFont typeface="Wingdings" charset="2"/>
                        <a:defRPr sz="2800">
                          <a:solidFill>
                            <a:srgbClr val="0061AF"/>
                          </a:solidFill>
                          <a:latin typeface="Arial" charset="0"/>
                          <a:ea typeface="ＭＳ Ｐゴシック" charset="-128"/>
                          <a:cs typeface="Arial" charset="0"/>
                        </a:defRPr>
                      </a:lvl1pPr>
                      <a:lvl2pPr marL="742950" indent="-285750">
                        <a:spcBef>
                          <a:spcPct val="20000"/>
                        </a:spcBef>
                        <a:defRPr sz="2400">
                          <a:solidFill>
                            <a:srgbClr val="0061AF"/>
                          </a:solidFill>
                          <a:latin typeface="Arial" charset="0"/>
                          <a:ea typeface="Arial" charset="0"/>
                          <a:cs typeface="Arial" charset="0"/>
                        </a:defRPr>
                      </a:lvl2pPr>
                      <a:lvl3pPr marL="1143000" indent="-228600">
                        <a:spcBef>
                          <a:spcPct val="20000"/>
                        </a:spcBef>
                        <a:defRPr sz="2000">
                          <a:solidFill>
                            <a:srgbClr val="0061AF"/>
                          </a:solidFill>
                          <a:latin typeface="Arial" charset="0"/>
                          <a:ea typeface="Arial" charset="0"/>
                          <a:cs typeface="Arial" charset="0"/>
                        </a:defRPr>
                      </a:lvl3pPr>
                      <a:lvl4pPr marL="1600200" indent="-228600">
                        <a:spcBef>
                          <a:spcPct val="20000"/>
                        </a:spcBef>
                        <a:defRPr>
                          <a:solidFill>
                            <a:srgbClr val="0061AF"/>
                          </a:solidFill>
                          <a:latin typeface="Arial" charset="0"/>
                          <a:ea typeface="Arial" charset="0"/>
                          <a:cs typeface="Arial" charset="0"/>
                        </a:defRPr>
                      </a:lvl4pPr>
                      <a:lvl5pPr marL="2057400" indent="-228600">
                        <a:spcBef>
                          <a:spcPct val="20000"/>
                        </a:spcBef>
                        <a:defRPr>
                          <a:solidFill>
                            <a:srgbClr val="0061AF"/>
                          </a:solidFill>
                          <a:latin typeface="Arial" charset="0"/>
                          <a:ea typeface="Arial" charset="0"/>
                          <a:cs typeface="Arial" charset="0"/>
                        </a:defRPr>
                      </a:lvl5pPr>
                      <a:lvl6pPr marL="2514600" indent="-228600" eaLnBrk="0" fontAlgn="base" hangingPunct="0">
                        <a:spcBef>
                          <a:spcPct val="20000"/>
                        </a:spcBef>
                        <a:spcAft>
                          <a:spcPct val="0"/>
                        </a:spcAft>
                        <a:defRPr>
                          <a:solidFill>
                            <a:srgbClr val="0061AF"/>
                          </a:solidFill>
                          <a:latin typeface="Arial" charset="0"/>
                          <a:ea typeface="Arial" charset="0"/>
                          <a:cs typeface="Arial" charset="0"/>
                        </a:defRPr>
                      </a:lvl6pPr>
                      <a:lvl7pPr marL="2971800" indent="-228600" eaLnBrk="0" fontAlgn="base" hangingPunct="0">
                        <a:spcBef>
                          <a:spcPct val="20000"/>
                        </a:spcBef>
                        <a:spcAft>
                          <a:spcPct val="0"/>
                        </a:spcAft>
                        <a:defRPr>
                          <a:solidFill>
                            <a:srgbClr val="0061AF"/>
                          </a:solidFill>
                          <a:latin typeface="Arial" charset="0"/>
                          <a:ea typeface="Arial" charset="0"/>
                          <a:cs typeface="Arial" charset="0"/>
                        </a:defRPr>
                      </a:lvl7pPr>
                      <a:lvl8pPr marL="3429000" indent="-228600" eaLnBrk="0" fontAlgn="base" hangingPunct="0">
                        <a:spcBef>
                          <a:spcPct val="20000"/>
                        </a:spcBef>
                        <a:spcAft>
                          <a:spcPct val="0"/>
                        </a:spcAft>
                        <a:defRPr>
                          <a:solidFill>
                            <a:srgbClr val="0061AF"/>
                          </a:solidFill>
                          <a:latin typeface="Arial" charset="0"/>
                          <a:ea typeface="Arial" charset="0"/>
                          <a:cs typeface="Arial" charset="0"/>
                        </a:defRPr>
                      </a:lvl8pPr>
                      <a:lvl9pPr marL="3886200" indent="-228600" eaLnBrk="0" fontAlgn="base" hangingPunct="0">
                        <a:spcBef>
                          <a:spcPct val="20000"/>
                        </a:spcBef>
                        <a:spcAft>
                          <a:spcPct val="0"/>
                        </a:spcAft>
                        <a:defRPr>
                          <a:solidFill>
                            <a:srgbClr val="0061AF"/>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chemeClr val="tx1"/>
                          </a:solidFill>
                          <a:effectLst/>
                          <a:latin typeface="Calibri"/>
                          <a:ea typeface="ＭＳ Ｐゴシック" charset="-128"/>
                          <a:cs typeface="Calibri"/>
                        </a:rPr>
                        <a:t>Make curricular content more meaningful and relevant</a:t>
                      </a:r>
                    </a:p>
                  </a:txBody>
                  <a:tcPr marL="91432" marR="91432" horzOverflow="overflow">
                    <a:lnL>
                      <a:noFill/>
                    </a:lnL>
                    <a:lnR w="12700" cap="flat" cmpd="sng" algn="ctr">
                      <a:solidFill>
                        <a:schemeClr val="tx1"/>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Wingdings" charset="2"/>
                        <a:defRPr sz="2800">
                          <a:solidFill>
                            <a:srgbClr val="0061AF"/>
                          </a:solidFill>
                          <a:latin typeface="Arial" charset="0"/>
                          <a:ea typeface="ＭＳ Ｐゴシック" charset="-128"/>
                          <a:cs typeface="Arial" charset="0"/>
                        </a:defRPr>
                      </a:lvl1pPr>
                      <a:lvl2pPr marL="742950" indent="-285750">
                        <a:spcBef>
                          <a:spcPct val="20000"/>
                        </a:spcBef>
                        <a:defRPr sz="2400">
                          <a:solidFill>
                            <a:srgbClr val="0061AF"/>
                          </a:solidFill>
                          <a:latin typeface="Arial" charset="0"/>
                          <a:ea typeface="Arial" charset="0"/>
                          <a:cs typeface="Arial" charset="0"/>
                        </a:defRPr>
                      </a:lvl2pPr>
                      <a:lvl3pPr marL="1143000" indent="-228600">
                        <a:spcBef>
                          <a:spcPct val="20000"/>
                        </a:spcBef>
                        <a:defRPr sz="2000">
                          <a:solidFill>
                            <a:srgbClr val="0061AF"/>
                          </a:solidFill>
                          <a:latin typeface="Arial" charset="0"/>
                          <a:ea typeface="Arial" charset="0"/>
                          <a:cs typeface="Arial" charset="0"/>
                        </a:defRPr>
                      </a:lvl3pPr>
                      <a:lvl4pPr marL="1600200" indent="-228600">
                        <a:spcBef>
                          <a:spcPct val="20000"/>
                        </a:spcBef>
                        <a:defRPr>
                          <a:solidFill>
                            <a:srgbClr val="0061AF"/>
                          </a:solidFill>
                          <a:latin typeface="Arial" charset="0"/>
                          <a:ea typeface="Arial" charset="0"/>
                          <a:cs typeface="Arial" charset="0"/>
                        </a:defRPr>
                      </a:lvl4pPr>
                      <a:lvl5pPr marL="2057400" indent="-228600">
                        <a:spcBef>
                          <a:spcPct val="20000"/>
                        </a:spcBef>
                        <a:defRPr>
                          <a:solidFill>
                            <a:srgbClr val="0061AF"/>
                          </a:solidFill>
                          <a:latin typeface="Arial" charset="0"/>
                          <a:ea typeface="Arial" charset="0"/>
                          <a:cs typeface="Arial" charset="0"/>
                        </a:defRPr>
                      </a:lvl5pPr>
                      <a:lvl6pPr marL="2514600" indent="-228600" eaLnBrk="0" fontAlgn="base" hangingPunct="0">
                        <a:spcBef>
                          <a:spcPct val="20000"/>
                        </a:spcBef>
                        <a:spcAft>
                          <a:spcPct val="0"/>
                        </a:spcAft>
                        <a:defRPr>
                          <a:solidFill>
                            <a:srgbClr val="0061AF"/>
                          </a:solidFill>
                          <a:latin typeface="Arial" charset="0"/>
                          <a:ea typeface="Arial" charset="0"/>
                          <a:cs typeface="Arial" charset="0"/>
                        </a:defRPr>
                      </a:lvl6pPr>
                      <a:lvl7pPr marL="2971800" indent="-228600" eaLnBrk="0" fontAlgn="base" hangingPunct="0">
                        <a:spcBef>
                          <a:spcPct val="20000"/>
                        </a:spcBef>
                        <a:spcAft>
                          <a:spcPct val="0"/>
                        </a:spcAft>
                        <a:defRPr>
                          <a:solidFill>
                            <a:srgbClr val="0061AF"/>
                          </a:solidFill>
                          <a:latin typeface="Arial" charset="0"/>
                          <a:ea typeface="Arial" charset="0"/>
                          <a:cs typeface="Arial" charset="0"/>
                        </a:defRPr>
                      </a:lvl7pPr>
                      <a:lvl8pPr marL="3429000" indent="-228600" eaLnBrk="0" fontAlgn="base" hangingPunct="0">
                        <a:spcBef>
                          <a:spcPct val="20000"/>
                        </a:spcBef>
                        <a:spcAft>
                          <a:spcPct val="0"/>
                        </a:spcAft>
                        <a:defRPr>
                          <a:solidFill>
                            <a:srgbClr val="0061AF"/>
                          </a:solidFill>
                          <a:latin typeface="Arial" charset="0"/>
                          <a:ea typeface="Arial" charset="0"/>
                          <a:cs typeface="Arial" charset="0"/>
                        </a:defRPr>
                      </a:lvl8pPr>
                      <a:lvl9pPr marL="3886200" indent="-228600" eaLnBrk="0" fontAlgn="base" hangingPunct="0">
                        <a:spcBef>
                          <a:spcPct val="20000"/>
                        </a:spcBef>
                        <a:spcAft>
                          <a:spcPct val="0"/>
                        </a:spcAft>
                        <a:defRPr>
                          <a:solidFill>
                            <a:srgbClr val="0061AF"/>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a:ln>
                            <a:noFill/>
                          </a:ln>
                          <a:solidFill>
                            <a:schemeClr val="tx1"/>
                          </a:solidFill>
                          <a:effectLst/>
                          <a:latin typeface="Calibri"/>
                          <a:ea typeface="ＭＳ Ｐゴシック" charset="-128"/>
                          <a:cs typeface="Calibri"/>
                        </a:rPr>
                        <a:t>Address Non-Academic Skills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dirty="0">
                        <a:ln>
                          <a:noFill/>
                        </a:ln>
                        <a:solidFill>
                          <a:schemeClr val="tx1"/>
                        </a:solidFill>
                        <a:effectLst/>
                        <a:latin typeface="Calibri"/>
                        <a:ea typeface="ＭＳ Ｐゴシック" charset="-128"/>
                        <a:cs typeface="Calibri"/>
                      </a:endParaRPr>
                    </a:p>
                  </a:txBody>
                  <a:tcPr marL="91432" marR="91432" horzOverflow="overflow">
                    <a:lnL w="12700" cap="flat" cmpd="sng" algn="ctr">
                      <a:solidFill>
                        <a:schemeClr val="tx1"/>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589338">
                <a:tc>
                  <a:txBody>
                    <a:bodyPr/>
                    <a:lstStyle>
                      <a:lvl1pPr defTabSz="457200">
                        <a:spcBef>
                          <a:spcPct val="20000"/>
                        </a:spcBef>
                        <a:buFont typeface="Wingdings" charset="2"/>
                        <a:defRPr sz="2800">
                          <a:solidFill>
                            <a:srgbClr val="0061AF"/>
                          </a:solidFill>
                          <a:latin typeface="Arial" charset="0"/>
                          <a:ea typeface="ＭＳ Ｐゴシック" charset="-128"/>
                          <a:cs typeface="Arial" charset="0"/>
                        </a:defRPr>
                      </a:lvl1pPr>
                      <a:lvl2pPr marL="742950" indent="-285750" defTabSz="457200">
                        <a:spcBef>
                          <a:spcPct val="20000"/>
                        </a:spcBef>
                        <a:defRPr sz="2400">
                          <a:solidFill>
                            <a:srgbClr val="0061AF"/>
                          </a:solidFill>
                          <a:latin typeface="Arial" charset="0"/>
                          <a:ea typeface="Arial" charset="0"/>
                          <a:cs typeface="Arial" charset="0"/>
                        </a:defRPr>
                      </a:lvl2pPr>
                      <a:lvl3pPr marL="1143000" indent="-228600" defTabSz="457200">
                        <a:spcBef>
                          <a:spcPct val="20000"/>
                        </a:spcBef>
                        <a:defRPr sz="2000">
                          <a:solidFill>
                            <a:srgbClr val="0061AF"/>
                          </a:solidFill>
                          <a:latin typeface="Arial" charset="0"/>
                          <a:ea typeface="Arial" charset="0"/>
                          <a:cs typeface="Arial" charset="0"/>
                        </a:defRPr>
                      </a:lvl3pPr>
                      <a:lvl4pPr marL="1600200" indent="-228600" defTabSz="457200">
                        <a:spcBef>
                          <a:spcPct val="20000"/>
                        </a:spcBef>
                        <a:defRPr>
                          <a:solidFill>
                            <a:srgbClr val="0061AF"/>
                          </a:solidFill>
                          <a:latin typeface="Arial" charset="0"/>
                          <a:ea typeface="Arial" charset="0"/>
                          <a:cs typeface="Arial" charset="0"/>
                        </a:defRPr>
                      </a:lvl4pPr>
                      <a:lvl5pPr marL="2057400" indent="-228600" defTabSz="457200">
                        <a:spcBef>
                          <a:spcPct val="20000"/>
                        </a:spcBef>
                        <a:defRPr>
                          <a:solidFill>
                            <a:srgbClr val="0061AF"/>
                          </a:solidFill>
                          <a:latin typeface="Arial" charset="0"/>
                          <a:ea typeface="Arial" charset="0"/>
                          <a:cs typeface="Arial" charset="0"/>
                        </a:defRPr>
                      </a:lvl5pPr>
                      <a:lvl6pPr marL="2514600" indent="-228600" defTabSz="457200" eaLnBrk="0" fontAlgn="base" hangingPunct="0">
                        <a:spcBef>
                          <a:spcPct val="20000"/>
                        </a:spcBef>
                        <a:spcAft>
                          <a:spcPct val="0"/>
                        </a:spcAft>
                        <a:defRPr>
                          <a:solidFill>
                            <a:srgbClr val="0061AF"/>
                          </a:solidFill>
                          <a:latin typeface="Arial" charset="0"/>
                          <a:ea typeface="Arial" charset="0"/>
                          <a:cs typeface="Arial" charset="0"/>
                        </a:defRPr>
                      </a:lvl6pPr>
                      <a:lvl7pPr marL="2971800" indent="-228600" defTabSz="457200" eaLnBrk="0" fontAlgn="base" hangingPunct="0">
                        <a:spcBef>
                          <a:spcPct val="20000"/>
                        </a:spcBef>
                        <a:spcAft>
                          <a:spcPct val="0"/>
                        </a:spcAft>
                        <a:defRPr>
                          <a:solidFill>
                            <a:srgbClr val="0061AF"/>
                          </a:solidFill>
                          <a:latin typeface="Arial" charset="0"/>
                          <a:ea typeface="Arial" charset="0"/>
                          <a:cs typeface="Arial" charset="0"/>
                        </a:defRPr>
                      </a:lvl7pPr>
                      <a:lvl8pPr marL="3429000" indent="-228600" defTabSz="457200" eaLnBrk="0" fontAlgn="base" hangingPunct="0">
                        <a:spcBef>
                          <a:spcPct val="20000"/>
                        </a:spcBef>
                        <a:spcAft>
                          <a:spcPct val="0"/>
                        </a:spcAft>
                        <a:defRPr>
                          <a:solidFill>
                            <a:srgbClr val="0061AF"/>
                          </a:solidFill>
                          <a:latin typeface="Arial" charset="0"/>
                          <a:ea typeface="Arial" charset="0"/>
                          <a:cs typeface="Arial" charset="0"/>
                        </a:defRPr>
                      </a:lvl8pPr>
                      <a:lvl9pPr marL="3886200" indent="-228600" defTabSz="457200" eaLnBrk="0" fontAlgn="base" hangingPunct="0">
                        <a:spcBef>
                          <a:spcPct val="20000"/>
                        </a:spcBef>
                        <a:spcAft>
                          <a:spcPct val="0"/>
                        </a:spcAft>
                        <a:defRPr>
                          <a:solidFill>
                            <a:srgbClr val="0061AF"/>
                          </a:solidFill>
                          <a:latin typeface="Arial" charset="0"/>
                          <a:ea typeface="Arial" charset="0"/>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a typeface="ＭＳ Ｐゴシック" charset="-128"/>
                      </a:endParaRPr>
                    </a:p>
                  </a:txBody>
                  <a:tcPr marL="91432" marR="91432"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2D2D8A">
                        <a:alpha val="20000"/>
                      </a:srgbClr>
                    </a:solidFill>
                  </a:tcPr>
                </a:tc>
                <a:tc>
                  <a:txBody>
                    <a:bodyPr/>
                    <a:lstStyle>
                      <a:lvl1pPr defTabSz="457200">
                        <a:spcBef>
                          <a:spcPct val="20000"/>
                        </a:spcBef>
                        <a:buFont typeface="Wingdings" charset="2"/>
                        <a:defRPr sz="2800">
                          <a:solidFill>
                            <a:srgbClr val="0061AF"/>
                          </a:solidFill>
                          <a:latin typeface="Arial" charset="0"/>
                          <a:ea typeface="ＭＳ Ｐゴシック" charset="-128"/>
                          <a:cs typeface="Arial" charset="0"/>
                        </a:defRPr>
                      </a:lvl1pPr>
                      <a:lvl2pPr marL="742950" indent="-285750" defTabSz="457200">
                        <a:spcBef>
                          <a:spcPct val="20000"/>
                        </a:spcBef>
                        <a:defRPr sz="2400">
                          <a:solidFill>
                            <a:srgbClr val="0061AF"/>
                          </a:solidFill>
                          <a:latin typeface="Arial" charset="0"/>
                          <a:ea typeface="Arial" charset="0"/>
                          <a:cs typeface="Arial" charset="0"/>
                        </a:defRPr>
                      </a:lvl2pPr>
                      <a:lvl3pPr marL="1143000" indent="-228600" defTabSz="457200">
                        <a:spcBef>
                          <a:spcPct val="20000"/>
                        </a:spcBef>
                        <a:defRPr sz="2000">
                          <a:solidFill>
                            <a:srgbClr val="0061AF"/>
                          </a:solidFill>
                          <a:latin typeface="Arial" charset="0"/>
                          <a:ea typeface="Arial" charset="0"/>
                          <a:cs typeface="Arial" charset="0"/>
                        </a:defRPr>
                      </a:lvl3pPr>
                      <a:lvl4pPr marL="1600200" indent="-228600" defTabSz="457200">
                        <a:spcBef>
                          <a:spcPct val="20000"/>
                        </a:spcBef>
                        <a:defRPr>
                          <a:solidFill>
                            <a:srgbClr val="0061AF"/>
                          </a:solidFill>
                          <a:latin typeface="Arial" charset="0"/>
                          <a:ea typeface="Arial" charset="0"/>
                          <a:cs typeface="Arial" charset="0"/>
                        </a:defRPr>
                      </a:lvl4pPr>
                      <a:lvl5pPr marL="2057400" indent="-228600" defTabSz="457200">
                        <a:spcBef>
                          <a:spcPct val="20000"/>
                        </a:spcBef>
                        <a:defRPr>
                          <a:solidFill>
                            <a:srgbClr val="0061AF"/>
                          </a:solidFill>
                          <a:latin typeface="Arial" charset="0"/>
                          <a:ea typeface="Arial" charset="0"/>
                          <a:cs typeface="Arial" charset="0"/>
                        </a:defRPr>
                      </a:lvl5pPr>
                      <a:lvl6pPr marL="2514600" indent="-228600" defTabSz="457200" eaLnBrk="0" fontAlgn="base" hangingPunct="0">
                        <a:spcBef>
                          <a:spcPct val="20000"/>
                        </a:spcBef>
                        <a:spcAft>
                          <a:spcPct val="0"/>
                        </a:spcAft>
                        <a:defRPr>
                          <a:solidFill>
                            <a:srgbClr val="0061AF"/>
                          </a:solidFill>
                          <a:latin typeface="Arial" charset="0"/>
                          <a:ea typeface="Arial" charset="0"/>
                          <a:cs typeface="Arial" charset="0"/>
                        </a:defRPr>
                      </a:lvl6pPr>
                      <a:lvl7pPr marL="2971800" indent="-228600" defTabSz="457200" eaLnBrk="0" fontAlgn="base" hangingPunct="0">
                        <a:spcBef>
                          <a:spcPct val="20000"/>
                        </a:spcBef>
                        <a:spcAft>
                          <a:spcPct val="0"/>
                        </a:spcAft>
                        <a:defRPr>
                          <a:solidFill>
                            <a:srgbClr val="0061AF"/>
                          </a:solidFill>
                          <a:latin typeface="Arial" charset="0"/>
                          <a:ea typeface="Arial" charset="0"/>
                          <a:cs typeface="Arial" charset="0"/>
                        </a:defRPr>
                      </a:lvl7pPr>
                      <a:lvl8pPr marL="3429000" indent="-228600" defTabSz="457200" eaLnBrk="0" fontAlgn="base" hangingPunct="0">
                        <a:spcBef>
                          <a:spcPct val="20000"/>
                        </a:spcBef>
                        <a:spcAft>
                          <a:spcPct val="0"/>
                        </a:spcAft>
                        <a:defRPr>
                          <a:solidFill>
                            <a:srgbClr val="0061AF"/>
                          </a:solidFill>
                          <a:latin typeface="Arial" charset="0"/>
                          <a:ea typeface="Arial" charset="0"/>
                          <a:cs typeface="Arial" charset="0"/>
                        </a:defRPr>
                      </a:lvl8pPr>
                      <a:lvl9pPr marL="3886200" indent="-228600" defTabSz="457200" eaLnBrk="0" fontAlgn="base" hangingPunct="0">
                        <a:spcBef>
                          <a:spcPct val="20000"/>
                        </a:spcBef>
                        <a:spcAft>
                          <a:spcPct val="0"/>
                        </a:spcAft>
                        <a:defRPr>
                          <a:solidFill>
                            <a:srgbClr val="0061AF"/>
                          </a:solidFill>
                          <a:latin typeface="Arial" charset="0"/>
                          <a:ea typeface="Arial" charset="0"/>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a typeface="ＭＳ Ｐゴシック" charset="-128"/>
                      </a:endParaRPr>
                    </a:p>
                  </a:txBody>
                  <a:tcPr marL="91432" marR="91432"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2D2D8A">
                        <a:alpha val="20000"/>
                      </a:srgbClr>
                    </a:solidFill>
                  </a:tcPr>
                </a:tc>
                <a:extLst>
                  <a:ext uri="{0D108BD9-81ED-4DB2-BD59-A6C34878D82A}">
                    <a16:rowId xmlns:a16="http://schemas.microsoft.com/office/drawing/2014/main" xmlns="" val="10001"/>
                  </a:ext>
                </a:extLst>
              </a:tr>
            </a:tbl>
          </a:graphicData>
        </a:graphic>
      </p:graphicFrame>
      <p:graphicFrame>
        <p:nvGraphicFramePr>
          <p:cNvPr id="6" name="Diagram 5"/>
          <p:cNvGraphicFramePr/>
          <p:nvPr>
            <p:extLst>
              <p:ext uri="{D42A27DB-BD31-4B8C-83A1-F6EECF244321}">
                <p14:modId xmlns:p14="http://schemas.microsoft.com/office/powerpoint/2010/main" val="1982423515"/>
              </p:ext>
            </p:extLst>
          </p:nvPr>
        </p:nvGraphicFramePr>
        <p:xfrm>
          <a:off x="5004048" y="2448273"/>
          <a:ext cx="3886200" cy="3428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val="3968231531"/>
              </p:ext>
            </p:extLst>
          </p:nvPr>
        </p:nvGraphicFramePr>
        <p:xfrm>
          <a:off x="1397496" y="2448273"/>
          <a:ext cx="4038600" cy="347345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ln>
            <a:miter lim="800000"/>
            <a:headEnd/>
            <a:tailEnd/>
          </a:ln>
        </p:spPr>
        <p:txBody>
          <a:bodyPr/>
          <a:lstStyle/>
          <a:p>
            <a:r>
              <a:rPr lang="en-US" altLang="en-US" sz="3600" dirty="0">
                <a:latin typeface="Calibri"/>
                <a:cs typeface="Calibri"/>
              </a:rPr>
              <a:t>Objectives</a:t>
            </a:r>
          </a:p>
        </p:txBody>
      </p:sp>
      <p:sp>
        <p:nvSpPr>
          <p:cNvPr id="32771" name="Content Placeholder 2"/>
          <p:cNvSpPr>
            <a:spLocks noGrp="1"/>
          </p:cNvSpPr>
          <p:nvPr>
            <p:ph idx="1"/>
          </p:nvPr>
        </p:nvSpPr>
        <p:spPr/>
        <p:txBody>
          <a:bodyPr/>
          <a:lstStyle/>
          <a:p>
            <a:r>
              <a:rPr lang="en-US" altLang="en-US" sz="2600" dirty="0">
                <a:latin typeface="Calibri"/>
                <a:cs typeface="Calibri"/>
              </a:rPr>
              <a:t>Explain the importance of providing transition-related activities within a general education setting.</a:t>
            </a:r>
          </a:p>
          <a:p>
            <a:pPr>
              <a:spcBef>
                <a:spcPts val="1200"/>
              </a:spcBef>
            </a:pPr>
            <a:r>
              <a:rPr lang="en-US" altLang="en-US" sz="2600" dirty="0">
                <a:latin typeface="Calibri"/>
                <a:cs typeface="Calibri"/>
              </a:rPr>
              <a:t>Demonstrate how to embed transition-related activities within the general education curriculum and coursework.</a:t>
            </a:r>
          </a:p>
          <a:p>
            <a:pPr>
              <a:spcBef>
                <a:spcPts val="1200"/>
              </a:spcBef>
            </a:pPr>
            <a:r>
              <a:rPr lang="en-US" altLang="en-US" sz="2600" dirty="0">
                <a:latin typeface="Calibri"/>
                <a:cs typeface="Calibri"/>
              </a:rPr>
              <a:t>Identify academic evidence-based practices (EBPs) to support students with disabilities.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a:ln>
            <a:miter lim="800000"/>
            <a:headEnd/>
            <a:tailEnd/>
          </a:ln>
        </p:spPr>
        <p:txBody>
          <a:bodyPr/>
          <a:lstStyle/>
          <a:p>
            <a:r>
              <a:rPr lang="en-US" altLang="en-US" sz="3600" dirty="0">
                <a:latin typeface="Calibri"/>
                <a:cs typeface="Calibri"/>
              </a:rPr>
              <a:t>Requirements of Teachers to Implement UDL</a:t>
            </a:r>
          </a:p>
        </p:txBody>
      </p:sp>
      <p:sp>
        <p:nvSpPr>
          <p:cNvPr id="109571" name="Content Placeholder 2"/>
          <p:cNvSpPr>
            <a:spLocks noGrp="1"/>
          </p:cNvSpPr>
          <p:nvPr>
            <p:ph idx="1"/>
          </p:nvPr>
        </p:nvSpPr>
        <p:spPr/>
        <p:txBody>
          <a:bodyPr/>
          <a:lstStyle/>
          <a:p>
            <a:r>
              <a:rPr lang="en-US" altLang="en-US" dirty="0">
                <a:latin typeface="Calibri"/>
                <a:cs typeface="Calibri"/>
              </a:rPr>
              <a:t>Differentiate instruction.</a:t>
            </a:r>
          </a:p>
          <a:p>
            <a:pPr>
              <a:spcBef>
                <a:spcPts val="1200"/>
              </a:spcBef>
            </a:pPr>
            <a:r>
              <a:rPr lang="en-US" altLang="en-US" dirty="0">
                <a:latin typeface="Calibri"/>
                <a:cs typeface="Calibri"/>
              </a:rPr>
              <a:t>Meta-cognitive instruction.</a:t>
            </a:r>
          </a:p>
          <a:p>
            <a:pPr>
              <a:spcBef>
                <a:spcPts val="1200"/>
              </a:spcBef>
            </a:pPr>
            <a:r>
              <a:rPr lang="en-US" altLang="en-US" dirty="0">
                <a:latin typeface="Calibri"/>
                <a:cs typeface="Calibri"/>
              </a:rPr>
              <a:t>Identify accommodations and assistive technology.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p:nvPr>
        </p:nvSpPr>
        <p:spPr>
          <a:ln>
            <a:miter lim="800000"/>
            <a:headEnd/>
            <a:tailEnd/>
          </a:ln>
        </p:spPr>
        <p:txBody>
          <a:bodyPr/>
          <a:lstStyle/>
          <a:p>
            <a:r>
              <a:rPr lang="en-US" altLang="en-US" sz="3600" dirty="0">
                <a:latin typeface="Calibri"/>
                <a:cs typeface="Calibri"/>
              </a:rPr>
              <a:t>Examples of EBPs That Promote Academic Learning</a:t>
            </a:r>
          </a:p>
        </p:txBody>
      </p:sp>
      <p:sp>
        <p:nvSpPr>
          <p:cNvPr id="111619" name="Content Placeholder 2"/>
          <p:cNvSpPr>
            <a:spLocks noGrp="1"/>
          </p:cNvSpPr>
          <p:nvPr>
            <p:ph idx="1"/>
          </p:nvPr>
        </p:nvSpPr>
        <p:spPr>
          <a:xfrm>
            <a:off x="1692275" y="1600200"/>
            <a:ext cx="6994525" cy="4060825"/>
          </a:xfrm>
        </p:spPr>
        <p:txBody>
          <a:bodyPr/>
          <a:lstStyle/>
          <a:p>
            <a:r>
              <a:rPr lang="en-US" altLang="en-US" dirty="0">
                <a:latin typeface="Calibri"/>
                <a:cs typeface="Calibri"/>
              </a:rPr>
              <a:t>Peer-assisted instruction. </a:t>
            </a:r>
          </a:p>
          <a:p>
            <a:pPr>
              <a:spcBef>
                <a:spcPts val="1200"/>
              </a:spcBef>
            </a:pPr>
            <a:r>
              <a:rPr lang="en-US" altLang="en-US" dirty="0">
                <a:latin typeface="Calibri"/>
                <a:cs typeface="Calibri"/>
              </a:rPr>
              <a:t>Using mnemonics.</a:t>
            </a:r>
          </a:p>
          <a:p>
            <a:pPr>
              <a:spcBef>
                <a:spcPts val="1200"/>
              </a:spcBef>
            </a:pPr>
            <a:r>
              <a:rPr lang="en-US" altLang="en-US" dirty="0">
                <a:latin typeface="Calibri"/>
                <a:cs typeface="Calibri"/>
              </a:rPr>
              <a:t>Using visual displays such as graphic organizers. </a:t>
            </a:r>
          </a:p>
          <a:p>
            <a:pPr>
              <a:spcBef>
                <a:spcPts val="1200"/>
              </a:spcBef>
            </a:pPr>
            <a:r>
              <a:rPr lang="en-US" altLang="en-US" dirty="0">
                <a:latin typeface="Calibri"/>
                <a:cs typeface="Calibri"/>
              </a:rPr>
              <a:t>Using assistive technology.</a:t>
            </a:r>
          </a:p>
          <a:p>
            <a:pPr>
              <a:spcBef>
                <a:spcPts val="1200"/>
              </a:spcBef>
            </a:pPr>
            <a:r>
              <a:rPr lang="en-US" altLang="en-US" dirty="0">
                <a:latin typeface="Calibri"/>
                <a:cs typeface="Calibri"/>
              </a:rPr>
              <a:t>Using self-management strategies.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a:ln>
            <a:miter lim="800000"/>
            <a:headEnd/>
            <a:tailEnd/>
          </a:ln>
        </p:spPr>
        <p:txBody>
          <a:bodyPr/>
          <a:lstStyle/>
          <a:p>
            <a:r>
              <a:rPr lang="en-US" altLang="en-US" sz="3200" dirty="0">
                <a:latin typeface="Calibri"/>
                <a:cs typeface="Calibri"/>
              </a:rPr>
              <a:t/>
            </a:r>
            <a:br>
              <a:rPr lang="en-US" altLang="en-US" sz="3200" dirty="0">
                <a:latin typeface="Calibri"/>
                <a:cs typeface="Calibri"/>
              </a:rPr>
            </a:br>
            <a:r>
              <a:rPr lang="en-US" altLang="en-US" sz="3600" dirty="0">
                <a:latin typeface="Calibri"/>
                <a:cs typeface="Calibri"/>
              </a:rPr>
              <a:t>Using Peer Assistance to Teach Academic Skills</a:t>
            </a:r>
            <a:r>
              <a:rPr lang="en-US" altLang="en-US" sz="3200" dirty="0">
                <a:latin typeface="Calibri"/>
                <a:cs typeface="Calibri"/>
              </a:rPr>
              <a:t/>
            </a:r>
            <a:br>
              <a:rPr lang="en-US" altLang="en-US" sz="3200" dirty="0">
                <a:latin typeface="Calibri"/>
                <a:cs typeface="Calibri"/>
              </a:rPr>
            </a:br>
            <a:endParaRPr lang="en-US" altLang="en-US" sz="3200" dirty="0">
              <a:latin typeface="Calibri"/>
              <a:cs typeface="Calibri"/>
            </a:endParaRPr>
          </a:p>
        </p:txBody>
      </p:sp>
      <p:sp>
        <p:nvSpPr>
          <p:cNvPr id="113667" name="Content Placeholder 2"/>
          <p:cNvSpPr>
            <a:spLocks noGrp="1"/>
          </p:cNvSpPr>
          <p:nvPr>
            <p:ph idx="1"/>
          </p:nvPr>
        </p:nvSpPr>
        <p:spPr>
          <a:xfrm>
            <a:off x="1692275" y="1600200"/>
            <a:ext cx="6994525" cy="4349750"/>
          </a:xfrm>
        </p:spPr>
        <p:txBody>
          <a:bodyPr/>
          <a:lstStyle/>
          <a:p>
            <a:r>
              <a:rPr lang="en-US" altLang="en-US" sz="2800" dirty="0">
                <a:latin typeface="Calibri"/>
                <a:cs typeface="Calibri"/>
              </a:rPr>
              <a:t>Peer tutoring is the delivery of academic instruction by another student.</a:t>
            </a:r>
          </a:p>
          <a:p>
            <a:pPr>
              <a:spcBef>
                <a:spcPts val="1200"/>
              </a:spcBef>
            </a:pPr>
            <a:r>
              <a:rPr lang="en-US" altLang="en-US" sz="2800" dirty="0">
                <a:latin typeface="Calibri"/>
                <a:cs typeface="Calibri"/>
              </a:rPr>
              <a:t>Cooperative learning is when groups of different students work together.</a:t>
            </a:r>
          </a:p>
          <a:p>
            <a:pPr>
              <a:spcBef>
                <a:spcPts val="1200"/>
              </a:spcBef>
            </a:pPr>
            <a:r>
              <a:rPr lang="en-US" altLang="en-US" sz="2800" dirty="0">
                <a:latin typeface="Calibri"/>
                <a:cs typeface="Calibri"/>
              </a:rPr>
              <a:t>Peer instruction is when students assist other students in completing an activity or teaching a lesson.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a:xfrm>
            <a:off x="1692275" y="274638"/>
            <a:ext cx="6994525" cy="1714202"/>
          </a:xfrm>
          <a:ln>
            <a:miter lim="800000"/>
            <a:headEnd/>
            <a:tailEnd/>
          </a:ln>
        </p:spPr>
        <p:txBody>
          <a:bodyPr/>
          <a:lstStyle/>
          <a:p>
            <a:r>
              <a:rPr lang="en-US" altLang="en-US" sz="3600" dirty="0">
                <a:latin typeface="Calibri"/>
                <a:cs typeface="Calibri"/>
              </a:rPr>
              <a:t>Examples of Strategies and Practices for Developing </a:t>
            </a:r>
            <a:br>
              <a:rPr lang="en-US" altLang="en-US" sz="3600" dirty="0">
                <a:latin typeface="Calibri"/>
                <a:cs typeface="Calibri"/>
              </a:rPr>
            </a:br>
            <a:r>
              <a:rPr lang="en-US" altLang="en-US" sz="3600" dirty="0">
                <a:latin typeface="Calibri"/>
                <a:cs typeface="Calibri"/>
              </a:rPr>
              <a:t>Academic Skills</a:t>
            </a:r>
          </a:p>
        </p:txBody>
      </p:sp>
      <p:sp>
        <p:nvSpPr>
          <p:cNvPr id="115715" name="Content Placeholder 3"/>
          <p:cNvSpPr>
            <a:spLocks noGrp="1"/>
          </p:cNvSpPr>
          <p:nvPr>
            <p:ph idx="1"/>
          </p:nvPr>
        </p:nvSpPr>
        <p:spPr>
          <a:xfrm>
            <a:off x="1692275" y="2132856"/>
            <a:ext cx="7200205" cy="3629025"/>
          </a:xfrm>
        </p:spPr>
        <p:txBody>
          <a:bodyPr/>
          <a:lstStyle/>
          <a:p>
            <a:r>
              <a:rPr lang="en-US" altLang="en-US" sz="2800" dirty="0">
                <a:latin typeface="Calibri"/>
                <a:cs typeface="Calibri"/>
              </a:rPr>
              <a:t>Evidenced-based practices (EBPs):</a:t>
            </a:r>
          </a:p>
          <a:p>
            <a:pPr lvl="1"/>
            <a:r>
              <a:rPr lang="en-US" altLang="en-US" sz="2200" dirty="0">
                <a:latin typeface="Calibri"/>
                <a:ea typeface="Arial" panose="020B0604020202020204" pitchFamily="34" charset="0"/>
                <a:cs typeface="Calibri"/>
              </a:rPr>
              <a:t>Graphic organizers to teach reading comprehension.</a:t>
            </a:r>
          </a:p>
          <a:p>
            <a:pPr lvl="1"/>
            <a:r>
              <a:rPr lang="en-US" altLang="en-US" sz="2200" dirty="0">
                <a:latin typeface="Calibri"/>
                <a:ea typeface="Arial" panose="020B0604020202020204" pitchFamily="34" charset="0"/>
                <a:cs typeface="Calibri"/>
              </a:rPr>
              <a:t>Strategy instruction to improve reading comprehension.</a:t>
            </a:r>
          </a:p>
          <a:p>
            <a:pPr>
              <a:spcBef>
                <a:spcPts val="1200"/>
              </a:spcBef>
            </a:pPr>
            <a:r>
              <a:rPr lang="en-US" altLang="en-US" sz="2800" dirty="0">
                <a:latin typeface="Calibri"/>
                <a:cs typeface="Calibri"/>
              </a:rPr>
              <a:t>Research-based practices:</a:t>
            </a:r>
          </a:p>
          <a:p>
            <a:pPr lvl="1"/>
            <a:r>
              <a:rPr lang="en-US" altLang="en-US" sz="2200" dirty="0">
                <a:latin typeface="Calibri"/>
                <a:ea typeface="Arial" panose="020B0604020202020204" pitchFamily="34" charset="0"/>
                <a:cs typeface="Calibri"/>
              </a:rPr>
              <a:t>Anchored instruction to teach mathematics.</a:t>
            </a:r>
          </a:p>
          <a:p>
            <a:pPr lvl="1"/>
            <a:r>
              <a:rPr lang="en-US" altLang="en-US" sz="2200" spc="-30" dirty="0">
                <a:latin typeface="Calibri"/>
                <a:ea typeface="Arial" panose="020B0604020202020204" pitchFamily="34" charset="0"/>
                <a:cs typeface="Calibri"/>
              </a:rPr>
              <a:t>Graduated sequence of instruction to teach mathematics.</a:t>
            </a:r>
          </a:p>
        </p:txBody>
      </p:sp>
      <p:sp>
        <p:nvSpPr>
          <p:cNvPr id="115716" name="TextBox 4"/>
          <p:cNvSpPr txBox="1">
            <a:spLocks noChangeArrowheads="1"/>
          </p:cNvSpPr>
          <p:nvPr/>
        </p:nvSpPr>
        <p:spPr bwMode="auto">
          <a:xfrm>
            <a:off x="1979712" y="5939433"/>
            <a:ext cx="5689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i="1" dirty="0">
                <a:latin typeface="Calibri"/>
                <a:cs typeface="Calibri"/>
              </a:rPr>
              <a:t>DEMO: http://www.transitionta.org/transitionplanning</a:t>
            </a:r>
            <a:endParaRPr lang="en-US" altLang="en-US" dirty="0">
              <a:latin typeface="Calibri"/>
              <a:cs typeface="Calibri"/>
            </a:endParaRPr>
          </a:p>
        </p:txBody>
      </p:sp>
      <p:sp>
        <p:nvSpPr>
          <p:cNvPr id="5" name="Explosion 2 11">
            <a:extLst>
              <a:ext uri="{FF2B5EF4-FFF2-40B4-BE49-F238E27FC236}">
                <a16:creationId xmlns:a16="http://schemas.microsoft.com/office/drawing/2014/main" xmlns="" id="{506F145C-0954-4E30-AD93-BF0AD70845B6}"/>
              </a:ext>
            </a:extLst>
          </p:cNvPr>
          <p:cNvSpPr/>
          <p:nvPr/>
        </p:nvSpPr>
        <p:spPr>
          <a:xfrm>
            <a:off x="6354862" y="5279157"/>
            <a:ext cx="2628900" cy="11430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Calibri"/>
                <a:cs typeface="Calibri"/>
              </a:rPr>
              <a:t> Handout</a:t>
            </a:r>
          </a:p>
          <a:p>
            <a:pPr algn="ctr">
              <a:defRPr/>
            </a:pPr>
            <a:r>
              <a:rPr lang="en-US" dirty="0">
                <a:solidFill>
                  <a:schemeClr val="tx1"/>
                </a:solidFill>
                <a:latin typeface="Calibri"/>
                <a:cs typeface="Calibri"/>
              </a:rPr>
              <a:t>4.2</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4"/>
          <p:cNvSpPr>
            <a:spLocks noGrp="1"/>
          </p:cNvSpPr>
          <p:nvPr>
            <p:ph type="title"/>
          </p:nvPr>
        </p:nvSpPr>
        <p:spPr>
          <a:ln>
            <a:miter lim="800000"/>
            <a:headEnd/>
            <a:tailEnd/>
          </a:ln>
        </p:spPr>
        <p:txBody>
          <a:bodyPr/>
          <a:lstStyle/>
          <a:p>
            <a:r>
              <a:rPr lang="en-US" altLang="en-US" sz="3600" dirty="0">
                <a:latin typeface="Calibri"/>
                <a:cs typeface="Calibri"/>
              </a:rPr>
              <a:t>Developing </a:t>
            </a:r>
            <a:br>
              <a:rPr lang="en-US" altLang="en-US" sz="3600" dirty="0">
                <a:latin typeface="Calibri"/>
                <a:cs typeface="Calibri"/>
              </a:rPr>
            </a:br>
            <a:r>
              <a:rPr lang="en-US" altLang="en-US" sz="3600" dirty="0">
                <a:latin typeface="Calibri"/>
                <a:cs typeface="Calibri"/>
              </a:rPr>
              <a:t>Self-Determination Skills </a:t>
            </a:r>
          </a:p>
        </p:txBody>
      </p:sp>
      <p:sp>
        <p:nvSpPr>
          <p:cNvPr id="6" name="Content Placeholder 5"/>
          <p:cNvSpPr>
            <a:spLocks noGrp="1"/>
          </p:cNvSpPr>
          <p:nvPr>
            <p:ph idx="1"/>
          </p:nvPr>
        </p:nvSpPr>
        <p:spPr/>
        <p:txBody>
          <a:bodyPr/>
          <a:lstStyle/>
          <a:p>
            <a:pPr>
              <a:defRPr/>
            </a:pPr>
            <a:r>
              <a:rPr lang="en-US" altLang="en-US" dirty="0">
                <a:latin typeface="Calibri"/>
                <a:cs typeface="Calibri"/>
              </a:rPr>
              <a:t>The ability to make choices, solve problems, set goals, evaluate options, take initiative to reach one’s goals, and accept consequences of one's actions.	</a:t>
            </a:r>
            <a:endParaRPr lang="en-US" dirty="0">
              <a:latin typeface="Calibri"/>
              <a:cs typeface="Calibri"/>
            </a:endParaRPr>
          </a:p>
        </p:txBody>
      </p:sp>
      <p:sp>
        <p:nvSpPr>
          <p:cNvPr id="4" name="TextBox 3"/>
          <p:cNvSpPr txBox="1"/>
          <p:nvPr/>
        </p:nvSpPr>
        <p:spPr>
          <a:xfrm>
            <a:off x="4932040" y="6093296"/>
            <a:ext cx="3096344" cy="307777"/>
          </a:xfrm>
          <a:prstGeom prst="rect">
            <a:avLst/>
          </a:prstGeom>
          <a:noFill/>
        </p:spPr>
        <p:txBody>
          <a:bodyPr wrap="square" rtlCol="0">
            <a:spAutoFit/>
          </a:bodyPr>
          <a:lstStyle/>
          <a:p>
            <a:pPr algn="r"/>
            <a:r>
              <a:rPr lang="en-US" altLang="en-US" sz="1400" dirty="0">
                <a:latin typeface="Calibri"/>
                <a:cs typeface="Calibri"/>
              </a:rPr>
              <a:t>Rowe et al., 2013</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p:nvPr>
        </p:nvSpPr>
        <p:spPr>
          <a:xfrm>
            <a:off x="1692275" y="274638"/>
            <a:ext cx="6994525" cy="1786210"/>
          </a:xfrm>
          <a:ln>
            <a:miter lim="800000"/>
            <a:headEnd/>
            <a:tailEnd/>
          </a:ln>
        </p:spPr>
        <p:txBody>
          <a:bodyPr/>
          <a:lstStyle/>
          <a:p>
            <a:r>
              <a:rPr lang="en-US" altLang="en-US" sz="3600" dirty="0">
                <a:latin typeface="Calibri"/>
                <a:cs typeface="Calibri"/>
              </a:rPr>
              <a:t>Examples of Strategies and Practices for Self-Determination Skills</a:t>
            </a:r>
          </a:p>
        </p:txBody>
      </p:sp>
      <p:sp>
        <p:nvSpPr>
          <p:cNvPr id="119811" name="Content Placeholder 3"/>
          <p:cNvSpPr>
            <a:spLocks noGrp="1"/>
          </p:cNvSpPr>
          <p:nvPr>
            <p:ph idx="1"/>
          </p:nvPr>
        </p:nvSpPr>
        <p:spPr>
          <a:xfrm>
            <a:off x="1692275" y="2279650"/>
            <a:ext cx="6994525" cy="3629025"/>
          </a:xfrm>
        </p:spPr>
        <p:txBody>
          <a:bodyPr/>
          <a:lstStyle/>
          <a:p>
            <a:r>
              <a:rPr lang="en-US" altLang="en-US" dirty="0">
                <a:latin typeface="Calibri"/>
                <a:cs typeface="Calibri"/>
              </a:rPr>
              <a:t>Evidence-based practice (EBP):</a:t>
            </a:r>
          </a:p>
          <a:p>
            <a:pPr lvl="1"/>
            <a:r>
              <a:rPr lang="en-US" altLang="en-US" dirty="0">
                <a:latin typeface="Calibri"/>
                <a:ea typeface="Arial" panose="020B0604020202020204" pitchFamily="34" charset="0"/>
                <a:cs typeface="Calibri"/>
              </a:rPr>
              <a:t>Self-determined learning model of instruction―goal attainment.</a:t>
            </a:r>
          </a:p>
          <a:p>
            <a:pPr>
              <a:spcBef>
                <a:spcPts val="1200"/>
              </a:spcBef>
            </a:pPr>
            <a:r>
              <a:rPr lang="en-US" altLang="en-US" dirty="0">
                <a:latin typeface="Calibri"/>
                <a:cs typeface="Calibri"/>
              </a:rPr>
              <a:t>Research-based practice:</a:t>
            </a:r>
          </a:p>
          <a:p>
            <a:pPr lvl="1"/>
            <a:r>
              <a:rPr lang="en-US" altLang="en-US" dirty="0">
                <a:latin typeface="Calibri"/>
                <a:ea typeface="Arial" panose="020B0604020202020204" pitchFamily="34" charset="0"/>
                <a:cs typeface="Calibri"/>
              </a:rPr>
              <a:t>Whose future is it?―self-determination.</a:t>
            </a:r>
          </a:p>
        </p:txBody>
      </p:sp>
      <p:sp>
        <p:nvSpPr>
          <p:cNvPr id="119812" name="TextBox 4"/>
          <p:cNvSpPr txBox="1">
            <a:spLocks noChangeArrowheads="1"/>
          </p:cNvSpPr>
          <p:nvPr/>
        </p:nvSpPr>
        <p:spPr bwMode="auto">
          <a:xfrm>
            <a:off x="1979712" y="5908675"/>
            <a:ext cx="6121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i="1" dirty="0">
                <a:latin typeface="Calibri"/>
                <a:cs typeface="Calibri"/>
              </a:rPr>
              <a:t>DEMO: http://www.transitionta.org/transitionplanning</a:t>
            </a:r>
            <a:endParaRPr lang="en-US" altLang="en-US" dirty="0">
              <a:latin typeface="Calibri"/>
              <a:cs typeface="Calibri"/>
            </a:endParaRPr>
          </a:p>
        </p:txBody>
      </p:sp>
      <p:sp>
        <p:nvSpPr>
          <p:cNvPr id="6" name="Explosion 2 11">
            <a:extLst>
              <a:ext uri="{FF2B5EF4-FFF2-40B4-BE49-F238E27FC236}">
                <a16:creationId xmlns:a16="http://schemas.microsoft.com/office/drawing/2014/main" xmlns="" id="{8D0577A5-6CF6-41FE-B529-BE80467AE2B6}"/>
              </a:ext>
            </a:extLst>
          </p:cNvPr>
          <p:cNvSpPr/>
          <p:nvPr/>
        </p:nvSpPr>
        <p:spPr>
          <a:xfrm>
            <a:off x="6400081" y="4837561"/>
            <a:ext cx="2628900" cy="11430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Calibri"/>
                <a:cs typeface="Calibri"/>
              </a:rPr>
              <a:t> Handout</a:t>
            </a:r>
          </a:p>
          <a:p>
            <a:pPr algn="ctr">
              <a:defRPr/>
            </a:pPr>
            <a:r>
              <a:rPr lang="en-US" dirty="0">
                <a:solidFill>
                  <a:schemeClr val="tx1"/>
                </a:solidFill>
                <a:latin typeface="Calibri"/>
                <a:cs typeface="Calibri"/>
              </a:rPr>
              <a:t>4.2</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FA700F00-E917-4162-9DAC-E726DF690128}"/>
              </a:ext>
            </a:extLst>
          </p:cNvPr>
          <p:cNvSpPr>
            <a:spLocks noGrp="1"/>
          </p:cNvSpPr>
          <p:nvPr>
            <p:ph type="title"/>
          </p:nvPr>
        </p:nvSpPr>
        <p:spPr/>
        <p:txBody>
          <a:bodyPr/>
          <a:lstStyle/>
          <a:p>
            <a:r>
              <a:rPr lang="en-US" dirty="0">
                <a:latin typeface="Calibri"/>
                <a:cs typeface="Calibri"/>
              </a:rPr>
              <a:t>Closing</a:t>
            </a:r>
          </a:p>
        </p:txBody>
      </p:sp>
    </p:spTree>
    <p:extLst>
      <p:ext uri="{BB962C8B-B14F-4D97-AF65-F5344CB8AC3E}">
        <p14:creationId xmlns:p14="http://schemas.microsoft.com/office/powerpoint/2010/main" val="28459962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787947985"/>
              </p:ext>
            </p:extLst>
          </p:nvPr>
        </p:nvGraphicFramePr>
        <p:xfrm>
          <a:off x="1613309" y="1129734"/>
          <a:ext cx="7152456"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2883" name="TextBox 5"/>
          <p:cNvSpPr txBox="1">
            <a:spLocks noChangeArrowheads="1"/>
          </p:cNvSpPr>
          <p:nvPr/>
        </p:nvSpPr>
        <p:spPr bwMode="auto">
          <a:xfrm>
            <a:off x="2484438" y="6093296"/>
            <a:ext cx="5635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r">
              <a:spcBef>
                <a:spcPct val="0"/>
              </a:spcBef>
              <a:buFontTx/>
              <a:buNone/>
            </a:pPr>
            <a:r>
              <a:rPr lang="en-US" altLang="en-US" sz="1400" dirty="0">
                <a:solidFill>
                  <a:schemeClr val="tx1"/>
                </a:solidFill>
                <a:latin typeface="Calibri"/>
                <a:cs typeface="Calibri"/>
              </a:rPr>
              <a:t>Morningstar &amp; Mazzotti, 2014, p. 21.</a:t>
            </a:r>
          </a:p>
        </p:txBody>
      </p:sp>
      <p:sp>
        <p:nvSpPr>
          <p:cNvPr id="122884" name="Title 1"/>
          <p:cNvSpPr>
            <a:spLocks noGrp="1"/>
          </p:cNvSpPr>
          <p:nvPr>
            <p:ph type="title"/>
          </p:nvPr>
        </p:nvSpPr>
        <p:spPr>
          <a:ln>
            <a:miter lim="800000"/>
            <a:headEnd/>
            <a:tailEnd/>
          </a:ln>
        </p:spPr>
        <p:txBody>
          <a:bodyPr/>
          <a:lstStyle/>
          <a:p>
            <a:r>
              <a:rPr lang="en-US" altLang="en-US" sz="3600" dirty="0">
                <a:latin typeface="Calibri"/>
                <a:cs typeface="Calibri"/>
              </a:rPr>
              <a:t>Review Activity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3"/>
          <p:cNvSpPr>
            <a:spLocks noGrp="1"/>
          </p:cNvSpPr>
          <p:nvPr>
            <p:ph type="title"/>
          </p:nvPr>
        </p:nvSpPr>
        <p:spPr>
          <a:ln>
            <a:miter lim="800000"/>
            <a:headEnd/>
            <a:tailEnd/>
          </a:ln>
        </p:spPr>
        <p:txBody>
          <a:bodyPr/>
          <a:lstStyle/>
          <a:p>
            <a:r>
              <a:rPr lang="en-US" altLang="en-US" sz="3600" dirty="0">
                <a:latin typeface="Calibri"/>
                <a:cs typeface="Calibri"/>
              </a:rPr>
              <a:t>Did We Meet Our Objectives? </a:t>
            </a:r>
          </a:p>
        </p:txBody>
      </p:sp>
      <p:sp>
        <p:nvSpPr>
          <p:cNvPr id="124931" name="Content Placeholder 4"/>
          <p:cNvSpPr>
            <a:spLocks noGrp="1"/>
          </p:cNvSpPr>
          <p:nvPr>
            <p:ph idx="1"/>
          </p:nvPr>
        </p:nvSpPr>
        <p:spPr/>
        <p:txBody>
          <a:bodyPr/>
          <a:lstStyle/>
          <a:p>
            <a:r>
              <a:rPr lang="en-US" altLang="en-US" sz="2800" dirty="0">
                <a:latin typeface="Calibri"/>
                <a:cs typeface="Calibri"/>
              </a:rPr>
              <a:t>Explain the importance of providing transition-related activities within a general education setting.</a:t>
            </a:r>
          </a:p>
          <a:p>
            <a:pPr>
              <a:spcBef>
                <a:spcPts val="1200"/>
              </a:spcBef>
            </a:pPr>
            <a:r>
              <a:rPr lang="en-US" altLang="en-US" sz="2800" dirty="0">
                <a:latin typeface="Calibri"/>
                <a:cs typeface="Calibri"/>
              </a:rPr>
              <a:t>Demonstrate how to embed transition-related activities within the general education curriculum and coursework.</a:t>
            </a:r>
          </a:p>
          <a:p>
            <a:pPr>
              <a:spcBef>
                <a:spcPts val="1200"/>
              </a:spcBef>
            </a:pPr>
            <a:r>
              <a:rPr lang="en-US" altLang="en-US" sz="2800" dirty="0">
                <a:latin typeface="Calibri"/>
                <a:cs typeface="Calibri"/>
              </a:rPr>
              <a:t>Identify academic EBPs to support students with disabilities.</a:t>
            </a:r>
            <a:endParaRPr lang="en-US" altLang="en-US" sz="2400" dirty="0">
              <a:latin typeface="Calibri"/>
              <a:cs typeface="Calibri"/>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a:ln>
            <a:miter lim="800000"/>
            <a:headEnd/>
            <a:tailEnd/>
          </a:ln>
        </p:spPr>
        <p:txBody>
          <a:bodyPr/>
          <a:lstStyle/>
          <a:p>
            <a:r>
              <a:rPr lang="en-US" altLang="en-US" sz="3600" dirty="0">
                <a:latin typeface="Calibri"/>
                <a:cs typeface="Calibri"/>
              </a:rPr>
              <a:t>Ticket Out the Door</a:t>
            </a:r>
          </a:p>
        </p:txBody>
      </p:sp>
      <p:sp>
        <p:nvSpPr>
          <p:cNvPr id="126979" name="Content Placeholder 2"/>
          <p:cNvSpPr>
            <a:spLocks noGrp="1"/>
          </p:cNvSpPr>
          <p:nvPr>
            <p:ph idx="1"/>
          </p:nvPr>
        </p:nvSpPr>
        <p:spPr/>
        <p:txBody>
          <a:bodyPr/>
          <a:lstStyle/>
          <a:p>
            <a:r>
              <a:rPr lang="en-US" altLang="en-US" dirty="0">
                <a:latin typeface="Calibri"/>
                <a:ea typeface="Arial" panose="020B0604020202020204" pitchFamily="34" charset="0"/>
                <a:cs typeface="Calibri"/>
              </a:rPr>
              <a:t>Do you have follow-up questions related to today’s content?</a:t>
            </a:r>
          </a:p>
          <a:p>
            <a:r>
              <a:rPr lang="en-US" altLang="en-US" dirty="0">
                <a:latin typeface="Calibri"/>
                <a:ea typeface="Arial" panose="020B0604020202020204" pitchFamily="34" charset="0"/>
                <a:cs typeface="Calibri"/>
              </a:rPr>
              <a:t>What additional information would you like to have?</a:t>
            </a:r>
          </a:p>
        </p:txBody>
      </p:sp>
    </p:spTree>
  </p:cSld>
  <p:clrMapOvr>
    <a:masterClrMapping/>
  </p:clrMapOvr>
  <p:transition xmlns:p14="http://schemas.microsoft.com/office/powerpoint/2010/mai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ln>
            <a:miter lim="800000"/>
            <a:headEnd/>
            <a:tailEnd/>
          </a:ln>
        </p:spPr>
        <p:txBody>
          <a:bodyPr/>
          <a:lstStyle/>
          <a:p>
            <a:r>
              <a:rPr lang="en-US" altLang="en-US" sz="3600" dirty="0">
                <a:latin typeface="Calibri"/>
                <a:cs typeface="Calibri"/>
              </a:rPr>
              <a:t>THINK-PAIR-SHARE</a:t>
            </a:r>
          </a:p>
        </p:txBody>
      </p:sp>
      <p:sp>
        <p:nvSpPr>
          <p:cNvPr id="3" name="Content Placeholder 2"/>
          <p:cNvSpPr>
            <a:spLocks noGrp="1"/>
          </p:cNvSpPr>
          <p:nvPr>
            <p:ph idx="1"/>
          </p:nvPr>
        </p:nvSpPr>
        <p:spPr/>
        <p:txBody>
          <a:bodyPr/>
          <a:lstStyle/>
          <a:p>
            <a:pPr marL="0" indent="0">
              <a:spcAft>
                <a:spcPts val="600"/>
              </a:spcAft>
              <a:buNone/>
            </a:pPr>
            <a:r>
              <a:rPr lang="en-US" altLang="en-US" sz="2800" dirty="0">
                <a:latin typeface="Calibri"/>
                <a:cs typeface="Calibri"/>
              </a:rPr>
              <a:t>What are the essential skills that students need to have for a successful post-school transition? </a:t>
            </a:r>
          </a:p>
          <a:p>
            <a:pPr marL="0" indent="0">
              <a:spcAft>
                <a:spcPts val="600"/>
              </a:spcAft>
              <a:buFont typeface="Wingdings" panose="05000000000000000000" pitchFamily="2" charset="2"/>
              <a:buNone/>
            </a:pPr>
            <a:r>
              <a:rPr lang="en-US" altLang="en-US" sz="2800" dirty="0">
                <a:latin typeface="Calibri"/>
                <a:cs typeface="Calibri"/>
              </a:rPr>
              <a:t>What are some of the issues around effectively providing secondary transition services throughout the academic day and addressing the state academic standards?</a:t>
            </a:r>
          </a:p>
          <a:p>
            <a:pPr marL="0" indent="0">
              <a:spcAft>
                <a:spcPts val="600"/>
              </a:spcAft>
              <a:buFont typeface="Wingdings" panose="05000000000000000000" pitchFamily="2" charset="2"/>
              <a:buNone/>
            </a:pPr>
            <a:endParaRPr lang="en-US" altLang="en-US" sz="2800" dirty="0">
              <a:latin typeface="Calibri"/>
              <a:cs typeface="Calibri"/>
            </a:endParaRPr>
          </a:p>
          <a:p>
            <a:pPr marL="0" indent="0">
              <a:spcAft>
                <a:spcPts val="600"/>
              </a:spcAft>
              <a:buFont typeface="Wingdings" panose="05000000000000000000" pitchFamily="2" charset="2"/>
              <a:buNone/>
            </a:pPr>
            <a:endParaRPr lang="en-US" altLang="en-US" dirty="0">
              <a:latin typeface="Calibri"/>
              <a:cs typeface="Calibri"/>
            </a:endParaRPr>
          </a:p>
          <a:p>
            <a:pPr marL="0" indent="0">
              <a:spcAft>
                <a:spcPts val="600"/>
              </a:spcAft>
              <a:buFont typeface="Wingdings" panose="05000000000000000000" pitchFamily="2" charset="2"/>
              <a:buNone/>
            </a:pPr>
            <a:endParaRPr lang="en-US" altLang="en-US" dirty="0">
              <a:latin typeface="Calibri"/>
              <a:cs typeface="Calibri"/>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8" y="3861048"/>
            <a:ext cx="4248472" cy="1944216"/>
          </a:xfrm>
          <a:noFill/>
          <a:ln>
            <a:noFill/>
          </a:ln>
        </p:spPr>
        <p:txBody>
          <a:bodyPr/>
          <a:lstStyle/>
          <a:p>
            <a:pPr algn="r">
              <a:defRPr/>
            </a:pPr>
            <a:r>
              <a:rPr lang="en-US" sz="2400" dirty="0">
                <a:ln w="1905"/>
                <a:solidFill>
                  <a:schemeClr val="tx1"/>
                </a:solidFill>
                <a:effectLst>
                  <a:innerShdw blurRad="69850" dist="43180" dir="5400000">
                    <a:srgbClr val="000000">
                      <a:alpha val="65000"/>
                    </a:srgbClr>
                  </a:innerShdw>
                </a:effectLst>
                <a:latin typeface="Calibri"/>
                <a:cs typeface="Calibri"/>
              </a:rPr>
              <a:t>Collaboration for Effective Educator Development, Accountability and Reform</a:t>
            </a:r>
            <a:br>
              <a:rPr lang="en-US" sz="2400" dirty="0">
                <a:ln w="1905"/>
                <a:solidFill>
                  <a:schemeClr val="tx1"/>
                </a:solidFill>
                <a:effectLst>
                  <a:innerShdw blurRad="69850" dist="43180" dir="5400000">
                    <a:srgbClr val="000000">
                      <a:alpha val="65000"/>
                    </a:srgbClr>
                  </a:innerShdw>
                </a:effectLst>
                <a:latin typeface="Calibri"/>
                <a:cs typeface="Calibri"/>
              </a:rPr>
            </a:br>
            <a:r>
              <a:rPr lang="en-US" sz="2400" dirty="0">
                <a:ln w="1905"/>
                <a:solidFill>
                  <a:schemeClr val="tx1"/>
                </a:solidFill>
                <a:effectLst>
                  <a:innerShdw blurRad="69850" dist="43180" dir="5400000">
                    <a:srgbClr val="000000">
                      <a:alpha val="65000"/>
                    </a:srgbClr>
                  </a:innerShdw>
                </a:effectLst>
                <a:latin typeface="Calibri"/>
                <a:cs typeface="Calibri"/>
              </a:rPr>
              <a:t>(CEEDAR)</a:t>
            </a:r>
          </a:p>
        </p:txBody>
      </p:sp>
      <p:pic>
        <p:nvPicPr>
          <p:cNvPr id="129027"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908050"/>
            <a:ext cx="7272338" cy="219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28" name="TextBox 3"/>
          <p:cNvSpPr txBox="1">
            <a:spLocks noChangeArrowheads="1"/>
          </p:cNvSpPr>
          <p:nvPr/>
        </p:nvSpPr>
        <p:spPr bwMode="auto">
          <a:xfrm>
            <a:off x="3348038" y="6381750"/>
            <a:ext cx="2592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dirty="0">
                <a:solidFill>
                  <a:schemeClr val="tx2"/>
                </a:solidFill>
                <a:latin typeface="Calibri"/>
                <a:cs typeface="Calibri"/>
              </a:rPr>
              <a:t>H325A120003</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a:ln>
            <a:miter lim="800000"/>
            <a:headEnd/>
            <a:tailEnd/>
          </a:ln>
        </p:spPr>
        <p:txBody>
          <a:bodyPr/>
          <a:lstStyle/>
          <a:p>
            <a:r>
              <a:rPr lang="en-US" altLang="en-US" sz="3600" dirty="0">
                <a:latin typeface="Calibri"/>
                <a:cs typeface="Calibri"/>
              </a:rPr>
              <a:t>Disclaimer</a:t>
            </a:r>
            <a:r>
              <a:rPr lang="en-US" altLang="en-US" dirty="0">
                <a:latin typeface="Calibri"/>
                <a:cs typeface="Calibri"/>
              </a:rPr>
              <a:t> </a:t>
            </a:r>
          </a:p>
        </p:txBody>
      </p:sp>
      <p:sp>
        <p:nvSpPr>
          <p:cNvPr id="131075" name="Content Placeholder 2"/>
          <p:cNvSpPr>
            <a:spLocks noGrp="1"/>
          </p:cNvSpPr>
          <p:nvPr>
            <p:ph idx="1"/>
          </p:nvPr>
        </p:nvSpPr>
        <p:spPr>
          <a:xfrm>
            <a:off x="1692275" y="1671638"/>
            <a:ext cx="6994525" cy="3629025"/>
          </a:xfrm>
        </p:spPr>
        <p:txBody>
          <a:bodyPr/>
          <a:lstStyle/>
          <a:p>
            <a:pPr marL="0" indent="0">
              <a:buFont typeface="Wingdings" panose="05000000000000000000" pitchFamily="2" charset="2"/>
              <a:buNone/>
            </a:pPr>
            <a:r>
              <a:rPr lang="en-US" altLang="en-US" sz="2000" dirty="0">
                <a:latin typeface="Calibri"/>
                <a:cs typeface="Calibri"/>
              </a:rPr>
              <a:t>This content was produced under U.S. Department of Education, Office of Special Education Programs, Award No. H325A120003. Bonnie Jones and David Guardino serve as the project officers. The views expressed herein do not necessarily represent the positions or polices of the U.S. Department of Education. No official endorsement by the U.S. Department of Education of any product, commodity, service, or enterprise mentioned in this website is intended or should be inferred. </a:t>
            </a:r>
          </a:p>
          <a:p>
            <a:pPr marL="0" indent="0">
              <a:buFont typeface="Wingdings" panose="05000000000000000000" pitchFamily="2" charset="2"/>
              <a:buNone/>
            </a:pPr>
            <a:endParaRPr lang="en-US" altLang="en-US" dirty="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50EB1A00-0657-40DC-BDD2-4D6CB9FCB535}"/>
              </a:ext>
            </a:extLst>
          </p:cNvPr>
          <p:cNvSpPr>
            <a:spLocks noGrp="1"/>
          </p:cNvSpPr>
          <p:nvPr>
            <p:ph type="title"/>
          </p:nvPr>
        </p:nvSpPr>
        <p:spPr/>
        <p:txBody>
          <a:bodyPr/>
          <a:lstStyle/>
          <a:p>
            <a:r>
              <a:rPr lang="en-US" dirty="0">
                <a:latin typeface="Calibri"/>
                <a:cs typeface="Calibri"/>
              </a:rPr>
              <a:t>Taxonomy and Student Development</a:t>
            </a:r>
          </a:p>
        </p:txBody>
      </p:sp>
    </p:spTree>
    <p:extLst>
      <p:ext uri="{BB962C8B-B14F-4D97-AF65-F5344CB8AC3E}">
        <p14:creationId xmlns:p14="http://schemas.microsoft.com/office/powerpoint/2010/main" val="1148291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ln>
            <a:miter lim="800000"/>
            <a:headEnd/>
            <a:tailEnd/>
          </a:ln>
        </p:spPr>
        <p:txBody>
          <a:bodyPr/>
          <a:lstStyle/>
          <a:p>
            <a:r>
              <a:rPr lang="en-US" sz="3600" dirty="0">
                <a:latin typeface="Calibri"/>
                <a:cs typeface="Calibri"/>
              </a:rPr>
              <a:t>Taxonomy for Transition Programming 2.0</a:t>
            </a:r>
            <a:endParaRPr lang="en-US" altLang="en-US" sz="3600" dirty="0">
              <a:latin typeface="Calibri"/>
              <a:cs typeface="Calibri"/>
            </a:endParaRPr>
          </a:p>
        </p:txBody>
      </p:sp>
      <p:sp>
        <p:nvSpPr>
          <p:cNvPr id="40963" name="Rectangle 5"/>
          <p:cNvSpPr>
            <a:spLocks noChangeArrowheads="1"/>
          </p:cNvSpPr>
          <p:nvPr/>
        </p:nvSpPr>
        <p:spPr bwMode="auto">
          <a:xfrm>
            <a:off x="1116013" y="6157913"/>
            <a:ext cx="6985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lvl="1" algn="r">
              <a:spcBef>
                <a:spcPct val="0"/>
              </a:spcBef>
              <a:buFontTx/>
              <a:buNone/>
            </a:pPr>
            <a:r>
              <a:rPr lang="en-US" altLang="en-US" sz="1400" dirty="0">
                <a:solidFill>
                  <a:schemeClr val="tx1"/>
                </a:solidFill>
                <a:latin typeface="Calibri"/>
                <a:ea typeface="ＭＳ Ｐゴシック" panose="020B0600070205080204" pitchFamily="34" charset="-128"/>
                <a:cs typeface="Calibri"/>
              </a:rPr>
              <a:t>Kohler, Gothberg, Fowler, &amp; Coyle, 2016, p. 3.</a:t>
            </a:r>
          </a:p>
        </p:txBody>
      </p:sp>
      <p:pic>
        <p:nvPicPr>
          <p:cNvPr id="40964" name="Picture 1"/>
          <p:cNvPicPr>
            <a:picLocks noChangeAspect="1"/>
          </p:cNvPicPr>
          <p:nvPr/>
        </p:nvPicPr>
        <p:blipFill>
          <a:blip r:embed="rId3">
            <a:extLst>
              <a:ext uri="{28A0092B-C50C-407E-A947-70E740481C1C}">
                <a14:useLocalDpi xmlns:a14="http://schemas.microsoft.com/office/drawing/2010/main" val="0"/>
              </a:ext>
            </a:extLst>
          </a:blip>
          <a:srcRect t="11588" b="2203"/>
          <a:stretch>
            <a:fillRect/>
          </a:stretch>
        </p:blipFill>
        <p:spPr bwMode="auto">
          <a:xfrm>
            <a:off x="1812925" y="1628775"/>
            <a:ext cx="6896100" cy="374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820863" y="2924175"/>
            <a:ext cx="2305050" cy="1392238"/>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6" name="Explosion 2 5"/>
          <p:cNvSpPr/>
          <p:nvPr/>
        </p:nvSpPr>
        <p:spPr>
          <a:xfrm>
            <a:off x="6227763" y="4991100"/>
            <a:ext cx="2628900" cy="11430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Calibri"/>
                <a:cs typeface="Calibri"/>
              </a:rPr>
              <a:t>Available Handout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ln>
            <a:miter lim="800000"/>
            <a:headEnd/>
            <a:tailEnd/>
          </a:ln>
        </p:spPr>
        <p:txBody>
          <a:bodyPr/>
          <a:lstStyle/>
          <a:p>
            <a:r>
              <a:rPr lang="en-US" altLang="en-US" sz="3600" dirty="0">
                <a:latin typeface="Calibri"/>
                <a:cs typeface="Calibri"/>
              </a:rPr>
              <a:t>Activity: Taxonomy and Student Development </a:t>
            </a:r>
          </a:p>
        </p:txBody>
      </p:sp>
      <p:sp>
        <p:nvSpPr>
          <p:cNvPr id="43011" name="Content Placeholder 2"/>
          <p:cNvSpPr>
            <a:spLocks noGrp="1"/>
          </p:cNvSpPr>
          <p:nvPr>
            <p:ph idx="1"/>
          </p:nvPr>
        </p:nvSpPr>
        <p:spPr/>
        <p:txBody>
          <a:bodyPr/>
          <a:lstStyle/>
          <a:p>
            <a:r>
              <a:rPr lang="en-US" altLang="en-US" sz="2800" dirty="0">
                <a:latin typeface="Calibri"/>
                <a:cs typeface="Calibri"/>
              </a:rPr>
              <a:t>Review </a:t>
            </a:r>
            <a:r>
              <a:rPr lang="en-US" altLang="en-US" sz="2800" i="1" dirty="0">
                <a:latin typeface="Calibri"/>
                <a:cs typeface="Calibri"/>
              </a:rPr>
              <a:t>Taxonomy for Transition Programming 2.0: Student Development</a:t>
            </a:r>
            <a:r>
              <a:rPr lang="en-US" altLang="en-US" sz="2800" dirty="0">
                <a:latin typeface="Calibri"/>
                <a:cs typeface="Calibri"/>
              </a:rPr>
              <a:t>. </a:t>
            </a:r>
          </a:p>
          <a:p>
            <a:pPr>
              <a:spcBef>
                <a:spcPts val="1200"/>
              </a:spcBef>
            </a:pPr>
            <a:r>
              <a:rPr lang="en-US" altLang="en-US" sz="2800" dirty="0">
                <a:latin typeface="Calibri"/>
                <a:cs typeface="Calibri"/>
              </a:rPr>
              <a:t>In teams, identify three activities in each column that you should consider first when working to develop student skills.</a:t>
            </a:r>
          </a:p>
          <a:p>
            <a:pPr>
              <a:spcBef>
                <a:spcPts val="1200"/>
              </a:spcBef>
            </a:pPr>
            <a:r>
              <a:rPr lang="en-US" altLang="en-US" sz="2800" dirty="0">
                <a:latin typeface="Calibri"/>
                <a:cs typeface="Calibri"/>
              </a:rPr>
              <a:t>Explain your selections to the group. </a:t>
            </a:r>
          </a:p>
          <a:p>
            <a:endParaRPr lang="en-US" altLang="en-US" sz="2800" dirty="0">
              <a:latin typeface="Calibri"/>
              <a:cs typeface="Calibri"/>
            </a:endParaRPr>
          </a:p>
          <a:p>
            <a:endParaRPr lang="en-US" altLang="en-US" sz="2800" dirty="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ctrTitle"/>
          </p:nvPr>
        </p:nvSpPr>
        <p:spPr>
          <a:xfrm>
            <a:off x="1692275" y="333375"/>
            <a:ext cx="7312025" cy="1727200"/>
          </a:xfrm>
          <a:ln>
            <a:miter lim="800000"/>
            <a:headEnd/>
            <a:tailEnd/>
          </a:ln>
        </p:spPr>
        <p:txBody>
          <a:bodyPr/>
          <a:lstStyle/>
          <a:p>
            <a:r>
              <a:rPr lang="en-US" altLang="en-US" sz="3600" dirty="0">
                <a:latin typeface="Calibri"/>
                <a:cs typeface="Calibri"/>
              </a:rPr>
              <a:t>Developing Student Skills Through Transition-Focused Education </a:t>
            </a:r>
          </a:p>
        </p:txBody>
      </p:sp>
      <p:sp>
        <p:nvSpPr>
          <p:cNvPr id="55299" name="Content Placeholder 2"/>
          <p:cNvSpPr>
            <a:spLocks noGrp="1"/>
          </p:cNvSpPr>
          <p:nvPr>
            <p:ph idx="13"/>
          </p:nvPr>
        </p:nvSpPr>
        <p:spPr>
          <a:xfrm>
            <a:off x="1692275" y="2349500"/>
            <a:ext cx="6984181" cy="3629025"/>
          </a:xfrm>
        </p:spPr>
        <p:txBody>
          <a:bodyPr/>
          <a:lstStyle/>
          <a:p>
            <a:pPr>
              <a:defRPr/>
            </a:pPr>
            <a:r>
              <a:rPr lang="en-US" dirty="0">
                <a:latin typeface="Calibri"/>
                <a:cs typeface="Calibri"/>
              </a:rPr>
              <a:t>Student development includes assessing and teaching functional, academic, social, and vocational skills to ensure that students are fully prepared for post-school life. </a:t>
            </a:r>
          </a:p>
        </p:txBody>
      </p:sp>
      <p:sp>
        <p:nvSpPr>
          <p:cNvPr id="2" name="TextBox 1"/>
          <p:cNvSpPr txBox="1"/>
          <p:nvPr/>
        </p:nvSpPr>
        <p:spPr>
          <a:xfrm>
            <a:off x="5940152" y="6113561"/>
            <a:ext cx="2088232" cy="307777"/>
          </a:xfrm>
          <a:prstGeom prst="rect">
            <a:avLst/>
          </a:prstGeom>
          <a:noFill/>
        </p:spPr>
        <p:txBody>
          <a:bodyPr wrap="square" rtlCol="0">
            <a:spAutoFit/>
          </a:bodyPr>
          <a:lstStyle/>
          <a:p>
            <a:pPr algn="r"/>
            <a:r>
              <a:rPr lang="en-US" sz="1400" dirty="0" smtClean="0">
                <a:latin typeface="Calibri"/>
                <a:cs typeface="Calibri"/>
              </a:rPr>
              <a:t>Kohler</a:t>
            </a:r>
            <a:r>
              <a:rPr lang="en-US" sz="1400" dirty="0">
                <a:latin typeface="Calibri"/>
                <a:cs typeface="Calibri"/>
              </a:rPr>
              <a:t>, </a:t>
            </a:r>
            <a:r>
              <a:rPr lang="en-US" sz="1400" dirty="0" smtClean="0">
                <a:latin typeface="Calibri"/>
                <a:cs typeface="Calibri"/>
              </a:rPr>
              <a:t>1996</a:t>
            </a:r>
            <a:endParaRPr lang="en-US" altLang="en-US" sz="1400" dirty="0">
              <a:latin typeface="Calibri"/>
              <a:cs typeface="Calibri"/>
            </a:endParaRPr>
          </a:p>
        </p:txBody>
      </p:sp>
    </p:spTree>
  </p:cSld>
  <p:clrMapOvr>
    <a:masterClrMapping/>
  </p:clrMapOvr>
</p:sld>
</file>

<file path=ppt/theme/theme1.xml><?xml version="1.0" encoding="utf-8"?>
<a:theme xmlns:a="http://schemas.openxmlformats.org/drawingml/2006/main" name="Diseño predeterminado">
  <a:themeElements>
    <a:clrScheme name="Custom 2">
      <a:dk1>
        <a:srgbClr val="0367B3"/>
      </a:dk1>
      <a:lt1>
        <a:srgbClr val="FFFFFF"/>
      </a:lt1>
      <a:dk2>
        <a:srgbClr val="0362B1"/>
      </a:dk2>
      <a:lt2>
        <a:srgbClr val="808080"/>
      </a:lt2>
      <a:accent1>
        <a:srgbClr val="BBE0E3"/>
      </a:accent1>
      <a:accent2>
        <a:srgbClr val="0066B2"/>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iseño predeterminado">
  <a:themeElements>
    <a:clrScheme name="Custom 2">
      <a:dk1>
        <a:srgbClr val="0367B3"/>
      </a:dk1>
      <a:lt1>
        <a:srgbClr val="FFFFFF"/>
      </a:lt1>
      <a:dk2>
        <a:srgbClr val="0362B1"/>
      </a:dk2>
      <a:lt2>
        <a:srgbClr val="808080"/>
      </a:lt2>
      <a:accent1>
        <a:srgbClr val="BBE0E3"/>
      </a:accent1>
      <a:accent2>
        <a:srgbClr val="0066B2"/>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23145</TotalTime>
  <Words>3839</Words>
  <Application>Microsoft Macintosh PowerPoint</Application>
  <PresentationFormat>On-screen Show (4:3)</PresentationFormat>
  <Paragraphs>476</Paragraphs>
  <Slides>51</Slides>
  <Notes>49</Notes>
  <HiddenSlides>0</HiddenSlides>
  <MMClips>0</MMClips>
  <ScaleCrop>false</ScaleCrop>
  <HeadingPairs>
    <vt:vector size="4" baseType="variant">
      <vt:variant>
        <vt:lpstr>Theme</vt:lpstr>
      </vt:variant>
      <vt:variant>
        <vt:i4>2</vt:i4>
      </vt:variant>
      <vt:variant>
        <vt:lpstr>Slide Titles</vt:lpstr>
      </vt:variant>
      <vt:variant>
        <vt:i4>51</vt:i4>
      </vt:variant>
    </vt:vector>
  </HeadingPairs>
  <TitlesOfParts>
    <vt:vector size="53" baseType="lpstr">
      <vt:lpstr>Diseño predeterminado</vt:lpstr>
      <vt:lpstr>2_Diseño predeterminado</vt:lpstr>
      <vt:lpstr>PowerPoint Presentation</vt:lpstr>
      <vt:lpstr>CEM Overview</vt:lpstr>
      <vt:lpstr>Part 4: Providing a Transition-Focused Education</vt:lpstr>
      <vt:lpstr>Objectives</vt:lpstr>
      <vt:lpstr>THINK-PAIR-SHARE</vt:lpstr>
      <vt:lpstr>Taxonomy and Student Development</vt:lpstr>
      <vt:lpstr>Taxonomy for Transition Programming 2.0</vt:lpstr>
      <vt:lpstr>Activity: Taxonomy and Student Development </vt:lpstr>
      <vt:lpstr>Developing Student Skills Through Transition-Focused Education </vt:lpstr>
      <vt:lpstr>What We Know About Learning  New Skills</vt:lpstr>
      <vt:lpstr>What We Know About  Transition-Focused Education</vt:lpstr>
      <vt:lpstr>Components of Developing  Student Skills</vt:lpstr>
      <vt:lpstr>Predictors of Post-School Success</vt:lpstr>
      <vt:lpstr>Predictors of Post-School Success</vt:lpstr>
      <vt:lpstr>Developing Independent  Living Skills</vt:lpstr>
      <vt:lpstr>Self-Care/Independent  Living Skills</vt:lpstr>
      <vt:lpstr>Social Skills</vt:lpstr>
      <vt:lpstr>Evidence-Based Practices (EBPs) for Independent Living Skills</vt:lpstr>
      <vt:lpstr>Developing Community Participation Skills </vt:lpstr>
      <vt:lpstr>Examples of Strategies and Practices for Community Participation Skills</vt:lpstr>
      <vt:lpstr>Developing Employment Skills</vt:lpstr>
      <vt:lpstr>Occupational Courses</vt:lpstr>
      <vt:lpstr>Vocational Education</vt:lpstr>
      <vt:lpstr>What Are Employability Skills?</vt:lpstr>
      <vt:lpstr> Employability Skills Definition</vt:lpstr>
      <vt:lpstr>Importance of  Employability Skills</vt:lpstr>
      <vt:lpstr>Explore the Employability Skills Framework</vt:lpstr>
      <vt:lpstr>Optional Activity: Employability Skills Framework  </vt:lpstr>
      <vt:lpstr>Examples of Strategies and Practices for Employment Skills</vt:lpstr>
      <vt:lpstr>Developing Skills Through  Work-Based Experiences </vt:lpstr>
      <vt:lpstr>Work Study</vt:lpstr>
      <vt:lpstr>Work Experience</vt:lpstr>
      <vt:lpstr>Paid Employment</vt:lpstr>
      <vt:lpstr>Examples of Strategies and Practices for Providing  Work-Based Experiences</vt:lpstr>
      <vt:lpstr>Developing Academic Skills </vt:lpstr>
      <vt:lpstr>Inclusion in General Education </vt:lpstr>
      <vt:lpstr>Program of Study</vt:lpstr>
      <vt:lpstr>Requirements for Teachers to Implement Academics Into Transition</vt:lpstr>
      <vt:lpstr>Designing Academic Instruction</vt:lpstr>
      <vt:lpstr>Requirements of Teachers to Implement UDL</vt:lpstr>
      <vt:lpstr>Examples of EBPs That Promote Academic Learning</vt:lpstr>
      <vt:lpstr> Using Peer Assistance to Teach Academic Skills </vt:lpstr>
      <vt:lpstr>Examples of Strategies and Practices for Developing  Academic Skills</vt:lpstr>
      <vt:lpstr>Developing  Self-Determination Skills </vt:lpstr>
      <vt:lpstr>Examples of Strategies and Practices for Self-Determination Skills</vt:lpstr>
      <vt:lpstr>Closing</vt:lpstr>
      <vt:lpstr>Review Activity  </vt:lpstr>
      <vt:lpstr>Did We Meet Our Objectives? </vt:lpstr>
      <vt:lpstr>Ticket Out the Door</vt:lpstr>
      <vt:lpstr>Collaboration for Effective Educator Development, Accountability and Reform (CEEDAR)</vt:lpstr>
      <vt:lpstr>Disclaimer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APA Style</cp:lastModifiedBy>
  <cp:revision>1108</cp:revision>
  <cp:lastPrinted>2016-10-27T16:04:05Z</cp:lastPrinted>
  <dcterms:created xsi:type="dcterms:W3CDTF">2010-05-23T14:28:12Z</dcterms:created>
  <dcterms:modified xsi:type="dcterms:W3CDTF">2018-05-15T23:55:32Z</dcterms:modified>
</cp:coreProperties>
</file>