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22"/>
  </p:notesMasterIdLst>
  <p:handoutMasterIdLst>
    <p:handoutMasterId r:id="rId23"/>
  </p:handoutMasterIdLst>
  <p:sldIdLst>
    <p:sldId id="610" r:id="rId2"/>
    <p:sldId id="744" r:id="rId3"/>
    <p:sldId id="729" r:id="rId4"/>
    <p:sldId id="724" r:id="rId5"/>
    <p:sldId id="728" r:id="rId6"/>
    <p:sldId id="745" r:id="rId7"/>
    <p:sldId id="733" r:id="rId8"/>
    <p:sldId id="734" r:id="rId9"/>
    <p:sldId id="736" r:id="rId10"/>
    <p:sldId id="742" r:id="rId11"/>
    <p:sldId id="738" r:id="rId12"/>
    <p:sldId id="740" r:id="rId13"/>
    <p:sldId id="741" r:id="rId14"/>
    <p:sldId id="727" r:id="rId15"/>
    <p:sldId id="717" r:id="rId16"/>
    <p:sldId id="718" r:id="rId17"/>
    <p:sldId id="719" r:id="rId18"/>
    <p:sldId id="720" r:id="rId19"/>
    <p:sldId id="586" r:id="rId20"/>
    <p:sldId id="743" r:id="rId21"/>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mc="http://schemas.openxmlformats.org/markup-compatibility/2006" xmlns:mv="urn:schemas-microsoft-com:mac:vml"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Vilky" initials="EV" lastIdx="1" clrIdx="0">
    <p:extLst/>
  </p:cmAuthor>
  <p:cmAuthor id="2" name="John" initials="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8" autoAdjust="0"/>
    <p:restoredTop sz="90860" autoAdjust="0"/>
  </p:normalViewPr>
  <p:slideViewPr>
    <p:cSldViewPr>
      <p:cViewPr>
        <p:scale>
          <a:sx n="90" d="100"/>
          <a:sy n="90" d="100"/>
        </p:scale>
        <p:origin x="-1456" y="52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285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tags" Target="tags/tag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797D9F-41D5-4C7A-B36C-C69F268E5EA6}" type="doc">
      <dgm:prSet loTypeId="urn:microsoft.com/office/officeart/2005/8/layout/hProcess9" loCatId="process" qsTypeId="urn:microsoft.com/office/officeart/2005/8/quickstyle/3d5" qsCatId="3D" csTypeId="urn:microsoft.com/office/officeart/2005/8/colors/accent3_2" csCatId="accent3" phldr="1"/>
      <dgm:spPr/>
    </dgm:pt>
    <dgm:pt modelId="{4AA619BF-5043-4EA6-9880-5C7196FD96C5}">
      <dgm:prSet phldrT="[Text]" custT="1"/>
      <dgm:spPr/>
      <dgm:t>
        <a:bodyPr/>
        <a:lstStyle/>
        <a:p>
          <a:r>
            <a:rPr lang="en-US" sz="2400" b="0" dirty="0" smtClean="0">
              <a:solidFill>
                <a:srgbClr val="000000"/>
              </a:solidFill>
            </a:rPr>
            <a:t>September 2015</a:t>
          </a:r>
        </a:p>
        <a:p>
          <a:r>
            <a:rPr lang="en-US" sz="2400" b="0" dirty="0" smtClean="0">
              <a:solidFill>
                <a:srgbClr val="000000"/>
              </a:solidFill>
            </a:rPr>
            <a:t>Draft standards  out for public comment</a:t>
          </a:r>
          <a:endParaRPr lang="en-US" sz="2400" b="0" dirty="0">
            <a:solidFill>
              <a:srgbClr val="000000"/>
            </a:solidFill>
          </a:endParaRPr>
        </a:p>
      </dgm:t>
    </dgm:pt>
    <dgm:pt modelId="{F2B44F56-C448-4F01-8466-454D21556210}" type="parTrans" cxnId="{A98C4E8F-603D-4964-942A-D8113325FB11}">
      <dgm:prSet/>
      <dgm:spPr/>
      <dgm:t>
        <a:bodyPr/>
        <a:lstStyle/>
        <a:p>
          <a:endParaRPr lang="en-US"/>
        </a:p>
      </dgm:t>
    </dgm:pt>
    <dgm:pt modelId="{88748033-0FF5-4830-B866-1D5F2C43306B}" type="sibTrans" cxnId="{A98C4E8F-603D-4964-942A-D8113325FB11}">
      <dgm:prSet/>
      <dgm:spPr/>
      <dgm:t>
        <a:bodyPr/>
        <a:lstStyle/>
        <a:p>
          <a:endParaRPr lang="en-US"/>
        </a:p>
      </dgm:t>
    </dgm:pt>
    <dgm:pt modelId="{FFF454C6-D838-425E-A01F-C0E8BFEDF626}">
      <dgm:prSet phldrT="[Text]" custT="1"/>
      <dgm:spPr/>
      <dgm:t>
        <a:bodyPr/>
        <a:lstStyle/>
        <a:p>
          <a:r>
            <a:rPr lang="en-US" sz="2400" b="0" dirty="0" smtClean="0">
              <a:solidFill>
                <a:srgbClr val="000000"/>
              </a:solidFill>
            </a:rPr>
            <a:t>January 2016</a:t>
          </a:r>
        </a:p>
        <a:p>
          <a:r>
            <a:rPr lang="en-US" sz="2400" b="0" dirty="0" smtClean="0">
              <a:solidFill>
                <a:srgbClr val="000000"/>
              </a:solidFill>
            </a:rPr>
            <a:t>Steering Comm. incorporates feedback</a:t>
          </a:r>
          <a:endParaRPr lang="en-US" sz="2400" b="0" dirty="0">
            <a:solidFill>
              <a:srgbClr val="000000"/>
            </a:solidFill>
          </a:endParaRPr>
        </a:p>
      </dgm:t>
    </dgm:pt>
    <dgm:pt modelId="{58CADD98-8FD2-4A7D-B6E4-16ED073A68ED}" type="parTrans" cxnId="{48EC052F-47D3-4DD9-9032-6F0AC9F7C9B0}">
      <dgm:prSet/>
      <dgm:spPr/>
      <dgm:t>
        <a:bodyPr/>
        <a:lstStyle/>
        <a:p>
          <a:endParaRPr lang="en-US"/>
        </a:p>
      </dgm:t>
    </dgm:pt>
    <dgm:pt modelId="{8D3B357A-08B0-4E5A-B7D6-5F9D4EF55155}" type="sibTrans" cxnId="{48EC052F-47D3-4DD9-9032-6F0AC9F7C9B0}">
      <dgm:prSet/>
      <dgm:spPr/>
      <dgm:t>
        <a:bodyPr/>
        <a:lstStyle/>
        <a:p>
          <a:endParaRPr lang="en-US"/>
        </a:p>
      </dgm:t>
    </dgm:pt>
    <dgm:pt modelId="{FD4D0215-FDED-4456-A924-B16C230D3A41}">
      <dgm:prSet phldrT="[Text]" custT="1"/>
      <dgm:spPr/>
      <dgm:t>
        <a:bodyPr/>
        <a:lstStyle/>
        <a:p>
          <a:r>
            <a:rPr lang="en-US" sz="2400" b="0" dirty="0" smtClean="0">
              <a:solidFill>
                <a:srgbClr val="000000"/>
              </a:solidFill>
            </a:rPr>
            <a:t>Feb., 2016                           2</a:t>
          </a:r>
          <a:r>
            <a:rPr lang="en-US" sz="2400" b="0" baseline="30000" dirty="0" smtClean="0">
              <a:solidFill>
                <a:srgbClr val="000000"/>
              </a:solidFill>
            </a:rPr>
            <a:t>nd</a:t>
          </a:r>
          <a:r>
            <a:rPr lang="en-US" sz="2400" b="0" dirty="0" smtClean="0">
              <a:solidFill>
                <a:srgbClr val="000000"/>
              </a:solidFill>
            </a:rPr>
            <a:t> draft of standards sent out for public comment</a:t>
          </a:r>
          <a:endParaRPr lang="en-US" sz="2400" b="0" dirty="0">
            <a:solidFill>
              <a:srgbClr val="000000"/>
            </a:solidFill>
          </a:endParaRPr>
        </a:p>
      </dgm:t>
    </dgm:pt>
    <dgm:pt modelId="{D8935809-D84C-48E1-ACA8-C9109FEDFAD7}" type="parTrans" cxnId="{649BAA20-2AB0-46A4-957A-5D217735FCC5}">
      <dgm:prSet/>
      <dgm:spPr/>
      <dgm:t>
        <a:bodyPr/>
        <a:lstStyle/>
        <a:p>
          <a:endParaRPr lang="en-US"/>
        </a:p>
      </dgm:t>
    </dgm:pt>
    <dgm:pt modelId="{2F47D9F3-F680-4A19-B99C-B518C425CF70}" type="sibTrans" cxnId="{649BAA20-2AB0-46A4-957A-5D217735FCC5}">
      <dgm:prSet/>
      <dgm:spPr/>
      <dgm:t>
        <a:bodyPr/>
        <a:lstStyle/>
        <a:p>
          <a:endParaRPr lang="en-US"/>
        </a:p>
      </dgm:t>
    </dgm:pt>
    <dgm:pt modelId="{F659877C-6A32-4091-A42A-2A209368EBF4}" type="pres">
      <dgm:prSet presAssocID="{E4797D9F-41D5-4C7A-B36C-C69F268E5EA6}" presName="CompostProcess" presStyleCnt="0">
        <dgm:presLayoutVars>
          <dgm:dir/>
          <dgm:resizeHandles val="exact"/>
        </dgm:presLayoutVars>
      </dgm:prSet>
      <dgm:spPr/>
    </dgm:pt>
    <dgm:pt modelId="{F8A53D98-0386-4D74-8923-35A69DF9E0BF}" type="pres">
      <dgm:prSet presAssocID="{E4797D9F-41D5-4C7A-B36C-C69F268E5EA6}" presName="arrow" presStyleLbl="bgShp" presStyleIdx="0" presStyleCnt="1" custLinFactNeighborX="980" custLinFactNeighborY="-2701"/>
      <dgm:spPr/>
    </dgm:pt>
    <dgm:pt modelId="{45E5151D-1AE3-458E-AA13-02C575F34C9F}" type="pres">
      <dgm:prSet presAssocID="{E4797D9F-41D5-4C7A-B36C-C69F268E5EA6}" presName="linearProcess" presStyleCnt="0"/>
      <dgm:spPr/>
    </dgm:pt>
    <dgm:pt modelId="{9093BEC1-126C-4E58-81AC-339B04FABB30}" type="pres">
      <dgm:prSet presAssocID="{4AA619BF-5043-4EA6-9880-5C7196FD96C5}" presName="textNode" presStyleLbl="node1" presStyleIdx="0" presStyleCnt="3" custLinFactX="2026" custLinFactNeighborX="100000" custLinFactNeighborY="-10198">
        <dgm:presLayoutVars>
          <dgm:bulletEnabled val="1"/>
        </dgm:presLayoutVars>
      </dgm:prSet>
      <dgm:spPr/>
      <dgm:t>
        <a:bodyPr/>
        <a:lstStyle/>
        <a:p>
          <a:endParaRPr lang="en-US"/>
        </a:p>
      </dgm:t>
    </dgm:pt>
    <dgm:pt modelId="{1E12303D-A48B-4861-9427-AA61EB625C00}" type="pres">
      <dgm:prSet presAssocID="{88748033-0FF5-4830-B866-1D5F2C43306B}" presName="sibTrans" presStyleCnt="0"/>
      <dgm:spPr/>
    </dgm:pt>
    <dgm:pt modelId="{70A4671B-2C8C-4E8A-BE9F-87F3706896FC}" type="pres">
      <dgm:prSet presAssocID="{FFF454C6-D838-425E-A01F-C0E8BFEDF626}" presName="textNode" presStyleLbl="node1" presStyleIdx="1" presStyleCnt="3" custLinFactNeighborX="59421" custLinFactNeighborY="-3446">
        <dgm:presLayoutVars>
          <dgm:bulletEnabled val="1"/>
        </dgm:presLayoutVars>
      </dgm:prSet>
      <dgm:spPr/>
      <dgm:t>
        <a:bodyPr/>
        <a:lstStyle/>
        <a:p>
          <a:endParaRPr lang="en-US"/>
        </a:p>
      </dgm:t>
    </dgm:pt>
    <dgm:pt modelId="{D0F0A38E-AF93-4F57-80B2-2E8FFCE8270C}" type="pres">
      <dgm:prSet presAssocID="{8D3B357A-08B0-4E5A-B7D6-5F9D4EF55155}" presName="sibTrans" presStyleCnt="0"/>
      <dgm:spPr/>
    </dgm:pt>
    <dgm:pt modelId="{349DF34F-98C8-4C90-9E8E-64CEA257FC08}" type="pres">
      <dgm:prSet presAssocID="{FD4D0215-FDED-4456-A924-B16C230D3A41}" presName="textNode" presStyleLbl="node1" presStyleIdx="2" presStyleCnt="3" custLinFactNeighborX="-19987" custLinFactNeighborY="763">
        <dgm:presLayoutVars>
          <dgm:bulletEnabled val="1"/>
        </dgm:presLayoutVars>
      </dgm:prSet>
      <dgm:spPr/>
      <dgm:t>
        <a:bodyPr/>
        <a:lstStyle/>
        <a:p>
          <a:endParaRPr lang="en-US"/>
        </a:p>
      </dgm:t>
    </dgm:pt>
  </dgm:ptLst>
  <dgm:cxnLst>
    <dgm:cxn modelId="{614DCA63-D3E2-42F7-BEDB-22E375FB3D18}" type="presOf" srcId="{E4797D9F-41D5-4C7A-B36C-C69F268E5EA6}" destId="{F659877C-6A32-4091-A42A-2A209368EBF4}" srcOrd="0" destOrd="0" presId="urn:microsoft.com/office/officeart/2005/8/layout/hProcess9"/>
    <dgm:cxn modelId="{A98C4E8F-603D-4964-942A-D8113325FB11}" srcId="{E4797D9F-41D5-4C7A-B36C-C69F268E5EA6}" destId="{4AA619BF-5043-4EA6-9880-5C7196FD96C5}" srcOrd="0" destOrd="0" parTransId="{F2B44F56-C448-4F01-8466-454D21556210}" sibTransId="{88748033-0FF5-4830-B866-1D5F2C43306B}"/>
    <dgm:cxn modelId="{590BD3A1-ACB3-4BE1-88D1-D1406D5299AC}" type="presOf" srcId="{4AA619BF-5043-4EA6-9880-5C7196FD96C5}" destId="{9093BEC1-126C-4E58-81AC-339B04FABB30}" srcOrd="0" destOrd="0" presId="urn:microsoft.com/office/officeart/2005/8/layout/hProcess9"/>
    <dgm:cxn modelId="{48EC052F-47D3-4DD9-9032-6F0AC9F7C9B0}" srcId="{E4797D9F-41D5-4C7A-B36C-C69F268E5EA6}" destId="{FFF454C6-D838-425E-A01F-C0E8BFEDF626}" srcOrd="1" destOrd="0" parTransId="{58CADD98-8FD2-4A7D-B6E4-16ED073A68ED}" sibTransId="{8D3B357A-08B0-4E5A-B7D6-5F9D4EF55155}"/>
    <dgm:cxn modelId="{649BAA20-2AB0-46A4-957A-5D217735FCC5}" srcId="{E4797D9F-41D5-4C7A-B36C-C69F268E5EA6}" destId="{FD4D0215-FDED-4456-A924-B16C230D3A41}" srcOrd="2" destOrd="0" parTransId="{D8935809-D84C-48E1-ACA8-C9109FEDFAD7}" sibTransId="{2F47D9F3-F680-4A19-B99C-B518C425CF70}"/>
    <dgm:cxn modelId="{1721728E-B49A-467E-9D59-85961303DA12}" type="presOf" srcId="{FFF454C6-D838-425E-A01F-C0E8BFEDF626}" destId="{70A4671B-2C8C-4E8A-BE9F-87F3706896FC}" srcOrd="0" destOrd="0" presId="urn:microsoft.com/office/officeart/2005/8/layout/hProcess9"/>
    <dgm:cxn modelId="{C351B402-19E9-4F73-89DA-F3A9B2F50388}" type="presOf" srcId="{FD4D0215-FDED-4456-A924-B16C230D3A41}" destId="{349DF34F-98C8-4C90-9E8E-64CEA257FC08}" srcOrd="0" destOrd="0" presId="urn:microsoft.com/office/officeart/2005/8/layout/hProcess9"/>
    <dgm:cxn modelId="{32B72A15-543C-4C3A-9336-9996D1E454CD}" type="presParOf" srcId="{F659877C-6A32-4091-A42A-2A209368EBF4}" destId="{F8A53D98-0386-4D74-8923-35A69DF9E0BF}" srcOrd="0" destOrd="0" presId="urn:microsoft.com/office/officeart/2005/8/layout/hProcess9"/>
    <dgm:cxn modelId="{0B62B329-CE41-4673-802A-E8D7A0986707}" type="presParOf" srcId="{F659877C-6A32-4091-A42A-2A209368EBF4}" destId="{45E5151D-1AE3-458E-AA13-02C575F34C9F}" srcOrd="1" destOrd="0" presId="urn:microsoft.com/office/officeart/2005/8/layout/hProcess9"/>
    <dgm:cxn modelId="{22E87538-B7B7-4B96-98E9-74AFC2D84566}" type="presParOf" srcId="{45E5151D-1AE3-458E-AA13-02C575F34C9F}" destId="{9093BEC1-126C-4E58-81AC-339B04FABB30}" srcOrd="0" destOrd="0" presId="urn:microsoft.com/office/officeart/2005/8/layout/hProcess9"/>
    <dgm:cxn modelId="{4491DFAF-D409-41DD-8AEC-A5BE7716EB86}" type="presParOf" srcId="{45E5151D-1AE3-458E-AA13-02C575F34C9F}" destId="{1E12303D-A48B-4861-9427-AA61EB625C00}" srcOrd="1" destOrd="0" presId="urn:microsoft.com/office/officeart/2005/8/layout/hProcess9"/>
    <dgm:cxn modelId="{A04FAD3A-2691-4A23-95DF-1C15C9B23CA3}" type="presParOf" srcId="{45E5151D-1AE3-458E-AA13-02C575F34C9F}" destId="{70A4671B-2C8C-4E8A-BE9F-87F3706896FC}" srcOrd="2" destOrd="0" presId="urn:microsoft.com/office/officeart/2005/8/layout/hProcess9"/>
    <dgm:cxn modelId="{AD1DBDF8-B6C0-4F93-9E3D-8BF48D3FA166}" type="presParOf" srcId="{45E5151D-1AE3-458E-AA13-02C575F34C9F}" destId="{D0F0A38E-AF93-4F57-80B2-2E8FFCE8270C}" srcOrd="3" destOrd="0" presId="urn:microsoft.com/office/officeart/2005/8/layout/hProcess9"/>
    <dgm:cxn modelId="{18032B30-3F8A-49F1-81D3-0FD111482347}" type="presParOf" srcId="{45E5151D-1AE3-458E-AA13-02C575F34C9F}" destId="{349DF34F-98C8-4C90-9E8E-64CEA257FC08}"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797D9F-41D5-4C7A-B36C-C69F268E5EA6}" type="doc">
      <dgm:prSet loTypeId="urn:microsoft.com/office/officeart/2005/8/layout/hProcess9" loCatId="process" qsTypeId="urn:microsoft.com/office/officeart/2005/8/quickstyle/3d5" qsCatId="3D" csTypeId="urn:microsoft.com/office/officeart/2005/8/colors/accent3_2" csCatId="accent3" phldr="1"/>
      <dgm:spPr/>
    </dgm:pt>
    <dgm:pt modelId="{FFF454C6-D838-425E-A01F-C0E8BFEDF626}">
      <dgm:prSet phldrT="[Text]" custT="1"/>
      <dgm:spPr/>
      <dgm:t>
        <a:bodyPr/>
        <a:lstStyle/>
        <a:p>
          <a:r>
            <a:rPr lang="en-US" sz="2400" b="0" dirty="0" smtClean="0">
              <a:solidFill>
                <a:srgbClr val="000000"/>
              </a:solidFill>
            </a:rPr>
            <a:t>July 2016</a:t>
          </a:r>
        </a:p>
        <a:p>
          <a:r>
            <a:rPr lang="en-US" sz="2400" b="0" dirty="0" smtClean="0">
              <a:solidFill>
                <a:srgbClr val="000000"/>
              </a:solidFill>
            </a:rPr>
            <a:t>National Elementary Standards submitted to SPCAC for approval</a:t>
          </a:r>
          <a:endParaRPr lang="en-US" sz="2400" b="0" dirty="0">
            <a:solidFill>
              <a:srgbClr val="000000"/>
            </a:solidFill>
          </a:endParaRPr>
        </a:p>
      </dgm:t>
    </dgm:pt>
    <dgm:pt modelId="{58CADD98-8FD2-4A7D-B6E4-16ED073A68ED}" type="parTrans" cxnId="{48EC052F-47D3-4DD9-9032-6F0AC9F7C9B0}">
      <dgm:prSet/>
      <dgm:spPr/>
      <dgm:t>
        <a:bodyPr/>
        <a:lstStyle/>
        <a:p>
          <a:endParaRPr lang="en-US"/>
        </a:p>
      </dgm:t>
    </dgm:pt>
    <dgm:pt modelId="{8D3B357A-08B0-4E5A-B7D6-5F9D4EF55155}" type="sibTrans" cxnId="{48EC052F-47D3-4DD9-9032-6F0AC9F7C9B0}">
      <dgm:prSet/>
      <dgm:spPr/>
      <dgm:t>
        <a:bodyPr/>
        <a:lstStyle/>
        <a:p>
          <a:endParaRPr lang="en-US"/>
        </a:p>
      </dgm:t>
    </dgm:pt>
    <dgm:pt modelId="{86C1747C-E6D0-41F5-B3C3-42BA0285612D}">
      <dgm:prSet phldrT="[Text]" custT="1"/>
      <dgm:spPr/>
      <dgm:t>
        <a:bodyPr/>
        <a:lstStyle/>
        <a:p>
          <a:r>
            <a:rPr lang="en-US" sz="2400" b="0" dirty="0" smtClean="0">
              <a:solidFill>
                <a:srgbClr val="000000"/>
              </a:solidFill>
            </a:rPr>
            <a:t>April- June 2016 Steering Comm. finalizes draft of National Elementary Standards</a:t>
          </a:r>
          <a:endParaRPr lang="en-US" sz="2400" b="0" dirty="0">
            <a:solidFill>
              <a:srgbClr val="000000"/>
            </a:solidFill>
          </a:endParaRPr>
        </a:p>
      </dgm:t>
    </dgm:pt>
    <dgm:pt modelId="{BBFCEB59-9DC4-4808-9139-5CD2EDEE6418}" type="sibTrans" cxnId="{7F3696C0-5177-4633-B27D-9CAFCAA117C2}">
      <dgm:prSet/>
      <dgm:spPr/>
      <dgm:t>
        <a:bodyPr/>
        <a:lstStyle/>
        <a:p>
          <a:endParaRPr lang="en-US"/>
        </a:p>
      </dgm:t>
    </dgm:pt>
    <dgm:pt modelId="{746BD71F-E62A-4E2B-A84F-90C127969B79}" type="parTrans" cxnId="{7F3696C0-5177-4633-B27D-9CAFCAA117C2}">
      <dgm:prSet/>
      <dgm:spPr/>
      <dgm:t>
        <a:bodyPr/>
        <a:lstStyle/>
        <a:p>
          <a:endParaRPr lang="en-US"/>
        </a:p>
      </dgm:t>
    </dgm:pt>
    <dgm:pt modelId="{F659877C-6A32-4091-A42A-2A209368EBF4}" type="pres">
      <dgm:prSet presAssocID="{E4797D9F-41D5-4C7A-B36C-C69F268E5EA6}" presName="CompostProcess" presStyleCnt="0">
        <dgm:presLayoutVars>
          <dgm:dir/>
          <dgm:resizeHandles val="exact"/>
        </dgm:presLayoutVars>
      </dgm:prSet>
      <dgm:spPr/>
    </dgm:pt>
    <dgm:pt modelId="{F8A53D98-0386-4D74-8923-35A69DF9E0BF}" type="pres">
      <dgm:prSet presAssocID="{E4797D9F-41D5-4C7A-B36C-C69F268E5EA6}" presName="arrow" presStyleLbl="bgShp" presStyleIdx="0" presStyleCnt="1"/>
      <dgm:spPr/>
    </dgm:pt>
    <dgm:pt modelId="{45E5151D-1AE3-458E-AA13-02C575F34C9F}" type="pres">
      <dgm:prSet presAssocID="{E4797D9F-41D5-4C7A-B36C-C69F268E5EA6}" presName="linearProcess" presStyleCnt="0"/>
      <dgm:spPr/>
    </dgm:pt>
    <dgm:pt modelId="{CCBAEB43-77D9-4AED-B6BC-0BE744FC96CA}" type="pres">
      <dgm:prSet presAssocID="{86C1747C-E6D0-41F5-B3C3-42BA0285612D}" presName="textNode" presStyleLbl="node1" presStyleIdx="0" presStyleCnt="2">
        <dgm:presLayoutVars>
          <dgm:bulletEnabled val="1"/>
        </dgm:presLayoutVars>
      </dgm:prSet>
      <dgm:spPr/>
      <dgm:t>
        <a:bodyPr/>
        <a:lstStyle/>
        <a:p>
          <a:endParaRPr lang="en-US"/>
        </a:p>
      </dgm:t>
    </dgm:pt>
    <dgm:pt modelId="{C8FF5B92-D167-40EE-86C1-38B8711E1A0E}" type="pres">
      <dgm:prSet presAssocID="{BBFCEB59-9DC4-4808-9139-5CD2EDEE6418}" presName="sibTrans" presStyleCnt="0"/>
      <dgm:spPr/>
    </dgm:pt>
    <dgm:pt modelId="{70A4671B-2C8C-4E8A-BE9F-87F3706896FC}" type="pres">
      <dgm:prSet presAssocID="{FFF454C6-D838-425E-A01F-C0E8BFEDF626}" presName="textNode" presStyleLbl="node1" presStyleIdx="1" presStyleCnt="2">
        <dgm:presLayoutVars>
          <dgm:bulletEnabled val="1"/>
        </dgm:presLayoutVars>
      </dgm:prSet>
      <dgm:spPr/>
      <dgm:t>
        <a:bodyPr/>
        <a:lstStyle/>
        <a:p>
          <a:endParaRPr lang="en-US"/>
        </a:p>
      </dgm:t>
    </dgm:pt>
  </dgm:ptLst>
  <dgm:cxnLst>
    <dgm:cxn modelId="{769BD1E3-10B6-455D-9CAF-7F4028125AEA}" type="presOf" srcId="{FFF454C6-D838-425E-A01F-C0E8BFEDF626}" destId="{70A4671B-2C8C-4E8A-BE9F-87F3706896FC}" srcOrd="0" destOrd="0" presId="urn:microsoft.com/office/officeart/2005/8/layout/hProcess9"/>
    <dgm:cxn modelId="{48EC052F-47D3-4DD9-9032-6F0AC9F7C9B0}" srcId="{E4797D9F-41D5-4C7A-B36C-C69F268E5EA6}" destId="{FFF454C6-D838-425E-A01F-C0E8BFEDF626}" srcOrd="1" destOrd="0" parTransId="{58CADD98-8FD2-4A7D-B6E4-16ED073A68ED}" sibTransId="{8D3B357A-08B0-4E5A-B7D6-5F9D4EF55155}"/>
    <dgm:cxn modelId="{B82B2479-7D69-4988-A4C7-BBD3D85D9902}" type="presOf" srcId="{86C1747C-E6D0-41F5-B3C3-42BA0285612D}" destId="{CCBAEB43-77D9-4AED-B6BC-0BE744FC96CA}" srcOrd="0" destOrd="0" presId="urn:microsoft.com/office/officeart/2005/8/layout/hProcess9"/>
    <dgm:cxn modelId="{520ADAF2-56E1-4DD1-9C04-A2AE59682D14}" type="presOf" srcId="{E4797D9F-41D5-4C7A-B36C-C69F268E5EA6}" destId="{F659877C-6A32-4091-A42A-2A209368EBF4}" srcOrd="0" destOrd="0" presId="urn:microsoft.com/office/officeart/2005/8/layout/hProcess9"/>
    <dgm:cxn modelId="{7F3696C0-5177-4633-B27D-9CAFCAA117C2}" srcId="{E4797D9F-41D5-4C7A-B36C-C69F268E5EA6}" destId="{86C1747C-E6D0-41F5-B3C3-42BA0285612D}" srcOrd="0" destOrd="0" parTransId="{746BD71F-E62A-4E2B-A84F-90C127969B79}" sibTransId="{BBFCEB59-9DC4-4808-9139-5CD2EDEE6418}"/>
    <dgm:cxn modelId="{295282FE-0896-4034-AD3C-19CB62B3F6D2}" type="presParOf" srcId="{F659877C-6A32-4091-A42A-2A209368EBF4}" destId="{F8A53D98-0386-4D74-8923-35A69DF9E0BF}" srcOrd="0" destOrd="0" presId="urn:microsoft.com/office/officeart/2005/8/layout/hProcess9"/>
    <dgm:cxn modelId="{7C653346-9B0B-48D2-9EF7-1CC93FF81C11}" type="presParOf" srcId="{F659877C-6A32-4091-A42A-2A209368EBF4}" destId="{45E5151D-1AE3-458E-AA13-02C575F34C9F}" srcOrd="1" destOrd="0" presId="urn:microsoft.com/office/officeart/2005/8/layout/hProcess9"/>
    <dgm:cxn modelId="{242435C9-0E3D-4284-983A-01349D9853CE}" type="presParOf" srcId="{45E5151D-1AE3-458E-AA13-02C575F34C9F}" destId="{CCBAEB43-77D9-4AED-B6BC-0BE744FC96CA}" srcOrd="0" destOrd="0" presId="urn:microsoft.com/office/officeart/2005/8/layout/hProcess9"/>
    <dgm:cxn modelId="{E8A172D6-D100-4188-8A4E-039FE43728A6}" type="presParOf" srcId="{45E5151D-1AE3-458E-AA13-02C575F34C9F}" destId="{C8FF5B92-D167-40EE-86C1-38B8711E1A0E}" srcOrd="1" destOrd="0" presId="urn:microsoft.com/office/officeart/2005/8/layout/hProcess9"/>
    <dgm:cxn modelId="{F51EAFAB-1ECA-42E2-A0F6-6A535B92AC1B}" type="presParOf" srcId="{45E5151D-1AE3-458E-AA13-02C575F34C9F}" destId="{70A4671B-2C8C-4E8A-BE9F-87F3706896F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8E85E5-9AF8-4067-9D09-451BD4E48E39}" type="doc">
      <dgm:prSet loTypeId="urn:microsoft.com/office/officeart/2005/8/layout/hProcess9" loCatId="process" qsTypeId="urn:microsoft.com/office/officeart/2005/8/quickstyle/3d5" qsCatId="3D" csTypeId="urn:microsoft.com/office/officeart/2005/8/colors/accent3_2" csCatId="accent3" phldr="1"/>
      <dgm:spPr/>
      <dgm:t>
        <a:bodyPr/>
        <a:lstStyle/>
        <a:p>
          <a:endParaRPr lang="en-US"/>
        </a:p>
      </dgm:t>
    </dgm:pt>
    <dgm:pt modelId="{5B106C62-D3AB-4E02-9CD2-00F4BAD61EE8}">
      <dgm:prSet phldrT="[Text]"/>
      <dgm:spPr/>
      <dgm:t>
        <a:bodyPr/>
        <a:lstStyle/>
        <a:p>
          <a:r>
            <a:rPr lang="en-US" dirty="0" smtClean="0">
              <a:solidFill>
                <a:srgbClr val="000000"/>
              </a:solidFill>
            </a:rPr>
            <a:t>August 2016</a:t>
          </a:r>
        </a:p>
        <a:p>
          <a:r>
            <a:rPr lang="en-US" dirty="0" smtClean="0">
              <a:solidFill>
                <a:srgbClr val="000000"/>
              </a:solidFill>
            </a:rPr>
            <a:t>SPACAC reviews and recommends standards for CAEP Board approval</a:t>
          </a:r>
          <a:endParaRPr lang="en-US" dirty="0">
            <a:solidFill>
              <a:srgbClr val="000000"/>
            </a:solidFill>
          </a:endParaRPr>
        </a:p>
      </dgm:t>
    </dgm:pt>
    <dgm:pt modelId="{03ED6B46-D9F4-4397-9F28-B103133BFAB7}" type="parTrans" cxnId="{4EA88E1B-5095-4AC3-BB03-F7AF1DB281D0}">
      <dgm:prSet/>
      <dgm:spPr/>
      <dgm:t>
        <a:bodyPr/>
        <a:lstStyle/>
        <a:p>
          <a:endParaRPr lang="en-US"/>
        </a:p>
      </dgm:t>
    </dgm:pt>
    <dgm:pt modelId="{440575AC-6E57-41F9-9E74-AEDEE94FBF27}" type="sibTrans" cxnId="{4EA88E1B-5095-4AC3-BB03-F7AF1DB281D0}">
      <dgm:prSet/>
      <dgm:spPr/>
      <dgm:t>
        <a:bodyPr/>
        <a:lstStyle/>
        <a:p>
          <a:endParaRPr lang="en-US"/>
        </a:p>
      </dgm:t>
    </dgm:pt>
    <dgm:pt modelId="{A5A7C16E-0D07-5944-AEA0-A7475FEB3D00}">
      <dgm:prSet/>
      <dgm:spPr/>
      <dgm:t>
        <a:bodyPr/>
        <a:lstStyle/>
        <a:p>
          <a:r>
            <a:rPr lang="en-US" dirty="0" smtClean="0">
              <a:solidFill>
                <a:schemeClr val="tx1"/>
              </a:solidFill>
            </a:rPr>
            <a:t>December 2016</a:t>
          </a:r>
        </a:p>
        <a:p>
          <a:r>
            <a:rPr lang="en-US" dirty="0" smtClean="0">
              <a:solidFill>
                <a:schemeClr val="tx1"/>
              </a:solidFill>
            </a:rPr>
            <a:t>CAEP Board approval of the National Elementary Standards </a:t>
          </a:r>
          <a:endParaRPr lang="en-US" dirty="0">
            <a:solidFill>
              <a:schemeClr val="tx1"/>
            </a:solidFill>
          </a:endParaRPr>
        </a:p>
      </dgm:t>
    </dgm:pt>
    <dgm:pt modelId="{3C6BAF64-2CB5-F34F-8411-B2FA744AB8E9}" type="parTrans" cxnId="{E9F9C070-BCE6-2845-84D6-F9FD84250C30}">
      <dgm:prSet/>
      <dgm:spPr/>
      <dgm:t>
        <a:bodyPr/>
        <a:lstStyle/>
        <a:p>
          <a:endParaRPr lang="en-US"/>
        </a:p>
      </dgm:t>
    </dgm:pt>
    <dgm:pt modelId="{E9DA79AD-142F-1948-BBE0-F68FE6F565D2}" type="sibTrans" cxnId="{E9F9C070-BCE6-2845-84D6-F9FD84250C30}">
      <dgm:prSet/>
      <dgm:spPr/>
      <dgm:t>
        <a:bodyPr/>
        <a:lstStyle/>
        <a:p>
          <a:endParaRPr lang="en-US"/>
        </a:p>
      </dgm:t>
    </dgm:pt>
    <dgm:pt modelId="{31AD7762-1093-43AA-A260-BAF75F1CFE52}" type="pres">
      <dgm:prSet presAssocID="{968E85E5-9AF8-4067-9D09-451BD4E48E39}" presName="CompostProcess" presStyleCnt="0">
        <dgm:presLayoutVars>
          <dgm:dir/>
          <dgm:resizeHandles val="exact"/>
        </dgm:presLayoutVars>
      </dgm:prSet>
      <dgm:spPr/>
      <dgm:t>
        <a:bodyPr/>
        <a:lstStyle/>
        <a:p>
          <a:endParaRPr lang="en-US"/>
        </a:p>
      </dgm:t>
    </dgm:pt>
    <dgm:pt modelId="{CE312374-27DB-4920-A1DC-4A4F29202185}" type="pres">
      <dgm:prSet presAssocID="{968E85E5-9AF8-4067-9D09-451BD4E48E39}" presName="arrow" presStyleLbl="bgShp" presStyleIdx="0" presStyleCnt="1"/>
      <dgm:spPr/>
    </dgm:pt>
    <dgm:pt modelId="{20B7E0E7-62DE-4E2B-B69A-21F5CAF4F856}" type="pres">
      <dgm:prSet presAssocID="{968E85E5-9AF8-4067-9D09-451BD4E48E39}" presName="linearProcess" presStyleCnt="0"/>
      <dgm:spPr/>
    </dgm:pt>
    <dgm:pt modelId="{C5D2EB62-2073-419F-8DC5-8166807E500B}" type="pres">
      <dgm:prSet presAssocID="{5B106C62-D3AB-4E02-9CD2-00F4BAD61EE8}" presName="textNode" presStyleLbl="node1" presStyleIdx="0" presStyleCnt="2">
        <dgm:presLayoutVars>
          <dgm:bulletEnabled val="1"/>
        </dgm:presLayoutVars>
      </dgm:prSet>
      <dgm:spPr/>
      <dgm:t>
        <a:bodyPr/>
        <a:lstStyle/>
        <a:p>
          <a:endParaRPr lang="en-US"/>
        </a:p>
      </dgm:t>
    </dgm:pt>
    <dgm:pt modelId="{37AB8882-8A06-F949-BC41-8464066D1C41}" type="pres">
      <dgm:prSet presAssocID="{440575AC-6E57-41F9-9E74-AEDEE94FBF27}" presName="sibTrans" presStyleCnt="0"/>
      <dgm:spPr/>
    </dgm:pt>
    <dgm:pt modelId="{1937040C-8FDB-C842-8632-20DBFF845287}" type="pres">
      <dgm:prSet presAssocID="{A5A7C16E-0D07-5944-AEA0-A7475FEB3D00}" presName="textNode" presStyleLbl="node1" presStyleIdx="1" presStyleCnt="2">
        <dgm:presLayoutVars>
          <dgm:bulletEnabled val="1"/>
        </dgm:presLayoutVars>
      </dgm:prSet>
      <dgm:spPr/>
      <dgm:t>
        <a:bodyPr/>
        <a:lstStyle/>
        <a:p>
          <a:endParaRPr lang="en-US"/>
        </a:p>
      </dgm:t>
    </dgm:pt>
  </dgm:ptLst>
  <dgm:cxnLst>
    <dgm:cxn modelId="{B63732E5-F9F9-476C-B074-F181DD91AEEC}" type="presOf" srcId="{968E85E5-9AF8-4067-9D09-451BD4E48E39}" destId="{31AD7762-1093-43AA-A260-BAF75F1CFE52}" srcOrd="0" destOrd="0" presId="urn:microsoft.com/office/officeart/2005/8/layout/hProcess9"/>
    <dgm:cxn modelId="{4EA88E1B-5095-4AC3-BB03-F7AF1DB281D0}" srcId="{968E85E5-9AF8-4067-9D09-451BD4E48E39}" destId="{5B106C62-D3AB-4E02-9CD2-00F4BAD61EE8}" srcOrd="0" destOrd="0" parTransId="{03ED6B46-D9F4-4397-9F28-B103133BFAB7}" sibTransId="{440575AC-6E57-41F9-9E74-AEDEE94FBF27}"/>
    <dgm:cxn modelId="{E9F9C070-BCE6-2845-84D6-F9FD84250C30}" srcId="{968E85E5-9AF8-4067-9D09-451BD4E48E39}" destId="{A5A7C16E-0D07-5944-AEA0-A7475FEB3D00}" srcOrd="1" destOrd="0" parTransId="{3C6BAF64-2CB5-F34F-8411-B2FA744AB8E9}" sibTransId="{E9DA79AD-142F-1948-BBE0-F68FE6F565D2}"/>
    <dgm:cxn modelId="{55AFFC01-3DAD-4E7F-9B6A-119CE61F1007}" type="presOf" srcId="{5B106C62-D3AB-4E02-9CD2-00F4BAD61EE8}" destId="{C5D2EB62-2073-419F-8DC5-8166807E500B}" srcOrd="0" destOrd="0" presId="urn:microsoft.com/office/officeart/2005/8/layout/hProcess9"/>
    <dgm:cxn modelId="{01A41A58-27A5-4C44-A88D-6944B319F1AD}" type="presOf" srcId="{A5A7C16E-0D07-5944-AEA0-A7475FEB3D00}" destId="{1937040C-8FDB-C842-8632-20DBFF845287}" srcOrd="0" destOrd="0" presId="urn:microsoft.com/office/officeart/2005/8/layout/hProcess9"/>
    <dgm:cxn modelId="{D70BEFFC-04C5-4C3D-AE7D-12F3C34446B7}" type="presParOf" srcId="{31AD7762-1093-43AA-A260-BAF75F1CFE52}" destId="{CE312374-27DB-4920-A1DC-4A4F29202185}" srcOrd="0" destOrd="0" presId="urn:microsoft.com/office/officeart/2005/8/layout/hProcess9"/>
    <dgm:cxn modelId="{E65224E5-4A65-4A85-B7A5-65F920C7662B}" type="presParOf" srcId="{31AD7762-1093-43AA-A260-BAF75F1CFE52}" destId="{20B7E0E7-62DE-4E2B-B69A-21F5CAF4F856}" srcOrd="1" destOrd="0" presId="urn:microsoft.com/office/officeart/2005/8/layout/hProcess9"/>
    <dgm:cxn modelId="{15B29ACF-26A6-4F70-9591-B9FC0F06BCE5}" type="presParOf" srcId="{20B7E0E7-62DE-4E2B-B69A-21F5CAF4F856}" destId="{C5D2EB62-2073-419F-8DC5-8166807E500B}" srcOrd="0" destOrd="0" presId="urn:microsoft.com/office/officeart/2005/8/layout/hProcess9"/>
    <dgm:cxn modelId="{8FC6DD05-1CAB-7D41-914C-0D8DFEBBE75D}" type="presParOf" srcId="{20B7E0E7-62DE-4E2B-B69A-21F5CAF4F856}" destId="{37AB8882-8A06-F949-BC41-8464066D1C41}" srcOrd="1" destOrd="0" presId="urn:microsoft.com/office/officeart/2005/8/layout/hProcess9"/>
    <dgm:cxn modelId="{4153F0A7-91E4-0342-9971-E9A558CF09D3}" type="presParOf" srcId="{20B7E0E7-62DE-4E2B-B69A-21F5CAF4F856}" destId="{1937040C-8FDB-C842-8632-20DBFF845287}"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53D98-0386-4D74-8923-35A69DF9E0BF}">
      <dsp:nvSpPr>
        <dsp:cNvPr id="0" name=""/>
        <dsp:cNvSpPr/>
      </dsp:nvSpPr>
      <dsp:spPr>
        <a:xfrm>
          <a:off x="685772" y="0"/>
          <a:ext cx="6995160" cy="4525963"/>
        </a:xfrm>
        <a:prstGeom prst="rightArrow">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9093BEC1-126C-4E58-81AC-339B04FABB30}">
      <dsp:nvSpPr>
        <dsp:cNvPr id="0" name=""/>
        <dsp:cNvSpPr/>
      </dsp:nvSpPr>
      <dsp:spPr>
        <a:xfrm>
          <a:off x="378954" y="1173165"/>
          <a:ext cx="2524663"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000000"/>
              </a:solidFill>
            </a:rPr>
            <a:t>September 2015</a:t>
          </a:r>
        </a:p>
        <a:p>
          <a:pPr lvl="0" algn="ctr" defTabSz="1066800">
            <a:lnSpc>
              <a:spcPct val="90000"/>
            </a:lnSpc>
            <a:spcBef>
              <a:spcPct val="0"/>
            </a:spcBef>
            <a:spcAft>
              <a:spcPct val="35000"/>
            </a:spcAft>
          </a:pPr>
          <a:r>
            <a:rPr lang="en-US" sz="2400" b="0" kern="1200" dirty="0" smtClean="0">
              <a:solidFill>
                <a:srgbClr val="000000"/>
              </a:solidFill>
            </a:rPr>
            <a:t>Draft standards  out for public comment</a:t>
          </a:r>
          <a:endParaRPr lang="en-US" sz="2400" b="0" kern="1200" dirty="0">
            <a:solidFill>
              <a:srgbClr val="000000"/>
            </a:solidFill>
          </a:endParaRPr>
        </a:p>
      </dsp:txBody>
      <dsp:txXfrm>
        <a:off x="467330" y="1261541"/>
        <a:ext cx="2347911" cy="1633633"/>
      </dsp:txXfrm>
    </dsp:sp>
    <dsp:sp modelId="{70A4671B-2C8C-4E8A-BE9F-87F3706896FC}">
      <dsp:nvSpPr>
        <dsp:cNvPr id="0" name=""/>
        <dsp:cNvSpPr/>
      </dsp:nvSpPr>
      <dsp:spPr>
        <a:xfrm>
          <a:off x="3047069" y="1295403"/>
          <a:ext cx="2524663"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000000"/>
              </a:solidFill>
            </a:rPr>
            <a:t>January 2016</a:t>
          </a:r>
        </a:p>
        <a:p>
          <a:pPr lvl="0" algn="ctr" defTabSz="1066800">
            <a:lnSpc>
              <a:spcPct val="90000"/>
            </a:lnSpc>
            <a:spcBef>
              <a:spcPct val="0"/>
            </a:spcBef>
            <a:spcAft>
              <a:spcPct val="35000"/>
            </a:spcAft>
          </a:pPr>
          <a:r>
            <a:rPr lang="en-US" sz="2400" b="0" kern="1200" dirty="0" smtClean="0">
              <a:solidFill>
                <a:srgbClr val="000000"/>
              </a:solidFill>
            </a:rPr>
            <a:t>Steering Comm. incorporates feedback</a:t>
          </a:r>
          <a:endParaRPr lang="en-US" sz="2400" b="0" kern="1200" dirty="0">
            <a:solidFill>
              <a:srgbClr val="000000"/>
            </a:solidFill>
          </a:endParaRPr>
        </a:p>
      </dsp:txBody>
      <dsp:txXfrm>
        <a:off x="3135445" y="1383779"/>
        <a:ext cx="2347911" cy="1633633"/>
      </dsp:txXfrm>
    </dsp:sp>
    <dsp:sp modelId="{349DF34F-98C8-4C90-9E8E-64CEA257FC08}">
      <dsp:nvSpPr>
        <dsp:cNvPr id="0" name=""/>
        <dsp:cNvSpPr/>
      </dsp:nvSpPr>
      <dsp:spPr>
        <a:xfrm>
          <a:off x="5639171" y="1371602"/>
          <a:ext cx="2524663"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000000"/>
              </a:solidFill>
            </a:rPr>
            <a:t>Feb., 2016                           2</a:t>
          </a:r>
          <a:r>
            <a:rPr lang="en-US" sz="2400" b="0" kern="1200" baseline="30000" dirty="0" smtClean="0">
              <a:solidFill>
                <a:srgbClr val="000000"/>
              </a:solidFill>
            </a:rPr>
            <a:t>nd</a:t>
          </a:r>
          <a:r>
            <a:rPr lang="en-US" sz="2400" b="0" kern="1200" dirty="0" smtClean="0">
              <a:solidFill>
                <a:srgbClr val="000000"/>
              </a:solidFill>
            </a:rPr>
            <a:t> draft of standards sent out for public comment</a:t>
          </a:r>
          <a:endParaRPr lang="en-US" sz="2400" b="0" kern="1200" dirty="0">
            <a:solidFill>
              <a:srgbClr val="000000"/>
            </a:solidFill>
          </a:endParaRPr>
        </a:p>
      </dsp:txBody>
      <dsp:txXfrm>
        <a:off x="5727547" y="1459978"/>
        <a:ext cx="2347911"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A53D98-0386-4D74-8923-35A69DF9E0BF}">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CCBAEB43-77D9-4AED-B6BC-0BE744FC96CA}">
      <dsp:nvSpPr>
        <dsp:cNvPr id="0" name=""/>
        <dsp:cNvSpPr/>
      </dsp:nvSpPr>
      <dsp:spPr>
        <a:xfrm>
          <a:off x="2671" y="1357788"/>
          <a:ext cx="3929493"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000000"/>
              </a:solidFill>
            </a:rPr>
            <a:t>April- June 2016 Steering Comm. finalizes draft of National Elementary Standards</a:t>
          </a:r>
          <a:endParaRPr lang="en-US" sz="2400" b="0" kern="1200" dirty="0">
            <a:solidFill>
              <a:srgbClr val="000000"/>
            </a:solidFill>
          </a:endParaRPr>
        </a:p>
      </dsp:txBody>
      <dsp:txXfrm>
        <a:off x="91047" y="1446164"/>
        <a:ext cx="3752741" cy="1633633"/>
      </dsp:txXfrm>
    </dsp:sp>
    <dsp:sp modelId="{70A4671B-2C8C-4E8A-BE9F-87F3706896FC}">
      <dsp:nvSpPr>
        <dsp:cNvPr id="0" name=""/>
        <dsp:cNvSpPr/>
      </dsp:nvSpPr>
      <dsp:spPr>
        <a:xfrm>
          <a:off x="4297434" y="1357788"/>
          <a:ext cx="3929493"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rgbClr val="000000"/>
              </a:solidFill>
            </a:rPr>
            <a:t>July 2016</a:t>
          </a:r>
        </a:p>
        <a:p>
          <a:pPr lvl="0" algn="ctr" defTabSz="1066800">
            <a:lnSpc>
              <a:spcPct val="90000"/>
            </a:lnSpc>
            <a:spcBef>
              <a:spcPct val="0"/>
            </a:spcBef>
            <a:spcAft>
              <a:spcPct val="35000"/>
            </a:spcAft>
          </a:pPr>
          <a:r>
            <a:rPr lang="en-US" sz="2400" b="0" kern="1200" dirty="0" smtClean="0">
              <a:solidFill>
                <a:srgbClr val="000000"/>
              </a:solidFill>
            </a:rPr>
            <a:t>National Elementary Standards submitted to SPCAC for approval</a:t>
          </a:r>
          <a:endParaRPr lang="en-US" sz="2400" b="0" kern="1200" dirty="0">
            <a:solidFill>
              <a:srgbClr val="000000"/>
            </a:solidFill>
          </a:endParaRPr>
        </a:p>
      </dsp:txBody>
      <dsp:txXfrm>
        <a:off x="4385810" y="1446164"/>
        <a:ext cx="3752741" cy="1633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12374-27DB-4920-A1DC-4A4F29202185}">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C5D2EB62-2073-419F-8DC5-8166807E500B}">
      <dsp:nvSpPr>
        <dsp:cNvPr id="0" name=""/>
        <dsp:cNvSpPr/>
      </dsp:nvSpPr>
      <dsp:spPr>
        <a:xfrm>
          <a:off x="645448" y="1357788"/>
          <a:ext cx="3368992"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0000"/>
              </a:solidFill>
            </a:rPr>
            <a:t>August 2016</a:t>
          </a:r>
        </a:p>
        <a:p>
          <a:pPr lvl="0" algn="ctr" defTabSz="1022350">
            <a:lnSpc>
              <a:spcPct val="90000"/>
            </a:lnSpc>
            <a:spcBef>
              <a:spcPct val="0"/>
            </a:spcBef>
            <a:spcAft>
              <a:spcPct val="35000"/>
            </a:spcAft>
          </a:pPr>
          <a:r>
            <a:rPr lang="en-US" sz="2300" kern="1200" dirty="0" smtClean="0">
              <a:solidFill>
                <a:srgbClr val="000000"/>
              </a:solidFill>
            </a:rPr>
            <a:t>SPACAC reviews and recommends standards for CAEP Board approval</a:t>
          </a:r>
          <a:endParaRPr lang="en-US" sz="2300" kern="1200" dirty="0">
            <a:solidFill>
              <a:srgbClr val="000000"/>
            </a:solidFill>
          </a:endParaRPr>
        </a:p>
      </dsp:txBody>
      <dsp:txXfrm>
        <a:off x="733824" y="1446164"/>
        <a:ext cx="3192240" cy="1633633"/>
      </dsp:txXfrm>
    </dsp:sp>
    <dsp:sp modelId="{1937040C-8FDB-C842-8632-20DBFF845287}">
      <dsp:nvSpPr>
        <dsp:cNvPr id="0" name=""/>
        <dsp:cNvSpPr/>
      </dsp:nvSpPr>
      <dsp:spPr>
        <a:xfrm>
          <a:off x="4215158" y="1357788"/>
          <a:ext cx="3368992" cy="1810385"/>
        </a:xfrm>
        <a:prstGeom prst="round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December 2016</a:t>
          </a:r>
        </a:p>
        <a:p>
          <a:pPr lvl="0" algn="ctr" defTabSz="1022350">
            <a:lnSpc>
              <a:spcPct val="90000"/>
            </a:lnSpc>
            <a:spcBef>
              <a:spcPct val="0"/>
            </a:spcBef>
            <a:spcAft>
              <a:spcPct val="35000"/>
            </a:spcAft>
          </a:pPr>
          <a:r>
            <a:rPr lang="en-US" sz="2300" kern="1200" dirty="0" smtClean="0">
              <a:solidFill>
                <a:schemeClr val="tx1"/>
              </a:solidFill>
            </a:rPr>
            <a:t>CAEP Board approval of the National Elementary Standards </a:t>
          </a:r>
          <a:endParaRPr lang="en-US" sz="2300" kern="1200" dirty="0">
            <a:solidFill>
              <a:schemeClr val="tx1"/>
            </a:solidFill>
          </a:endParaRPr>
        </a:p>
      </dsp:txBody>
      <dsp:txXfrm>
        <a:off x="4303534" y="1446164"/>
        <a:ext cx="3192240"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B27E7F-6E1C-4AFA-A9BC-0A01801C59A2}" type="datetimeFigureOut">
              <a:rPr lang="en-US" smtClean="0"/>
              <a:pPr/>
              <a:t>1/25/17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5C5312-6F1E-4D41-B85D-680E36D4736E}" type="slidenum">
              <a:rPr lang="en-US" smtClean="0"/>
              <a:pPr/>
              <a:t>‹#›</a:t>
            </a:fld>
            <a:endParaRPr lang="en-US"/>
          </a:p>
        </p:txBody>
      </p:sp>
    </p:spTree>
    <p:extLst>
      <p:ext uri="{BB962C8B-B14F-4D97-AF65-F5344CB8AC3E}">
        <p14:creationId xmlns:p14="http://schemas.microsoft.com/office/powerpoint/2010/main" val="565503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4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4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F1DDA7-A773-481E-8E44-193BFCC2D8BA}" type="slidenum">
              <a:rPr lang="en-US"/>
              <a:pPr>
                <a:defRPr/>
              </a:pPr>
              <a:t>‹#›</a:t>
            </a:fld>
            <a:endParaRPr lang="en-US"/>
          </a:p>
        </p:txBody>
      </p:sp>
    </p:spTree>
    <p:extLst>
      <p:ext uri="{BB962C8B-B14F-4D97-AF65-F5344CB8AC3E}">
        <p14:creationId xmlns:p14="http://schemas.microsoft.com/office/powerpoint/2010/main" val="353094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1</a:t>
            </a:fld>
            <a:endParaRPr lang="en-US"/>
          </a:p>
        </p:txBody>
      </p:sp>
    </p:spTree>
    <p:extLst>
      <p:ext uri="{BB962C8B-B14F-4D97-AF65-F5344CB8AC3E}">
        <p14:creationId xmlns:p14="http://schemas.microsoft.com/office/powerpoint/2010/main" val="33841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19</a:t>
            </a:fld>
            <a:endParaRPr lang="en-US"/>
          </a:p>
        </p:txBody>
      </p:sp>
    </p:spTree>
    <p:extLst>
      <p:ext uri="{BB962C8B-B14F-4D97-AF65-F5344CB8AC3E}">
        <p14:creationId xmlns:p14="http://schemas.microsoft.com/office/powerpoint/2010/main" val="511398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3</a:t>
            </a:fld>
            <a:endParaRPr lang="en-US"/>
          </a:p>
        </p:txBody>
      </p:sp>
    </p:spTree>
    <p:extLst>
      <p:ext uri="{BB962C8B-B14F-4D97-AF65-F5344CB8AC3E}">
        <p14:creationId xmlns:p14="http://schemas.microsoft.com/office/powerpoint/2010/main" val="351170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4</a:t>
            </a:fld>
            <a:endParaRPr lang="en-US"/>
          </a:p>
        </p:txBody>
      </p:sp>
    </p:spTree>
    <p:extLst>
      <p:ext uri="{BB962C8B-B14F-4D97-AF65-F5344CB8AC3E}">
        <p14:creationId xmlns:p14="http://schemas.microsoft.com/office/powerpoint/2010/main" val="375645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5</a:t>
            </a:fld>
            <a:endParaRPr lang="en-US"/>
          </a:p>
        </p:txBody>
      </p:sp>
    </p:spTree>
    <p:extLst>
      <p:ext uri="{BB962C8B-B14F-4D97-AF65-F5344CB8AC3E}">
        <p14:creationId xmlns:p14="http://schemas.microsoft.com/office/powerpoint/2010/main" val="225453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7</a:t>
            </a:fld>
            <a:endParaRPr lang="en-US"/>
          </a:p>
        </p:txBody>
      </p:sp>
    </p:spTree>
    <p:extLst>
      <p:ext uri="{BB962C8B-B14F-4D97-AF65-F5344CB8AC3E}">
        <p14:creationId xmlns:p14="http://schemas.microsoft.com/office/powerpoint/2010/main" val="162561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a:t>
            </a:r>
            <a:r>
              <a:rPr lang="en-US" baseline="0" dirty="0" smtClean="0"/>
              <a:t> Direct Instruction included as example of one of these practices. </a:t>
            </a:r>
            <a:endParaRPr lang="en-US"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11</a:t>
            </a:fld>
            <a:endParaRPr lang="en-US"/>
          </a:p>
        </p:txBody>
      </p:sp>
    </p:spTree>
    <p:extLst>
      <p:ext uri="{BB962C8B-B14F-4D97-AF65-F5344CB8AC3E}">
        <p14:creationId xmlns:p14="http://schemas.microsoft.com/office/powerpoint/2010/main" val="509663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14</a:t>
            </a:fld>
            <a:endParaRPr lang="en-US"/>
          </a:p>
        </p:txBody>
      </p:sp>
    </p:spTree>
    <p:extLst>
      <p:ext uri="{BB962C8B-B14F-4D97-AF65-F5344CB8AC3E}">
        <p14:creationId xmlns:p14="http://schemas.microsoft.com/office/powerpoint/2010/main" val="1762133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January 15, 2016 deadline for feedback. </a:t>
            </a:r>
            <a:endParaRPr lang="en-US" i="1"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15</a:t>
            </a:fld>
            <a:endParaRPr lang="en-US"/>
          </a:p>
        </p:txBody>
      </p:sp>
    </p:spTree>
    <p:extLst>
      <p:ext uri="{BB962C8B-B14F-4D97-AF65-F5344CB8AC3E}">
        <p14:creationId xmlns:p14="http://schemas.microsoft.com/office/powerpoint/2010/main" val="3228907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1DDA7-A773-481E-8E44-193BFCC2D8BA}" type="slidenum">
              <a:rPr lang="en-US" smtClean="0"/>
              <a:pPr>
                <a:defRPr/>
              </a:pPr>
              <a:t>18</a:t>
            </a:fld>
            <a:endParaRPr lang="en-US"/>
          </a:p>
        </p:txBody>
      </p:sp>
    </p:spTree>
    <p:extLst>
      <p:ext uri="{BB962C8B-B14F-4D97-AF65-F5344CB8AC3E}">
        <p14:creationId xmlns:p14="http://schemas.microsoft.com/office/powerpoint/2010/main" val="10634963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EPnet.org" TargetMode="External"/><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pic>
        <p:nvPicPr>
          <p:cNvPr id="6" name="Picture 5" descr="CAEP_PPT_TitleBkgnd01.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1387283" y="4074273"/>
            <a:ext cx="7086600" cy="2473757"/>
          </a:xfrm>
        </p:spPr>
        <p:txBody>
          <a:bodyPr anchor="t" anchorCtr="0"/>
          <a:lstStyle>
            <a:lvl1pPr>
              <a:lnSpc>
                <a:spcPct val="100000"/>
              </a:lnSpc>
              <a:defRPr b="0">
                <a:solidFill>
                  <a:srgbClr val="047E58"/>
                </a:solidFill>
                <a:latin typeface="Century Gothic"/>
                <a:cs typeface="Century Gothic"/>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5311152"/>
            <a:ext cx="6400800" cy="1463409"/>
          </a:xfrm>
        </p:spPr>
        <p:txBody>
          <a:bodyPr/>
          <a:lstStyle>
            <a:lvl1pPr marL="0" indent="0" algn="l">
              <a:buNone/>
              <a:defRPr sz="2000">
                <a:solidFill>
                  <a:schemeClr val="tx1"/>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821999"/>
            <a:ext cx="9144000" cy="1036001"/>
          </a:xfrm>
          <a:prstGeom prst="rect">
            <a:avLst/>
          </a:prstGeom>
          <a:gradFill>
            <a:gsLst>
              <a:gs pos="0">
                <a:srgbClr val="DDC12B">
                  <a:alpha val="30000"/>
                </a:srgb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371600" y="6424252"/>
            <a:ext cx="7315201" cy="184666"/>
          </a:xfrm>
          <a:prstGeom prst="rect">
            <a:avLst/>
          </a:prstGeom>
          <a:noFill/>
        </p:spPr>
        <p:txBody>
          <a:bodyPr wrap="square" lIns="0" tIns="0" rIns="0" bIns="0">
            <a:spAutoFit/>
          </a:bodyPr>
          <a:lstStyle/>
          <a:p>
            <a:pPr algn="l" eaLnBrk="0" fontAlgn="auto" hangingPunct="0">
              <a:spcBef>
                <a:spcPts val="0"/>
              </a:spcBef>
              <a:spcAft>
                <a:spcPts val="0"/>
              </a:spcAft>
              <a:defRPr/>
            </a:pPr>
            <a:r>
              <a:rPr lang="en-US" sz="1200" b="0" cap="all" dirty="0">
                <a:solidFill>
                  <a:srgbClr val="3A7E5A"/>
                </a:solidFill>
                <a:latin typeface="Century Gothic"/>
                <a:ea typeface="+mn-ea"/>
                <a:cs typeface="Century Gothic"/>
              </a:rPr>
              <a:t>Connect with </a:t>
            </a:r>
            <a:r>
              <a:rPr lang="en-US" sz="1200" b="0" dirty="0" smtClean="0">
                <a:solidFill>
                  <a:srgbClr val="3A7E5A"/>
                </a:solidFill>
                <a:latin typeface="Century Gothic"/>
                <a:ea typeface="+mn-ea"/>
                <a:cs typeface="Century Gothic"/>
              </a:rPr>
              <a:t>CAEP </a:t>
            </a:r>
            <a:r>
              <a:rPr lang="en-US" sz="1200" b="1" dirty="0" smtClean="0">
                <a:solidFill>
                  <a:srgbClr val="DDC12B"/>
                </a:solidFill>
                <a:latin typeface="Century Gothic"/>
                <a:ea typeface="+mn-ea"/>
                <a:cs typeface="Century Gothic"/>
              </a:rPr>
              <a:t>|</a:t>
            </a:r>
            <a:r>
              <a:rPr lang="en-US" sz="1200" b="0" baseline="0" dirty="0" smtClean="0">
                <a:solidFill>
                  <a:srgbClr val="DDC12B"/>
                </a:solidFill>
                <a:latin typeface="Century Gothic"/>
                <a:ea typeface="+mn-ea"/>
                <a:cs typeface="Century Gothic"/>
              </a:rPr>
              <a:t> </a:t>
            </a:r>
            <a:r>
              <a:rPr lang="en-US" sz="1200" b="0" baseline="0" dirty="0" smtClean="0">
                <a:solidFill>
                  <a:srgbClr val="3A7E5A"/>
                </a:solidFill>
                <a:latin typeface="Century Gothic"/>
                <a:ea typeface="+mn-ea"/>
                <a:cs typeface="Century Gothic"/>
              </a:rPr>
              <a:t> </a:t>
            </a:r>
            <a:r>
              <a:rPr lang="en-US" sz="1200" u="sng" dirty="0" smtClean="0">
                <a:solidFill>
                  <a:srgbClr val="3A7E5A"/>
                </a:solidFill>
                <a:latin typeface="Century Gothic"/>
                <a:ea typeface="+mn-ea"/>
                <a:cs typeface="Century Gothic"/>
                <a:hlinkClick r:id="rId3"/>
              </a:rPr>
              <a:t>www.CAEPnet.org</a:t>
            </a:r>
            <a:r>
              <a:rPr lang="en-US" sz="1200" u="sng" baseline="0" dirty="0" smtClean="0">
                <a:solidFill>
                  <a:srgbClr val="3A7E5A"/>
                </a:solidFill>
                <a:latin typeface="Century Gothic"/>
                <a:ea typeface="+mn-ea"/>
                <a:cs typeface="Century Gothic"/>
              </a:rPr>
              <a:t> </a:t>
            </a:r>
            <a:r>
              <a:rPr lang="en-US" sz="1200" u="sng" baseline="0" dirty="0" smtClean="0">
                <a:solidFill>
                  <a:srgbClr val="DDC12B"/>
                </a:solidFill>
                <a:latin typeface="Century Gothic"/>
                <a:ea typeface="+mn-ea"/>
                <a:cs typeface="Century Gothic"/>
              </a:rPr>
              <a:t>| </a:t>
            </a:r>
            <a:r>
              <a:rPr lang="en-US" sz="1200" dirty="0" smtClean="0">
                <a:solidFill>
                  <a:srgbClr val="3A7E5A"/>
                </a:solidFill>
                <a:latin typeface="Century Gothic"/>
                <a:ea typeface="+mn-ea"/>
                <a:cs typeface="Century Gothic"/>
              </a:rPr>
              <a:t>Twitter</a:t>
            </a:r>
            <a:r>
              <a:rPr lang="en-US" sz="1200" dirty="0">
                <a:solidFill>
                  <a:srgbClr val="3A7E5A"/>
                </a:solidFill>
                <a:latin typeface="Century Gothic"/>
                <a:ea typeface="+mn-ea"/>
                <a:cs typeface="Century Gothic"/>
              </a:rPr>
              <a:t>: @CAEPupdates</a:t>
            </a:r>
          </a:p>
        </p:txBody>
      </p:sp>
      <p:cxnSp>
        <p:nvCxnSpPr>
          <p:cNvPr id="13" name="Straight Connector 12"/>
          <p:cNvCxnSpPr/>
          <p:nvPr/>
        </p:nvCxnSpPr>
        <p:spPr>
          <a:xfrm>
            <a:off x="1371600" y="6299166"/>
            <a:ext cx="7772400"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flipH="1" flipV="1">
            <a:off x="-163163" y="1175586"/>
            <a:ext cx="2351172"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pic>
        <p:nvPicPr>
          <p:cNvPr id="7" name="Picture 6" descr="CAEP_LogoFnl2C.png"/>
          <p:cNvPicPr>
            <a:picLocks noChangeAspect="1"/>
          </p:cNvPicPr>
          <p:nvPr/>
        </p:nvPicPr>
        <p:blipFill>
          <a:blip r:embed="rId4" cstate="print"/>
          <a:stretch>
            <a:fillRect/>
          </a:stretch>
        </p:blipFill>
        <p:spPr>
          <a:xfrm>
            <a:off x="1387283" y="1429301"/>
            <a:ext cx="5732490" cy="946499"/>
          </a:xfrm>
          <a:prstGeom prst="rect">
            <a:avLst/>
          </a:prstGeom>
        </p:spPr>
      </p:pic>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458748"/>
            <a:ext cx="5486400" cy="7134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78937"/>
            <a:ext cx="2057400" cy="5747226"/>
          </a:xfrm>
        </p:spPr>
        <p:txBody>
          <a:bodyPr vert="eaVert"/>
          <a:lstStyle>
            <a:lvl1pPr>
              <a:lnSpc>
                <a:spcPct val="100000"/>
              </a:lnSpc>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78937"/>
            <a:ext cx="6019800" cy="57472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633965"/>
            <a:ext cx="7772400" cy="1362075"/>
          </a:xfrm>
        </p:spPr>
        <p:txBody>
          <a:bodyPr anchor="t"/>
          <a:lstStyle>
            <a:lvl1pPr algn="l">
              <a:lnSpc>
                <a:spcPct val="100000"/>
              </a:lnSpc>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ounded Rectangular Callout 1"/>
          <p:cNvSpPr/>
          <p:nvPr/>
        </p:nvSpPr>
        <p:spPr>
          <a:xfrm>
            <a:off x="6653213" y="2932113"/>
            <a:ext cx="1828800" cy="1773237"/>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3" name="Rounded Rectangular Callout 2"/>
          <p:cNvSpPr/>
          <p:nvPr/>
        </p:nvSpPr>
        <p:spPr>
          <a:xfrm>
            <a:off x="5478463" y="4383088"/>
            <a:ext cx="1828800" cy="1147762"/>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4" name="Rounded Rectangular Callout 3"/>
          <p:cNvSpPr/>
          <p:nvPr/>
        </p:nvSpPr>
        <p:spPr>
          <a:xfrm>
            <a:off x="6021388" y="1871663"/>
            <a:ext cx="1828800" cy="114617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5" name="Rounded Rectangular Callout 4"/>
          <p:cNvSpPr/>
          <p:nvPr/>
        </p:nvSpPr>
        <p:spPr>
          <a:xfrm>
            <a:off x="814388" y="3275013"/>
            <a:ext cx="1828800" cy="1147762"/>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6" name="Rounded Rectangular Callout 5"/>
          <p:cNvSpPr/>
          <p:nvPr/>
        </p:nvSpPr>
        <p:spPr>
          <a:xfrm>
            <a:off x="2028825" y="3017838"/>
            <a:ext cx="3740150" cy="216535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Rounded Rectangular Callout 6"/>
          <p:cNvSpPr/>
          <p:nvPr/>
        </p:nvSpPr>
        <p:spPr>
          <a:xfrm>
            <a:off x="200025" y="2222500"/>
            <a:ext cx="1828800" cy="114617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8" name="Rounded Rectangular Callout 7"/>
          <p:cNvSpPr/>
          <p:nvPr/>
        </p:nvSpPr>
        <p:spPr>
          <a:xfrm>
            <a:off x="2943225" y="852488"/>
            <a:ext cx="3449638" cy="216535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9" name="Rounded Rectangular Callout 8"/>
          <p:cNvSpPr/>
          <p:nvPr/>
        </p:nvSpPr>
        <p:spPr>
          <a:xfrm>
            <a:off x="1114425" y="1152525"/>
            <a:ext cx="1828800" cy="1147763"/>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0" name="Rectangular Callout 9"/>
          <p:cNvSpPr/>
          <p:nvPr/>
        </p:nvSpPr>
        <p:spPr>
          <a:xfrm>
            <a:off x="1728788" y="1336675"/>
            <a:ext cx="3124200" cy="2168525"/>
          </a:xfrm>
          <a:prstGeom prst="wedgeRectCallout">
            <a:avLst>
              <a:gd name="adj1" fmla="val -50148"/>
              <a:gd name="adj2" fmla="val 7974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11" name="Rectangular Callout 10"/>
          <p:cNvSpPr/>
          <p:nvPr/>
        </p:nvSpPr>
        <p:spPr>
          <a:xfrm flipH="1" flipV="1">
            <a:off x="4267200" y="2795588"/>
            <a:ext cx="2914650" cy="2211387"/>
          </a:xfrm>
          <a:prstGeom prst="wedgeRectCallout">
            <a:avLst>
              <a:gd name="adj1" fmla="val -50148"/>
              <a:gd name="adj2" fmla="val 7974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12" name="TextBox 11"/>
          <p:cNvSpPr txBox="1"/>
          <p:nvPr/>
        </p:nvSpPr>
        <p:spPr>
          <a:xfrm>
            <a:off x="2160588" y="1336675"/>
            <a:ext cx="2559050" cy="1938338"/>
          </a:xfrm>
          <a:prstGeom prst="rect">
            <a:avLst/>
          </a:prstGeom>
          <a:noFill/>
        </p:spPr>
        <p:txBody>
          <a:bodyPr>
            <a:spAutoFit/>
          </a:bodyPr>
          <a:lstStyle/>
          <a:p>
            <a:pPr algn="ctr">
              <a:defRPr/>
            </a:pPr>
            <a:r>
              <a:rPr lang="en-US" sz="12000" b="1" dirty="0">
                <a:solidFill>
                  <a:schemeClr val="accent1">
                    <a:lumMod val="75000"/>
                  </a:schemeClr>
                </a:solidFill>
                <a:latin typeface="Georgia" pitchFamily="18" charset="0"/>
                <a:cs typeface="Adobe Arabic" pitchFamily="18" charset="-78"/>
              </a:rPr>
              <a:t>Q</a:t>
            </a:r>
          </a:p>
        </p:txBody>
      </p:sp>
      <p:sp>
        <p:nvSpPr>
          <p:cNvPr id="13" name="TextBox 12"/>
          <p:cNvSpPr txBox="1"/>
          <p:nvPr/>
        </p:nvSpPr>
        <p:spPr>
          <a:xfrm>
            <a:off x="3960813" y="2382838"/>
            <a:ext cx="1128712" cy="1570037"/>
          </a:xfrm>
          <a:prstGeom prst="rect">
            <a:avLst/>
          </a:prstGeom>
          <a:noFill/>
        </p:spPr>
        <p:txBody>
          <a:bodyPr>
            <a:spAutoFit/>
          </a:bodyPr>
          <a:lstStyle/>
          <a:p>
            <a:pPr algn="ctr">
              <a:defRPr/>
            </a:pPr>
            <a:r>
              <a:rPr lang="en-US" sz="9600" b="1" dirty="0">
                <a:solidFill>
                  <a:schemeClr val="accent1">
                    <a:lumMod val="75000"/>
                  </a:schemeClr>
                </a:solidFill>
                <a:latin typeface="Georgia" pitchFamily="18" charset="0"/>
                <a:cs typeface="Adobe Arabic" pitchFamily="18" charset="-78"/>
              </a:rPr>
              <a:t>&amp;</a:t>
            </a:r>
          </a:p>
        </p:txBody>
      </p:sp>
      <p:sp>
        <p:nvSpPr>
          <p:cNvPr id="14" name="TextBox 13"/>
          <p:cNvSpPr txBox="1"/>
          <p:nvPr/>
        </p:nvSpPr>
        <p:spPr>
          <a:xfrm>
            <a:off x="4251325" y="3017838"/>
            <a:ext cx="2141538" cy="1939925"/>
          </a:xfrm>
          <a:prstGeom prst="rect">
            <a:avLst/>
          </a:prstGeom>
          <a:noFill/>
        </p:spPr>
        <p:txBody>
          <a:bodyPr>
            <a:spAutoFit/>
          </a:bodyPr>
          <a:lstStyle/>
          <a:p>
            <a:pPr algn="ctr">
              <a:defRPr/>
            </a:pPr>
            <a:r>
              <a:rPr lang="en-US" sz="12000" b="1" dirty="0">
                <a:solidFill>
                  <a:schemeClr val="accent1">
                    <a:lumMod val="75000"/>
                  </a:schemeClr>
                </a:solidFill>
                <a:latin typeface="Georgia" pitchFamily="18" charset="0"/>
                <a:cs typeface="Adobe Arabic" pitchFamily="18" charset="-78"/>
              </a:rPr>
              <a:t>A</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8696"/>
            <a:ext cx="3008313" cy="1066404"/>
          </a:xfrm>
        </p:spPr>
        <p:txBody>
          <a:bodyPr anchor="b"/>
          <a:lstStyle>
            <a:lvl1pPr algn="l">
              <a:lnSpc>
                <a:spcPct val="100000"/>
              </a:lnSpc>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368696"/>
            <a:ext cx="5111750" cy="5757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6475"/>
            <a:ext cx="3008313" cy="4579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hyperlink" Target="http://www.CAEPnet.org" TargetMode="External"/><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CAEP_PPT_Bkgnd01.jpg"/>
          <p:cNvPicPr>
            <a:picLocks noChangeAspect="1"/>
          </p:cNvPicPr>
          <p:nvPr/>
        </p:nvPicPr>
        <p:blipFill>
          <a:blip r:embed="rId14" cstate="print"/>
          <a:stretch>
            <a:fillRect/>
          </a:stretch>
        </p:blipFill>
        <p:spPr>
          <a:xfrm>
            <a:off x="0" y="0"/>
            <a:ext cx="9144000" cy="6858000"/>
          </a:xfrm>
          <a:prstGeom prst="rect">
            <a:avLst/>
          </a:prstGeom>
        </p:spPr>
      </p:pic>
      <p:sp>
        <p:nvSpPr>
          <p:cNvPr id="39" name="Rectangle 38"/>
          <p:cNvSpPr/>
          <p:nvPr/>
        </p:nvSpPr>
        <p:spPr>
          <a:xfrm rot="10800000">
            <a:off x="0" y="-2"/>
            <a:ext cx="9144000" cy="1417323"/>
          </a:xfrm>
          <a:prstGeom prst="rect">
            <a:avLst/>
          </a:prstGeom>
          <a:gradFill>
            <a:gsLst>
              <a:gs pos="0">
                <a:schemeClr val="bg1">
                  <a:alpha val="80000"/>
                </a:scheme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0" y="6140450"/>
            <a:ext cx="9144000" cy="717550"/>
          </a:xfrm>
          <a:prstGeom prst="rect">
            <a:avLst/>
          </a:prstGeom>
          <a:gradFill>
            <a:gsLst>
              <a:gs pos="0">
                <a:srgbClr val="DDC12B">
                  <a:alpha val="30000"/>
                </a:srgb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7" name="Text Placeholder 2"/>
          <p:cNvSpPr>
            <a:spLocks noGrp="1"/>
          </p:cNvSpPr>
          <p:nvPr>
            <p:ph type="body" idx="1"/>
          </p:nvPr>
        </p:nvSpPr>
        <p:spPr bwMode="auto">
          <a:xfrm>
            <a:off x="596255" y="1685925"/>
            <a:ext cx="8090546" cy="44545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Box 8"/>
          <p:cNvSpPr txBox="1"/>
          <p:nvPr/>
        </p:nvSpPr>
        <p:spPr>
          <a:xfrm>
            <a:off x="2912937" y="6424252"/>
            <a:ext cx="5773864" cy="184666"/>
          </a:xfrm>
          <a:prstGeom prst="rect">
            <a:avLst/>
          </a:prstGeom>
          <a:noFill/>
        </p:spPr>
        <p:txBody>
          <a:bodyPr wrap="square" lIns="0" tIns="0" rIns="0" bIns="0">
            <a:spAutoFit/>
          </a:bodyPr>
          <a:lstStyle/>
          <a:p>
            <a:pPr algn="r" eaLnBrk="0" fontAlgn="auto" hangingPunct="0">
              <a:spcBef>
                <a:spcPts val="0"/>
              </a:spcBef>
              <a:spcAft>
                <a:spcPts val="0"/>
              </a:spcAft>
              <a:defRPr/>
            </a:pPr>
            <a:r>
              <a:rPr lang="en-US" sz="1200" b="0" cap="all" dirty="0">
                <a:solidFill>
                  <a:srgbClr val="3A7E5A"/>
                </a:solidFill>
                <a:latin typeface="Century Gothic"/>
                <a:ea typeface="+mn-ea"/>
                <a:cs typeface="Century Gothic"/>
              </a:rPr>
              <a:t>Connect with </a:t>
            </a:r>
            <a:r>
              <a:rPr lang="en-US" sz="1200" b="0" dirty="0" smtClean="0">
                <a:solidFill>
                  <a:srgbClr val="3A7E5A"/>
                </a:solidFill>
                <a:latin typeface="Century Gothic"/>
                <a:ea typeface="+mn-ea"/>
                <a:cs typeface="Century Gothic"/>
              </a:rPr>
              <a:t>CAEP </a:t>
            </a:r>
            <a:r>
              <a:rPr lang="en-US" sz="1200" b="1" dirty="0" smtClean="0">
                <a:solidFill>
                  <a:srgbClr val="DDC12B"/>
                </a:solidFill>
                <a:latin typeface="Century Gothic"/>
                <a:ea typeface="+mn-ea"/>
                <a:cs typeface="Century Gothic"/>
              </a:rPr>
              <a:t>|</a:t>
            </a:r>
            <a:r>
              <a:rPr lang="en-US" sz="1200" b="0" baseline="0" dirty="0" smtClean="0">
                <a:solidFill>
                  <a:srgbClr val="DDC12B"/>
                </a:solidFill>
                <a:latin typeface="Century Gothic"/>
                <a:ea typeface="+mn-ea"/>
                <a:cs typeface="Century Gothic"/>
              </a:rPr>
              <a:t> </a:t>
            </a:r>
            <a:r>
              <a:rPr lang="en-US" sz="1200" b="0" baseline="0" dirty="0" smtClean="0">
                <a:solidFill>
                  <a:srgbClr val="3A7E5A"/>
                </a:solidFill>
                <a:latin typeface="Century Gothic"/>
                <a:ea typeface="+mn-ea"/>
                <a:cs typeface="Century Gothic"/>
              </a:rPr>
              <a:t> </a:t>
            </a:r>
            <a:r>
              <a:rPr lang="en-US" sz="1200" u="sng" dirty="0" smtClean="0">
                <a:solidFill>
                  <a:srgbClr val="3A7E5A"/>
                </a:solidFill>
                <a:latin typeface="Century Gothic"/>
                <a:ea typeface="+mn-ea"/>
                <a:cs typeface="Century Gothic"/>
                <a:hlinkClick r:id="rId15"/>
              </a:rPr>
              <a:t>www.CAEPnet.org</a:t>
            </a:r>
            <a:r>
              <a:rPr lang="en-US" sz="1200" u="sng" baseline="0" dirty="0" smtClean="0">
                <a:solidFill>
                  <a:srgbClr val="3A7E5A"/>
                </a:solidFill>
                <a:latin typeface="Century Gothic"/>
                <a:ea typeface="+mn-ea"/>
                <a:cs typeface="Century Gothic"/>
              </a:rPr>
              <a:t> </a:t>
            </a:r>
            <a:r>
              <a:rPr lang="en-US" sz="1200" u="sng" baseline="0" dirty="0" smtClean="0">
                <a:solidFill>
                  <a:srgbClr val="DDC12B"/>
                </a:solidFill>
                <a:latin typeface="Century Gothic"/>
                <a:ea typeface="+mn-ea"/>
                <a:cs typeface="Century Gothic"/>
              </a:rPr>
              <a:t>| </a:t>
            </a:r>
            <a:r>
              <a:rPr lang="en-US" sz="1200" dirty="0" smtClean="0">
                <a:solidFill>
                  <a:srgbClr val="3A7E5A"/>
                </a:solidFill>
                <a:latin typeface="Century Gothic"/>
                <a:ea typeface="+mn-ea"/>
                <a:cs typeface="Century Gothic"/>
              </a:rPr>
              <a:t>Twitter</a:t>
            </a:r>
            <a:r>
              <a:rPr lang="en-US" sz="1200" dirty="0">
                <a:solidFill>
                  <a:srgbClr val="3A7E5A"/>
                </a:solidFill>
                <a:latin typeface="Century Gothic"/>
                <a:ea typeface="+mn-ea"/>
                <a:cs typeface="Century Gothic"/>
              </a:rPr>
              <a:t>: @CAEPupdates</a:t>
            </a:r>
          </a:p>
        </p:txBody>
      </p:sp>
      <p:sp>
        <p:nvSpPr>
          <p:cNvPr id="1031" name="AutoShape 16"/>
          <p:cNvSpPr>
            <a:spLocks noChangeAspect="1" noChangeArrowheads="1"/>
          </p:cNvSpPr>
          <p:nvPr/>
        </p:nvSpPr>
        <p:spPr bwMode="auto">
          <a:xfrm>
            <a:off x="5851525" y="5859463"/>
            <a:ext cx="2806700" cy="781050"/>
          </a:xfrm>
          <a:prstGeom prst="rect">
            <a:avLst/>
          </a:prstGeom>
          <a:noFill/>
          <a:ln>
            <a:noFill/>
          </a:ln>
          <a:extLst/>
        </p:spPr>
        <p:txBody>
          <a:bodyPr/>
          <a:lstStyle/>
          <a:p>
            <a:pPr eaLnBrk="0" hangingPunct="0">
              <a:defRPr/>
            </a:pPr>
            <a:endParaRPr lang="en-US" dirty="0">
              <a:latin typeface="Garamond" charset="0"/>
              <a:ea typeface="ヒラギノ角ゴ Pro W3" charset="0"/>
              <a:cs typeface="ヒラギノ角ゴ Pro W3" charset="0"/>
            </a:endParaRPr>
          </a:p>
        </p:txBody>
      </p:sp>
      <p:sp>
        <p:nvSpPr>
          <p:cNvPr id="1032" name="AutoShape 17"/>
          <p:cNvSpPr>
            <a:spLocks noChangeAspect="1" noChangeArrowheads="1"/>
          </p:cNvSpPr>
          <p:nvPr/>
        </p:nvSpPr>
        <p:spPr bwMode="auto">
          <a:xfrm>
            <a:off x="457200" y="249238"/>
            <a:ext cx="2211388" cy="781050"/>
          </a:xfrm>
          <a:prstGeom prst="rect">
            <a:avLst/>
          </a:prstGeom>
          <a:noFill/>
          <a:ln>
            <a:noFill/>
          </a:ln>
          <a:extLst/>
        </p:spPr>
        <p:txBody>
          <a:bodyPr/>
          <a:lstStyle/>
          <a:p>
            <a:pPr eaLnBrk="0" hangingPunct="0">
              <a:defRPr/>
            </a:pPr>
            <a:endParaRPr lang="en-US" dirty="0">
              <a:latin typeface="Garamond" charset="0"/>
              <a:ea typeface="ヒラギノ角ゴ Pro W3" charset="0"/>
              <a:cs typeface="ヒラギノ角ゴ Pro W3" charset="0"/>
            </a:endParaRPr>
          </a:p>
        </p:txBody>
      </p:sp>
      <p:pic>
        <p:nvPicPr>
          <p:cNvPr id="2" name="Picture 2" descr="CAEP logotype stacked_RGB.png"/>
          <p:cNvPicPr>
            <a:picLocks noChangeAspect="1"/>
          </p:cNvPicPr>
          <p:nvPr/>
        </p:nvPicPr>
        <p:blipFill>
          <a:blip r:embed="rId16" cstate="print"/>
          <a:stretch>
            <a:fillRect/>
          </a:stretch>
        </p:blipFill>
        <p:spPr bwMode="auto">
          <a:xfrm>
            <a:off x="596255" y="6297578"/>
            <a:ext cx="1783258" cy="297210"/>
          </a:xfrm>
          <a:prstGeom prst="rect">
            <a:avLst/>
          </a:prstGeom>
          <a:noFill/>
          <a:ln w="9525">
            <a:noFill/>
            <a:miter lim="800000"/>
            <a:headEnd/>
            <a:tailEnd/>
          </a:ln>
        </p:spPr>
      </p:pic>
      <p:cxnSp>
        <p:nvCxnSpPr>
          <p:cNvPr id="27" name="Straight Connector 26"/>
          <p:cNvCxnSpPr/>
          <p:nvPr/>
        </p:nvCxnSpPr>
        <p:spPr>
          <a:xfrm rot="16200000" flipV="1">
            <a:off x="-381813" y="708661"/>
            <a:ext cx="1417320" cy="1"/>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3624690" y="6297578"/>
            <a:ext cx="5519310"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sp>
        <p:nvSpPr>
          <p:cNvPr id="1026" name="Title Placeholder 1"/>
          <p:cNvSpPr>
            <a:spLocks noGrp="1"/>
          </p:cNvSpPr>
          <p:nvPr>
            <p:ph type="title"/>
          </p:nvPr>
        </p:nvSpPr>
        <p:spPr bwMode="auto">
          <a:xfrm>
            <a:off x="596255" y="249238"/>
            <a:ext cx="8090546" cy="12541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ransition xmlns:p14="http://schemas.microsoft.com/office/powerpoint/2010/main" spd="med"/>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3200" b="0" kern="1200">
          <a:solidFill>
            <a:srgbClr val="047E58"/>
          </a:solidFill>
          <a:latin typeface="Century Gothic"/>
          <a:ea typeface="MS PGothic" pitchFamily="34" charset="-128"/>
          <a:cs typeface="Century Gothic"/>
        </a:defRPr>
      </a:lvl1pPr>
      <a:lvl2pPr algn="ctr" defTabSz="457200" rtl="0" eaLnBrk="1" fontAlgn="base" hangingPunct="1">
        <a:spcBef>
          <a:spcPct val="0"/>
        </a:spcBef>
        <a:spcAft>
          <a:spcPct val="0"/>
        </a:spcAft>
        <a:defRPr sz="3600" b="1">
          <a:solidFill>
            <a:schemeClr val="tx1"/>
          </a:solidFill>
          <a:latin typeface="Tahoma" charset="0"/>
          <a:ea typeface="MS PGothic" pitchFamily="34" charset="-128"/>
          <a:cs typeface="Tahoma" pitchFamily="34" charset="0"/>
        </a:defRPr>
      </a:lvl2pPr>
      <a:lvl3pPr algn="ctr" defTabSz="457200" rtl="0" eaLnBrk="1" fontAlgn="base" hangingPunct="1">
        <a:spcBef>
          <a:spcPct val="0"/>
        </a:spcBef>
        <a:spcAft>
          <a:spcPct val="0"/>
        </a:spcAft>
        <a:defRPr sz="3600" b="1">
          <a:solidFill>
            <a:schemeClr val="tx1"/>
          </a:solidFill>
          <a:latin typeface="Tahoma" charset="0"/>
          <a:ea typeface="MS PGothic" pitchFamily="34" charset="-128"/>
          <a:cs typeface="Tahoma" pitchFamily="34" charset="0"/>
        </a:defRPr>
      </a:lvl3pPr>
      <a:lvl4pPr algn="ctr" defTabSz="457200" rtl="0" eaLnBrk="1" fontAlgn="base" hangingPunct="1">
        <a:spcBef>
          <a:spcPct val="0"/>
        </a:spcBef>
        <a:spcAft>
          <a:spcPct val="0"/>
        </a:spcAft>
        <a:defRPr sz="3600" b="1">
          <a:solidFill>
            <a:schemeClr val="tx1"/>
          </a:solidFill>
          <a:latin typeface="Tahoma" charset="0"/>
          <a:ea typeface="MS PGothic" pitchFamily="34" charset="-128"/>
          <a:cs typeface="Tahoma" pitchFamily="34" charset="0"/>
        </a:defRPr>
      </a:lvl4pPr>
      <a:lvl5pPr algn="ctr" defTabSz="457200" rtl="0" eaLnBrk="1" fontAlgn="base" hangingPunct="1">
        <a:spcBef>
          <a:spcPct val="0"/>
        </a:spcBef>
        <a:spcAft>
          <a:spcPct val="0"/>
        </a:spcAft>
        <a:defRPr sz="3600" b="1">
          <a:solidFill>
            <a:schemeClr val="tx1"/>
          </a:solidFill>
          <a:latin typeface="Tahoma" charset="0"/>
          <a:ea typeface="MS PGothic" pitchFamily="34" charset="-128"/>
          <a:cs typeface="Tahoma" pitchFamily="34" charset="0"/>
        </a:defRPr>
      </a:lvl5pPr>
      <a:lvl6pPr marL="457200" algn="ctr" defTabSz="457200" rtl="0" eaLnBrk="1" fontAlgn="base" hangingPunct="1">
        <a:spcBef>
          <a:spcPct val="0"/>
        </a:spcBef>
        <a:spcAft>
          <a:spcPct val="0"/>
        </a:spcAft>
        <a:defRPr sz="3600" b="1">
          <a:solidFill>
            <a:schemeClr val="tx1"/>
          </a:solidFill>
          <a:latin typeface="Tahoma" charset="0"/>
          <a:ea typeface="ＭＳ Ｐゴシック" charset="0"/>
        </a:defRPr>
      </a:lvl6pPr>
      <a:lvl7pPr marL="914400" algn="ctr" defTabSz="457200" rtl="0" eaLnBrk="1" fontAlgn="base" hangingPunct="1">
        <a:spcBef>
          <a:spcPct val="0"/>
        </a:spcBef>
        <a:spcAft>
          <a:spcPct val="0"/>
        </a:spcAft>
        <a:defRPr sz="3600" b="1">
          <a:solidFill>
            <a:schemeClr val="tx1"/>
          </a:solidFill>
          <a:latin typeface="Tahoma" charset="0"/>
          <a:ea typeface="ＭＳ Ｐゴシック" charset="0"/>
        </a:defRPr>
      </a:lvl7pPr>
      <a:lvl8pPr marL="1371600" algn="ctr" defTabSz="457200" rtl="0" eaLnBrk="1" fontAlgn="base" hangingPunct="1">
        <a:spcBef>
          <a:spcPct val="0"/>
        </a:spcBef>
        <a:spcAft>
          <a:spcPct val="0"/>
        </a:spcAft>
        <a:defRPr sz="3600" b="1">
          <a:solidFill>
            <a:schemeClr val="tx1"/>
          </a:solidFill>
          <a:latin typeface="Tahoma" charset="0"/>
          <a:ea typeface="ＭＳ Ｐゴシック" charset="0"/>
        </a:defRPr>
      </a:lvl8pPr>
      <a:lvl9pPr marL="1828800" algn="ctr" defTabSz="457200" rtl="0" eaLnBrk="1" fontAlgn="base" hangingPunct="1">
        <a:spcBef>
          <a:spcPct val="0"/>
        </a:spcBef>
        <a:spcAft>
          <a:spcPct val="0"/>
        </a:spcAft>
        <a:defRPr sz="3600" b="1">
          <a:solidFill>
            <a:schemeClr val="tx1"/>
          </a:solidFill>
          <a:latin typeface="Tahoma" charset="0"/>
          <a:ea typeface="ＭＳ Ｐゴシック" charset="0"/>
        </a:defRPr>
      </a:lvl9pPr>
    </p:titleStyle>
    <p:bodyStyle>
      <a:lvl1pPr marL="174625" indent="-174625" algn="l" defTabSz="457200" rtl="0" eaLnBrk="1" fontAlgn="base" hangingPunct="1">
        <a:spcBef>
          <a:spcPct val="20000"/>
        </a:spcBef>
        <a:spcAft>
          <a:spcPct val="0"/>
        </a:spcAft>
        <a:buClr>
          <a:srgbClr val="DDC12B"/>
        </a:buClr>
        <a:buFont typeface="Arial" pitchFamily="34" charset="0"/>
        <a:buChar char="•"/>
        <a:defRPr sz="2400" kern="1200">
          <a:solidFill>
            <a:schemeClr val="tx1"/>
          </a:solidFill>
          <a:latin typeface="Century Gothic"/>
          <a:ea typeface="MS PGothic" pitchFamily="34" charset="-128"/>
          <a:cs typeface="Century Gothic"/>
        </a:defRPr>
      </a:lvl1pPr>
      <a:lvl2pPr marL="452438" indent="-284163" algn="l" defTabSz="457200" rtl="0" eaLnBrk="1" fontAlgn="base" hangingPunct="1">
        <a:spcBef>
          <a:spcPct val="20000"/>
        </a:spcBef>
        <a:spcAft>
          <a:spcPct val="0"/>
        </a:spcAft>
        <a:buClr>
          <a:srgbClr val="047E58"/>
        </a:buClr>
        <a:buFont typeface="Wingdings" charset="2"/>
        <a:buChar char="§"/>
        <a:defRPr sz="2200" kern="1200">
          <a:solidFill>
            <a:schemeClr val="tx1"/>
          </a:solidFill>
          <a:latin typeface="Century Gothic"/>
          <a:ea typeface="MS PGothic" pitchFamily="34" charset="-128"/>
          <a:cs typeface="Century Gothic"/>
        </a:defRPr>
      </a:lvl2pPr>
      <a:lvl3pPr marL="630238" indent="-177800" algn="l" defTabSz="457200" rtl="0" eaLnBrk="1" fontAlgn="base" hangingPunct="1">
        <a:spcBef>
          <a:spcPct val="20000"/>
        </a:spcBef>
        <a:spcAft>
          <a:spcPct val="0"/>
        </a:spcAft>
        <a:buClr>
          <a:srgbClr val="DDC12B"/>
        </a:buClr>
        <a:buFont typeface="Arial" pitchFamily="34" charset="0"/>
        <a:buChar char="•"/>
        <a:defRPr sz="2000" kern="1200">
          <a:solidFill>
            <a:schemeClr val="tx1"/>
          </a:solidFill>
          <a:latin typeface="Century Gothic"/>
          <a:ea typeface="MS PGothic" pitchFamily="34" charset="-128"/>
          <a:cs typeface="Century Gothic"/>
        </a:defRPr>
      </a:lvl3pPr>
      <a:lvl4pPr marL="862013" indent="-231775" algn="l" defTabSz="457200" rtl="0" eaLnBrk="1" fontAlgn="base" hangingPunct="1">
        <a:spcBef>
          <a:spcPct val="20000"/>
        </a:spcBef>
        <a:spcAft>
          <a:spcPct val="0"/>
        </a:spcAft>
        <a:buClr>
          <a:srgbClr val="047E58"/>
        </a:buClr>
        <a:buFont typeface="Arial" pitchFamily="34" charset="0"/>
        <a:buChar char="–"/>
        <a:defRPr sz="1800" kern="1200">
          <a:solidFill>
            <a:schemeClr val="tx1"/>
          </a:solidFill>
          <a:latin typeface="Century Gothic"/>
          <a:ea typeface="MS PGothic" pitchFamily="34" charset="-128"/>
          <a:cs typeface="Century Gothic"/>
        </a:defRPr>
      </a:lvl4pPr>
      <a:lvl5pPr marL="1081088" indent="-219075" algn="l" defTabSz="457200" rtl="0" eaLnBrk="1" fontAlgn="base" hangingPunct="1">
        <a:spcBef>
          <a:spcPct val="20000"/>
        </a:spcBef>
        <a:spcAft>
          <a:spcPct val="0"/>
        </a:spcAft>
        <a:buClr>
          <a:srgbClr val="047E58"/>
        </a:buClr>
        <a:buFont typeface="Arial" pitchFamily="34" charset="0"/>
        <a:buChar char="»"/>
        <a:defRPr sz="1800" kern="1200">
          <a:solidFill>
            <a:schemeClr val="tx1"/>
          </a:solidFill>
          <a:latin typeface="Century Gothic"/>
          <a:ea typeface="MS PGothic" pitchFamily="34" charset="-128"/>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surveymonkey.com/r/ZV9TS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urveymonkey.com/r/ZV9TSCZ" TargetMode="External"/><Relationship Id="rId3" Type="http://schemas.openxmlformats.org/officeDocument/2006/relationships/hyperlink" Target="http://caepnet.org/~/media/Files/caep/standards/draft-caep-elementary-teacher-standards.pdf?la=e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anhi.Bhattacharya@caepne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urveymonkey.com/r/ZV9TS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743200"/>
            <a:ext cx="8001000" cy="3429000"/>
          </a:xfrm>
        </p:spPr>
        <p:txBody>
          <a:bodyPr anchor="ctr"/>
          <a:lstStyle/>
          <a:p>
            <a:pPr algn="ctr"/>
            <a:r>
              <a:rPr lang="en-US" sz="2600" b="1" dirty="0" smtClean="0"/>
              <a:t>Draft Elementary Education Preparation Standards: An Opportunity for Review and Feedback</a:t>
            </a:r>
            <a:br>
              <a:rPr lang="en-US" sz="2600" b="1" dirty="0" smtClean="0"/>
            </a:br>
            <a:r>
              <a:rPr lang="en-US" sz="2600" b="1" dirty="0" smtClean="0"/>
              <a:t> </a:t>
            </a:r>
            <a:r>
              <a:rPr lang="en-US" sz="2800" dirty="0" smtClean="0"/>
              <a:t/>
            </a:r>
            <a:br>
              <a:rPr lang="en-US" sz="2800" dirty="0" smtClean="0"/>
            </a:br>
            <a:r>
              <a:rPr lang="en-US" sz="2000" dirty="0" smtClean="0"/>
              <a:t>James McLeskey</a:t>
            </a:r>
            <a:br>
              <a:rPr lang="en-US" sz="2000" dirty="0" smtClean="0"/>
            </a:br>
            <a:r>
              <a:rPr lang="en-US" sz="2800" dirty="0" smtClean="0"/>
              <a:t/>
            </a:r>
            <a:br>
              <a:rPr lang="en-US" sz="2800" dirty="0" smtClean="0"/>
            </a:br>
            <a:r>
              <a:rPr lang="en-US" sz="2000" b="1" i="1" dirty="0" smtClean="0"/>
              <a:t>Teacher Education Division Conference</a:t>
            </a:r>
            <a:r>
              <a:rPr lang="en-US" sz="2800" dirty="0" smtClean="0"/>
              <a:t/>
            </a:r>
            <a:br>
              <a:rPr lang="en-US" sz="2800" dirty="0" smtClean="0"/>
            </a:br>
            <a:r>
              <a:rPr lang="en-US" sz="1600" dirty="0" smtClean="0"/>
              <a:t>Tempe, AZ</a:t>
            </a:r>
            <a:br>
              <a:rPr lang="en-US" sz="1600" dirty="0" smtClean="0"/>
            </a:br>
            <a:r>
              <a:rPr lang="en-US" sz="1600" dirty="0" smtClean="0"/>
              <a:t>November 6, 2015</a:t>
            </a:r>
            <a:endParaRPr lang="en-US" sz="16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1655762"/>
          </a:xfrm>
        </p:spPr>
        <p:txBody>
          <a:bodyPr/>
          <a:lstStyle/>
          <a:p>
            <a:r>
              <a:rPr lang="en-US" sz="1600" b="1" u="sng" dirty="0"/>
              <a:t>STANDARD 3 – Assessing, Planning, and Engaging Learners for </a:t>
            </a:r>
            <a:r>
              <a:rPr lang="en-US" sz="1600" b="1" u="sng" dirty="0" smtClean="0"/>
              <a:t>Instruction-Continued</a:t>
            </a:r>
            <a:endParaRPr lang="en-US" dirty="0"/>
          </a:p>
        </p:txBody>
      </p:sp>
      <p:sp>
        <p:nvSpPr>
          <p:cNvPr id="3" name="Content Placeholder 2"/>
          <p:cNvSpPr>
            <a:spLocks noGrp="1"/>
          </p:cNvSpPr>
          <p:nvPr>
            <p:ph idx="1"/>
          </p:nvPr>
        </p:nvSpPr>
        <p:spPr>
          <a:xfrm>
            <a:off x="381000" y="1981200"/>
            <a:ext cx="8534400" cy="4191000"/>
          </a:xfrm>
        </p:spPr>
        <p:txBody>
          <a:bodyPr/>
          <a:lstStyle/>
          <a:p>
            <a:pPr marL="0" indent="0">
              <a:buNone/>
            </a:pPr>
            <a:r>
              <a:rPr lang="en-US" sz="1600" b="1" u="sng" dirty="0" smtClean="0"/>
              <a:t>STANDARD 3 KEY ELEMENTS </a:t>
            </a:r>
            <a:r>
              <a:rPr lang="en-US" sz="1600" b="1" dirty="0" smtClean="0"/>
              <a:t>continued:</a:t>
            </a:r>
          </a:p>
          <a:p>
            <a:pPr marL="0" indent="0">
              <a:buNone/>
            </a:pPr>
            <a:r>
              <a:rPr lang="en-US" sz="1600" b="1" dirty="0"/>
              <a:t>3.e</a:t>
            </a:r>
            <a:r>
              <a:rPr lang="en-US" sz="1600" dirty="0"/>
              <a:t> - Candidates </a:t>
            </a:r>
            <a:r>
              <a:rPr lang="en-US" sz="1600" b="1" dirty="0"/>
              <a:t>manage their classrooms effectively </a:t>
            </a:r>
            <a:r>
              <a:rPr lang="en-US" sz="1600" dirty="0"/>
              <a:t>by </a:t>
            </a:r>
            <a:r>
              <a:rPr lang="en-US" sz="1600" b="1" dirty="0"/>
              <a:t>involving children </a:t>
            </a:r>
            <a:r>
              <a:rPr lang="en-US" sz="1600" dirty="0"/>
              <a:t>in designing social norms that assure safety, positive interpersonal interactions, and mutual respect. Candidates </a:t>
            </a:r>
            <a:r>
              <a:rPr lang="en-US" sz="1600" b="1" dirty="0"/>
              <a:t>establish a consistent, organized, and respectful learning environment in which the norms, routines, and procedures for student behavior are positively stated and explicitly taught</a:t>
            </a:r>
            <a:r>
              <a:rPr lang="en-US" sz="1600" dirty="0"/>
              <a:t>. Candidates construct and maintain a productive learning environment by adapting classroom procedures to each learner’s cognitive and motivational needs</a:t>
            </a:r>
            <a:r>
              <a:rPr lang="en-US" sz="1600" dirty="0" smtClean="0"/>
              <a:t>.</a:t>
            </a:r>
          </a:p>
          <a:p>
            <a:endParaRPr lang="en-US" sz="1600" dirty="0"/>
          </a:p>
          <a:p>
            <a:pPr marL="0" indent="0">
              <a:buNone/>
            </a:pPr>
            <a:r>
              <a:rPr lang="en-US" sz="1600" b="1" dirty="0"/>
              <a:t>3 f</a:t>
            </a:r>
            <a:r>
              <a:rPr lang="en-US" sz="1600" dirty="0"/>
              <a:t> - Candidates </a:t>
            </a:r>
            <a:r>
              <a:rPr lang="en-US" sz="1600" b="1" dirty="0"/>
              <a:t>assess and build children’s motivations and engagement in learning by forming explicit plans</a:t>
            </a:r>
            <a:r>
              <a:rPr lang="en-US" sz="1600" dirty="0"/>
              <a:t> to share control with students, make school learning relevant, sustain collaborative activities, and regulate cognitive challenge. They link academic work to learners’ interests, and assure that children perceive the personal benefits and values of school learning. </a:t>
            </a:r>
          </a:p>
          <a:p>
            <a:pPr marL="0" indent="0">
              <a:buNone/>
            </a:pPr>
            <a:endParaRPr lang="en-US" sz="1600" dirty="0"/>
          </a:p>
        </p:txBody>
      </p:sp>
    </p:spTree>
    <p:extLst>
      <p:ext uri="{BB962C8B-B14F-4D97-AF65-F5344CB8AC3E}">
        <p14:creationId xmlns:p14="http://schemas.microsoft.com/office/powerpoint/2010/main" val="275198202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1" cy="1600200"/>
          </a:xfrm>
        </p:spPr>
        <p:txBody>
          <a:bodyPr/>
          <a:lstStyle/>
          <a:p>
            <a:r>
              <a:rPr lang="en-US" sz="1600" b="1" u="sng" dirty="0"/>
              <a:t>STANDARD 4 - Supporting each Child’s Learning using Effective </a:t>
            </a:r>
            <a:r>
              <a:rPr lang="en-US" sz="1600" b="1" u="sng" dirty="0" smtClean="0"/>
              <a:t>Instruction</a:t>
            </a:r>
            <a:endParaRPr lang="en-US" sz="1400" b="1" dirty="0"/>
          </a:p>
        </p:txBody>
      </p:sp>
      <p:sp>
        <p:nvSpPr>
          <p:cNvPr id="3" name="Content Placeholder 2"/>
          <p:cNvSpPr>
            <a:spLocks noGrp="1"/>
          </p:cNvSpPr>
          <p:nvPr>
            <p:ph idx="1"/>
          </p:nvPr>
        </p:nvSpPr>
        <p:spPr>
          <a:xfrm>
            <a:off x="381000" y="1752600"/>
            <a:ext cx="8534400" cy="4495800"/>
          </a:xfrm>
        </p:spPr>
        <p:txBody>
          <a:bodyPr/>
          <a:lstStyle/>
          <a:p>
            <a:pPr marL="0" indent="0">
              <a:buNone/>
            </a:pPr>
            <a:r>
              <a:rPr lang="en-US" sz="1500" b="1" u="sng" dirty="0" smtClean="0"/>
              <a:t>STANDARD 4 KEY ELEMENTS (7):</a:t>
            </a:r>
          </a:p>
          <a:p>
            <a:pPr marL="0" indent="0">
              <a:buNone/>
            </a:pPr>
            <a:r>
              <a:rPr lang="en-US" sz="1600" b="1" dirty="0"/>
              <a:t>4.a - Candidates use a variety of instructional practices </a:t>
            </a:r>
            <a:r>
              <a:rPr lang="en-US" sz="1600" dirty="0"/>
              <a:t>that are designed to foster extended learner engagement, collaborative activity, and appropriate cognitive challenges to support the learning of every child</a:t>
            </a:r>
            <a:r>
              <a:rPr lang="en-US" sz="1600" dirty="0" smtClean="0"/>
              <a:t>.</a:t>
            </a:r>
            <a:endParaRPr lang="en-US" sz="1600" dirty="0"/>
          </a:p>
          <a:p>
            <a:pPr marL="0" indent="0">
              <a:buNone/>
            </a:pPr>
            <a:endParaRPr lang="en-US" sz="1600" b="1" dirty="0" smtClean="0"/>
          </a:p>
          <a:p>
            <a:pPr marL="0" indent="0">
              <a:buNone/>
            </a:pPr>
            <a:r>
              <a:rPr lang="en-US" sz="1600" b="1" dirty="0" smtClean="0"/>
              <a:t>4</a:t>
            </a:r>
            <a:r>
              <a:rPr lang="en-US" sz="1600" b="1" dirty="0"/>
              <a:t>.b - </a:t>
            </a:r>
            <a:r>
              <a:rPr lang="en-US" sz="1600" dirty="0"/>
              <a:t>Candidates </a:t>
            </a:r>
            <a:r>
              <a:rPr lang="en-US" sz="1600" b="1" dirty="0"/>
              <a:t>teach a cohesive sequence of lessons</a:t>
            </a:r>
            <a:r>
              <a:rPr lang="en-US" sz="1600" dirty="0"/>
              <a:t> to ensure the learning of every </a:t>
            </a:r>
            <a:r>
              <a:rPr lang="en-US" sz="1600" dirty="0" smtClean="0"/>
              <a:t>learner.</a:t>
            </a:r>
          </a:p>
          <a:p>
            <a:pPr marL="0" indent="0">
              <a:buNone/>
            </a:pPr>
            <a:endParaRPr lang="en-US" sz="1600" b="1" dirty="0" smtClean="0"/>
          </a:p>
          <a:p>
            <a:pPr marL="0" indent="0">
              <a:buNone/>
            </a:pPr>
            <a:r>
              <a:rPr lang="en-US" sz="1600" b="1" dirty="0" smtClean="0"/>
              <a:t>4</a:t>
            </a:r>
            <a:r>
              <a:rPr lang="en-US" sz="1600" b="1" dirty="0"/>
              <a:t>.c - </a:t>
            </a:r>
            <a:r>
              <a:rPr lang="en-US" sz="1600" dirty="0"/>
              <a:t>Candidates </a:t>
            </a:r>
            <a:r>
              <a:rPr lang="en-US" sz="1600" b="1" dirty="0"/>
              <a:t>explicitly teach content, strategies, and skills </a:t>
            </a:r>
            <a:r>
              <a:rPr lang="en-US" sz="1600" dirty="0"/>
              <a:t>to make clear what a learner needs to do or think about while learning academic content. </a:t>
            </a:r>
          </a:p>
          <a:p>
            <a:pPr marL="0" indent="0">
              <a:buNone/>
            </a:pPr>
            <a:endParaRPr lang="en-US" sz="1600" b="1" dirty="0" smtClean="0"/>
          </a:p>
          <a:p>
            <a:pPr marL="0" indent="0">
              <a:buNone/>
            </a:pPr>
            <a:r>
              <a:rPr lang="en-US" sz="1600" b="1" dirty="0" smtClean="0"/>
              <a:t>4</a:t>
            </a:r>
            <a:r>
              <a:rPr lang="en-US" sz="1600" b="1" dirty="0"/>
              <a:t>.d - Candidates provide positive and constructive feedback </a:t>
            </a:r>
            <a:r>
              <a:rPr lang="en-US" sz="1600" dirty="0"/>
              <a:t>to guide children’s learning, increase motivation, and improve engagement, leading to improved learning and behavior.</a:t>
            </a:r>
          </a:p>
          <a:p>
            <a:pPr marL="0" indent="0">
              <a:buNone/>
            </a:pPr>
            <a:endParaRPr lang="en-US" sz="1600" dirty="0"/>
          </a:p>
          <a:p>
            <a:endParaRPr lang="en-US" sz="1500" dirty="0"/>
          </a:p>
        </p:txBody>
      </p:sp>
    </p:spTree>
    <p:extLst>
      <p:ext uri="{BB962C8B-B14F-4D97-AF65-F5344CB8AC3E}">
        <p14:creationId xmlns:p14="http://schemas.microsoft.com/office/powerpoint/2010/main" val="333708693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90546" cy="1884362"/>
          </a:xfrm>
        </p:spPr>
        <p:txBody>
          <a:bodyPr/>
          <a:lstStyle/>
          <a:p>
            <a:r>
              <a:rPr lang="en-US" sz="1600" b="1" u="sng" dirty="0"/>
              <a:t>STANDARD 4 - Supporting each Child’s Learning using Effective </a:t>
            </a:r>
            <a:r>
              <a:rPr lang="en-US" sz="1600" b="1" u="sng" dirty="0" smtClean="0"/>
              <a:t>Instruction</a:t>
            </a:r>
            <a:endParaRPr lang="en-US" dirty="0"/>
          </a:p>
        </p:txBody>
      </p:sp>
      <p:sp>
        <p:nvSpPr>
          <p:cNvPr id="3" name="Content Placeholder 2"/>
          <p:cNvSpPr>
            <a:spLocks noGrp="1"/>
          </p:cNvSpPr>
          <p:nvPr>
            <p:ph idx="1"/>
          </p:nvPr>
        </p:nvSpPr>
        <p:spPr>
          <a:xfrm>
            <a:off x="533400" y="1752600"/>
            <a:ext cx="8153401" cy="4038600"/>
          </a:xfrm>
        </p:spPr>
        <p:txBody>
          <a:bodyPr/>
          <a:lstStyle/>
          <a:p>
            <a:pPr marL="0" indent="0">
              <a:buNone/>
            </a:pPr>
            <a:r>
              <a:rPr lang="en-US" sz="1500" b="1" u="sng" dirty="0" smtClean="0"/>
              <a:t>STANDARD 4 KEY ELEMENTS </a:t>
            </a:r>
            <a:r>
              <a:rPr lang="en-US" sz="1500" b="1" dirty="0" smtClean="0"/>
              <a:t>continued:</a:t>
            </a:r>
          </a:p>
          <a:p>
            <a:pPr marL="0" indent="0">
              <a:buNone/>
            </a:pPr>
            <a:endParaRPr lang="en-US" sz="1500" b="1" dirty="0" smtClean="0"/>
          </a:p>
          <a:p>
            <a:pPr marL="0" indent="0">
              <a:buNone/>
            </a:pPr>
            <a:r>
              <a:rPr lang="en-US" sz="1600" dirty="0"/>
              <a:t>4.</a:t>
            </a:r>
            <a:r>
              <a:rPr lang="en-US" sz="1600" b="1" dirty="0"/>
              <a:t>e - Candidates lead whole class discussions </a:t>
            </a:r>
            <a:r>
              <a:rPr lang="en-US" sz="1600" dirty="0"/>
              <a:t>in which the candidate and learners collaboratively investigate specific content, strategies, or skills. </a:t>
            </a:r>
          </a:p>
          <a:p>
            <a:pPr marL="0" indent="0">
              <a:buNone/>
            </a:pPr>
            <a:endParaRPr lang="en-US" sz="1600" dirty="0" smtClean="0"/>
          </a:p>
          <a:p>
            <a:pPr marL="0" indent="0">
              <a:buNone/>
            </a:pPr>
            <a:r>
              <a:rPr lang="en-US" sz="1600" dirty="0" smtClean="0"/>
              <a:t>4</a:t>
            </a:r>
            <a:r>
              <a:rPr lang="en-US" sz="1600" dirty="0"/>
              <a:t>.</a:t>
            </a:r>
            <a:r>
              <a:rPr lang="en-US" sz="1600" b="1" dirty="0"/>
              <a:t>f - Candidates organize and manage effective small group instruction</a:t>
            </a:r>
            <a:r>
              <a:rPr lang="en-US" sz="1600" dirty="0"/>
              <a:t> that is used to </a:t>
            </a:r>
            <a:r>
              <a:rPr lang="en-US" sz="1600" b="1" dirty="0"/>
              <a:t>differentiate teaching </a:t>
            </a:r>
            <a:r>
              <a:rPr lang="en-US" sz="1600" dirty="0"/>
              <a:t>to meet the learning needs of each child by providing more </a:t>
            </a:r>
            <a:r>
              <a:rPr lang="en-US" sz="1600" b="1" dirty="0"/>
              <a:t>focused, intensive instruction</a:t>
            </a:r>
            <a:r>
              <a:rPr lang="en-US" sz="1600" dirty="0"/>
              <a:t>. </a:t>
            </a:r>
          </a:p>
          <a:p>
            <a:pPr marL="0" indent="0">
              <a:buNone/>
            </a:pPr>
            <a:endParaRPr lang="en-US" sz="1600" dirty="0" smtClean="0"/>
          </a:p>
          <a:p>
            <a:pPr marL="0" indent="0">
              <a:buNone/>
            </a:pPr>
            <a:r>
              <a:rPr lang="en-US" sz="1600" dirty="0" smtClean="0"/>
              <a:t>4</a:t>
            </a:r>
            <a:r>
              <a:rPr lang="en-US" sz="1600" dirty="0"/>
              <a:t>.</a:t>
            </a:r>
            <a:r>
              <a:rPr lang="en-US" sz="1600" b="1" dirty="0"/>
              <a:t>g - </a:t>
            </a:r>
            <a:r>
              <a:rPr lang="en-US" sz="1600" dirty="0"/>
              <a:t>Candidates </a:t>
            </a:r>
            <a:r>
              <a:rPr lang="en-US" sz="1600" b="1" dirty="0"/>
              <a:t>organize and manage individual instruction </a:t>
            </a:r>
            <a:r>
              <a:rPr lang="en-US" sz="1600" dirty="0"/>
              <a:t>that is used to provide targeted, focused, intensive instruction that improves or enhances each child’s learning</a:t>
            </a:r>
            <a:r>
              <a:rPr lang="en-US" sz="1600" dirty="0" smtClean="0"/>
              <a:t>.</a:t>
            </a:r>
            <a:endParaRPr lang="en-US" sz="1500" dirty="0"/>
          </a:p>
          <a:p>
            <a:endParaRPr lang="en-US" sz="1500" dirty="0"/>
          </a:p>
        </p:txBody>
      </p:sp>
    </p:spTree>
    <p:extLst>
      <p:ext uri="{BB962C8B-B14F-4D97-AF65-F5344CB8AC3E}">
        <p14:creationId xmlns:p14="http://schemas.microsoft.com/office/powerpoint/2010/main" val="278115409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1" cy="1350963"/>
          </a:xfrm>
        </p:spPr>
        <p:txBody>
          <a:bodyPr/>
          <a:lstStyle/>
          <a:p>
            <a:r>
              <a:rPr lang="en-US" sz="1600" b="1" u="sng" dirty="0"/>
              <a:t>STANDARD 5 - Developing as a Professional </a:t>
            </a:r>
            <a:endParaRPr lang="en-US" sz="1400" b="1" dirty="0"/>
          </a:p>
        </p:txBody>
      </p:sp>
      <p:sp>
        <p:nvSpPr>
          <p:cNvPr id="3" name="Content Placeholder 2"/>
          <p:cNvSpPr>
            <a:spLocks noGrp="1"/>
          </p:cNvSpPr>
          <p:nvPr>
            <p:ph idx="1"/>
          </p:nvPr>
        </p:nvSpPr>
        <p:spPr>
          <a:xfrm>
            <a:off x="382772" y="1511595"/>
            <a:ext cx="8382000" cy="4692651"/>
          </a:xfrm>
        </p:spPr>
        <p:txBody>
          <a:bodyPr/>
          <a:lstStyle/>
          <a:p>
            <a:pPr marL="0" indent="0">
              <a:buNone/>
            </a:pPr>
            <a:r>
              <a:rPr lang="en-US" sz="1500" b="1" u="sng" dirty="0" smtClean="0"/>
              <a:t>STANDARD 5 KEY ELEMENTS (4):</a:t>
            </a:r>
          </a:p>
          <a:p>
            <a:pPr marL="0" indent="0">
              <a:buNone/>
            </a:pPr>
            <a:r>
              <a:rPr lang="en-US" sz="1600" b="1" dirty="0"/>
              <a:t>5.a - </a:t>
            </a:r>
            <a:r>
              <a:rPr lang="en-US" sz="1600" dirty="0"/>
              <a:t>Candidates </a:t>
            </a:r>
            <a:r>
              <a:rPr lang="en-US" sz="1600" b="1" dirty="0"/>
              <a:t>use a variety of communication strategies to interact with</a:t>
            </a:r>
            <a:r>
              <a:rPr lang="en-US" sz="1600" dirty="0"/>
              <a:t> learners, families, and colleagues, which heighten and promote shared learning for each </a:t>
            </a:r>
            <a:r>
              <a:rPr lang="en-US" sz="1600" dirty="0" smtClean="0"/>
              <a:t>child.</a:t>
            </a:r>
          </a:p>
          <a:p>
            <a:endParaRPr lang="en-US" sz="1600" dirty="0"/>
          </a:p>
          <a:p>
            <a:pPr marL="0" indent="0">
              <a:buNone/>
            </a:pPr>
            <a:r>
              <a:rPr lang="en-US" sz="1600" b="1" dirty="0"/>
              <a:t>5.b - </a:t>
            </a:r>
            <a:r>
              <a:rPr lang="en-US" sz="1600" dirty="0"/>
              <a:t>Candidates </a:t>
            </a:r>
            <a:r>
              <a:rPr lang="en-US" sz="1600" b="1" dirty="0"/>
              <a:t>work collaboratively with colleagues, mentors, and school leaders </a:t>
            </a:r>
            <a:r>
              <a:rPr lang="en-US" sz="1600" dirty="0"/>
              <a:t>demonstrating self-motivation, knowledge of current education policies and pedagogy, and the ability to establish and work toward common goals that directly influence every learner’s development and achievement</a:t>
            </a:r>
            <a:r>
              <a:rPr lang="en-US" sz="1600" dirty="0" smtClean="0"/>
              <a:t>.</a:t>
            </a:r>
          </a:p>
          <a:p>
            <a:endParaRPr lang="en-US" sz="1600" dirty="0"/>
          </a:p>
          <a:p>
            <a:pPr marL="0" indent="0">
              <a:buNone/>
            </a:pPr>
            <a:r>
              <a:rPr lang="en-US" sz="1600" b="1" dirty="0"/>
              <a:t>5.c - </a:t>
            </a:r>
            <a:r>
              <a:rPr lang="en-US" sz="1600" dirty="0"/>
              <a:t>Candidates </a:t>
            </a:r>
            <a:r>
              <a:rPr lang="en-US" sz="1600" b="1" dirty="0"/>
              <a:t>build and implement a personal professional development plan </a:t>
            </a:r>
            <a:r>
              <a:rPr lang="en-US" sz="1600" dirty="0"/>
              <a:t>based on the ongoing analysis of children’s learning, self-reflection, professional ethics, current research and contemporary best practice</a:t>
            </a:r>
            <a:r>
              <a:rPr lang="en-US" sz="1600" dirty="0" smtClean="0"/>
              <a:t>.</a:t>
            </a:r>
          </a:p>
          <a:p>
            <a:endParaRPr lang="en-US" sz="1600" dirty="0"/>
          </a:p>
          <a:p>
            <a:pPr marL="0" indent="0">
              <a:buNone/>
            </a:pPr>
            <a:r>
              <a:rPr lang="en-US" sz="1600" b="1" dirty="0"/>
              <a:t>5.d - </a:t>
            </a:r>
            <a:r>
              <a:rPr lang="en-US" sz="1600" dirty="0"/>
              <a:t>Candidates </a:t>
            </a:r>
            <a:r>
              <a:rPr lang="en-US" sz="1600" b="1" dirty="0"/>
              <a:t>understand how children’s learning is enhanced through participation in learning communities such as, local, state, and national professional organizations </a:t>
            </a:r>
            <a:r>
              <a:rPr lang="en-US" sz="1600" dirty="0"/>
              <a:t>and related professional networks and participate in such forums for their own continuing professional development</a:t>
            </a:r>
            <a:r>
              <a:rPr lang="en-US" sz="1600" dirty="0" smtClean="0"/>
              <a:t>.</a:t>
            </a:r>
            <a:endParaRPr lang="en-US" sz="1600" dirty="0"/>
          </a:p>
        </p:txBody>
      </p:sp>
    </p:spTree>
    <p:extLst>
      <p:ext uri="{BB962C8B-B14F-4D97-AF65-F5344CB8AC3E}">
        <p14:creationId xmlns:p14="http://schemas.microsoft.com/office/powerpoint/2010/main" val="9876533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55" y="249239"/>
            <a:ext cx="8090546" cy="893762"/>
          </a:xfrm>
        </p:spPr>
        <p:txBody>
          <a:bodyPr/>
          <a:lstStyle/>
          <a:p>
            <a:pPr algn="ctr"/>
            <a:r>
              <a:rPr lang="en-US" u="sng" dirty="0" smtClean="0"/>
              <a:t>Present Status of Steering Committee’s Work</a:t>
            </a:r>
            <a:endParaRPr lang="en-US" u="sng" dirty="0"/>
          </a:p>
        </p:txBody>
      </p:sp>
      <p:sp>
        <p:nvSpPr>
          <p:cNvPr id="3" name="Content Placeholder 2"/>
          <p:cNvSpPr>
            <a:spLocks noGrp="1"/>
          </p:cNvSpPr>
          <p:nvPr>
            <p:ph idx="1"/>
          </p:nvPr>
        </p:nvSpPr>
        <p:spPr>
          <a:xfrm>
            <a:off x="596255" y="1219201"/>
            <a:ext cx="8090546" cy="4921250"/>
          </a:xfrm>
        </p:spPr>
        <p:txBody>
          <a:bodyPr/>
          <a:lstStyle/>
          <a:p>
            <a:r>
              <a:rPr lang="en-US" u="sng" dirty="0" smtClean="0"/>
              <a:t>Draft Standards for Review and Feedback </a:t>
            </a:r>
            <a:r>
              <a:rPr lang="en-US" dirty="0" smtClean="0"/>
              <a:t>from CAEP’s State Partnership and Content Areas Committee</a:t>
            </a:r>
          </a:p>
          <a:p>
            <a:pPr marL="0" indent="0">
              <a:buNone/>
            </a:pPr>
            <a:endParaRPr lang="en-US" dirty="0" smtClean="0"/>
          </a:p>
          <a:p>
            <a:r>
              <a:rPr lang="en-US" u="sng" dirty="0" smtClean="0"/>
              <a:t>Work in Progress</a:t>
            </a:r>
            <a:r>
              <a:rPr lang="en-US" dirty="0" smtClean="0"/>
              <a:t>:</a:t>
            </a:r>
          </a:p>
          <a:p>
            <a:pPr lvl="1"/>
            <a:r>
              <a:rPr lang="en-US" dirty="0" smtClean="0"/>
              <a:t>Supporting Explanations/Professional Knowledge Base</a:t>
            </a:r>
          </a:p>
          <a:p>
            <a:pPr lvl="1"/>
            <a:r>
              <a:rPr lang="en-US" dirty="0" smtClean="0"/>
              <a:t>Conceptualizing Program Review Process</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020762"/>
          </a:xfrm>
        </p:spPr>
        <p:txBody>
          <a:bodyPr rtlCol="0">
            <a:normAutofit/>
          </a:bodyPr>
          <a:lstStyle/>
          <a:p>
            <a:pPr algn="ctr" fontAlgn="auto">
              <a:spcAft>
                <a:spcPts val="0"/>
              </a:spcAft>
              <a:defRPr/>
            </a:pPr>
            <a:r>
              <a:rPr lang="en-US" u="sng" dirty="0" smtClean="0">
                <a:solidFill>
                  <a:srgbClr val="008000"/>
                </a:solidFill>
              </a:rPr>
              <a:t>ACEI/CAEP Standards Transition at a Glance</a:t>
            </a:r>
            <a:endParaRPr lang="en-US" u="sng" dirty="0">
              <a:solidFill>
                <a:srgbClr val="008000"/>
              </a:solidFill>
            </a:endParaRPr>
          </a:p>
        </p:txBody>
      </p:sp>
      <p:graphicFrame>
        <p:nvGraphicFramePr>
          <p:cNvPr id="10" name="Content Placeholder 9" descr="An arrow with three boxes on it that contain plans.&#10;&quot;September 2015: Draft Standards out of public comment&#10;January 2016: Steering Committee incorporates feedback&#10;February 2016: 2nd draft of standards sent out for public comment" title="Arrow with plans"/>
          <p:cNvGraphicFramePr>
            <a:graphicFrameLocks noGrp="1"/>
          </p:cNvGraphicFramePr>
          <p:nvPr>
            <p:ph idx="1"/>
            <p:extLst>
              <p:ext uri="{D42A27DB-BD31-4B8C-83A1-F6EECF244321}">
                <p14:modId xmlns:p14="http://schemas.microsoft.com/office/powerpoint/2010/main" val="20415410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020762"/>
          </a:xfrm>
        </p:spPr>
        <p:txBody>
          <a:bodyPr rtlCol="0">
            <a:normAutofit/>
          </a:bodyPr>
          <a:lstStyle/>
          <a:p>
            <a:pPr algn="ctr" fontAlgn="auto">
              <a:spcAft>
                <a:spcPts val="0"/>
              </a:spcAft>
              <a:defRPr/>
            </a:pPr>
            <a:r>
              <a:rPr lang="en-US" u="sng" dirty="0" smtClean="0">
                <a:solidFill>
                  <a:srgbClr val="008000"/>
                </a:solidFill>
              </a:rPr>
              <a:t>ACEI/CAEP Standards Transition at a </a:t>
            </a:r>
            <a:r>
              <a:rPr lang="en-US" u="sng" dirty="0" smtClean="0">
                <a:solidFill>
                  <a:srgbClr val="008000"/>
                </a:solidFill>
              </a:rPr>
              <a:t>Glance-Part 2</a:t>
            </a:r>
            <a:endParaRPr lang="en-US" u="sng" dirty="0"/>
          </a:p>
        </p:txBody>
      </p:sp>
      <p:graphicFrame>
        <p:nvGraphicFramePr>
          <p:cNvPr id="10" name="Content Placeholder 9" descr="Another arrow with two boxes with words inside.&#10;&quot;April-June 2016: Steering Committee finalizes draft of National Elementary Standards.&#10;July 2016: National Elementary Standards submitted to SPCAC for approval" title="2nd arrow with plans"/>
          <p:cNvGraphicFramePr>
            <a:graphicFrameLocks noGrp="1"/>
          </p:cNvGraphicFramePr>
          <p:nvPr>
            <p:ph idx="1"/>
            <p:extLst>
              <p:ext uri="{D42A27DB-BD31-4B8C-83A1-F6EECF244321}">
                <p14:modId xmlns:p14="http://schemas.microsoft.com/office/powerpoint/2010/main" val="41320099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020762"/>
          </a:xfrm>
        </p:spPr>
        <p:txBody>
          <a:bodyPr rtlCol="0">
            <a:normAutofit fontScale="90000"/>
          </a:bodyPr>
          <a:lstStyle/>
          <a:p>
            <a:pPr algn="ctr" fontAlgn="auto">
              <a:spcAft>
                <a:spcPts val="0"/>
              </a:spcAft>
              <a:defRPr/>
            </a:pPr>
            <a:r>
              <a:rPr lang="en-US" sz="4000" u="sng" dirty="0" smtClean="0">
                <a:solidFill>
                  <a:srgbClr val="008000"/>
                </a:solidFill>
              </a:rPr>
              <a:t>ACEI/CAEP Standards Transition at a </a:t>
            </a:r>
            <a:r>
              <a:rPr lang="en-US" sz="4000" u="sng" dirty="0" smtClean="0">
                <a:solidFill>
                  <a:srgbClr val="008000"/>
                </a:solidFill>
              </a:rPr>
              <a:t>Glance-Part 3</a:t>
            </a:r>
            <a:endParaRPr lang="en-US" sz="4000" b="1" u="sng" dirty="0"/>
          </a:p>
        </p:txBody>
      </p:sp>
      <p:graphicFrame>
        <p:nvGraphicFramePr>
          <p:cNvPr id="10" name="Content Placeholder 9" descr="Another arrow with two boxes and words inside.&#10;&quot;August 2016: SPACAC reviews and recommends standards for CAEP Board approval.&#10;December 2016: CAEP Board approval of the National Elementary Standards.&quot;" title="3rd arrow with plans"/>
          <p:cNvGraphicFramePr>
            <a:graphicFrameLocks noGrp="1"/>
          </p:cNvGraphicFramePr>
          <p:nvPr>
            <p:ph idx="1"/>
            <p:extLst>
              <p:ext uri="{D42A27DB-BD31-4B8C-83A1-F6EECF244321}">
                <p14:modId xmlns:p14="http://schemas.microsoft.com/office/powerpoint/2010/main" val="485494663"/>
              </p:ext>
            </p:extLst>
          </p:nvPr>
        </p:nvGraphicFramePr>
        <p:xfrm>
          <a:off x="457200" y="16462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020762"/>
          </a:xfrm>
        </p:spPr>
        <p:txBody>
          <a:bodyPr rtlCol="0">
            <a:normAutofit/>
          </a:bodyPr>
          <a:lstStyle/>
          <a:p>
            <a:pPr algn="ctr" fontAlgn="auto">
              <a:spcAft>
                <a:spcPts val="0"/>
              </a:spcAft>
              <a:defRPr/>
            </a:pPr>
            <a:r>
              <a:rPr lang="en-US" u="sng" dirty="0" smtClean="0">
                <a:solidFill>
                  <a:srgbClr val="008000"/>
                </a:solidFill>
              </a:rPr>
              <a:t>ACEI/CAEP Standards Transition at a </a:t>
            </a:r>
            <a:r>
              <a:rPr lang="en-US" u="sng" dirty="0" smtClean="0">
                <a:solidFill>
                  <a:srgbClr val="008000"/>
                </a:solidFill>
              </a:rPr>
              <a:t>Glance-Part 4</a:t>
            </a:r>
            <a:endParaRPr lang="en-US" b="1" u="sng" dirty="0"/>
          </a:p>
        </p:txBody>
      </p:sp>
      <p:sp>
        <p:nvSpPr>
          <p:cNvPr id="9221" name="Rectangle 3"/>
          <p:cNvSpPr>
            <a:spLocks noChangeArrowheads="1"/>
          </p:cNvSpPr>
          <p:nvPr/>
        </p:nvSpPr>
        <p:spPr bwMode="auto">
          <a:xfrm>
            <a:off x="4038600" y="1447800"/>
            <a:ext cx="4419600" cy="4154984"/>
          </a:xfrm>
          <a:prstGeom prst="rect">
            <a:avLst/>
          </a:prstGeom>
          <a:noFill/>
          <a:ln w="9525">
            <a:noFill/>
            <a:miter lim="800000"/>
            <a:headEnd/>
            <a:tailEnd/>
          </a:ln>
        </p:spPr>
        <p:txBody>
          <a:bodyPr wrap="square">
            <a:spAutoFit/>
          </a:bodyPr>
          <a:lstStyle/>
          <a:p>
            <a:pPr marL="233363" indent="-233363">
              <a:buFont typeface="Arial" pitchFamily="34" charset="0"/>
              <a:buChar char="•"/>
            </a:pPr>
            <a:r>
              <a:rPr lang="en-US" altLang="en-US" sz="2400" dirty="0" smtClean="0">
                <a:solidFill>
                  <a:srgbClr val="000000"/>
                </a:solidFill>
                <a:latin typeface="Calibri" pitchFamily="34" charset="0"/>
              </a:rPr>
              <a:t>National Elementary Teacher Standards Approved in December 2016 and Adopted in January 2017</a:t>
            </a:r>
          </a:p>
          <a:p>
            <a:pPr marL="233363" indent="-233363"/>
            <a:endParaRPr lang="en-US" altLang="en-US" sz="2400" dirty="0" smtClean="0">
              <a:solidFill>
                <a:srgbClr val="000000"/>
              </a:solidFill>
              <a:latin typeface="Calibri" pitchFamily="34" charset="0"/>
            </a:endParaRPr>
          </a:p>
          <a:p>
            <a:pPr marL="233363" indent="-233363">
              <a:buFont typeface="Arial" pitchFamily="34" charset="0"/>
              <a:buChar char="•"/>
            </a:pPr>
            <a:r>
              <a:rPr lang="en-US" altLang="en-US" sz="2400" dirty="0" smtClean="0">
                <a:solidFill>
                  <a:srgbClr val="000000"/>
                </a:solidFill>
                <a:latin typeface="Calibri" pitchFamily="34" charset="0"/>
              </a:rPr>
              <a:t>Transition Period: Four Review Cycles</a:t>
            </a:r>
          </a:p>
          <a:p>
            <a:pPr marL="233363" indent="-233363"/>
            <a:endParaRPr lang="en-US" altLang="en-US" sz="2400" dirty="0" smtClean="0">
              <a:solidFill>
                <a:srgbClr val="000000"/>
              </a:solidFill>
              <a:latin typeface="Calibri" pitchFamily="34" charset="0"/>
            </a:endParaRPr>
          </a:p>
          <a:p>
            <a:pPr marL="233363" indent="-233363">
              <a:buFont typeface="Arial" pitchFamily="34" charset="0"/>
              <a:buChar char="•"/>
            </a:pPr>
            <a:r>
              <a:rPr lang="en-US" altLang="en-US" sz="2400" dirty="0" smtClean="0">
                <a:solidFill>
                  <a:srgbClr val="000000"/>
                </a:solidFill>
                <a:latin typeface="Calibri" pitchFamily="34" charset="0"/>
              </a:rPr>
              <a:t> All Programs Will Use 2017 Elementary Teacher Standards Starting Spring 2019</a:t>
            </a:r>
            <a:endParaRPr lang="en-US" altLang="en-US" sz="2400" dirty="0">
              <a:solidFill>
                <a:srgbClr val="000000"/>
              </a:solidFill>
              <a:latin typeface="Calibri" pitchFamily="34" charset="0"/>
            </a:endParaRPr>
          </a:p>
        </p:txBody>
      </p:sp>
      <p:pic>
        <p:nvPicPr>
          <p:cNvPr id="9220" name="Content Placeholder 3" descr="A picture of fireworks in the sky." title="Fireworks"/>
          <p:cNvPicPr>
            <a:picLocks noGrp="1" noChangeAspect="1"/>
          </p:cNvPicPr>
          <p:nvPr>
            <p:ph idx="1"/>
          </p:nvPr>
        </p:nvPicPr>
        <p:blipFill>
          <a:blip r:embed="rId3" cstate="print"/>
          <a:srcRect/>
          <a:stretch>
            <a:fillRect/>
          </a:stretch>
        </p:blipFill>
        <p:spPr>
          <a:xfrm>
            <a:off x="685800" y="1524000"/>
            <a:ext cx="2974975" cy="3657600"/>
          </a:xfrm>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1387283" y="2743201"/>
            <a:ext cx="7086600" cy="3804830"/>
          </a:xfrm>
        </p:spPr>
        <p:txBody>
          <a:bodyPr/>
          <a:lstStyle/>
          <a:p>
            <a:pPr algn="ctr"/>
            <a:r>
              <a:rPr lang="en-US" dirty="0" smtClean="0">
                <a:latin typeface="Tahoma" pitchFamily="34" charset="0"/>
                <a:cs typeface="Tahoma" pitchFamily="34" charset="0"/>
              </a:rPr>
              <a:t>Feedback/ Survey Link:</a:t>
            </a:r>
            <a:br>
              <a:rPr lang="en-US" dirty="0" smtClean="0">
                <a:latin typeface="Tahoma" pitchFamily="34" charset="0"/>
                <a:cs typeface="Tahoma" pitchFamily="34" charset="0"/>
              </a:rPr>
            </a:b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2400" u="sng" dirty="0">
                <a:hlinkClick r:id="rId3"/>
              </a:rPr>
              <a:t>https://www.surveymonkey.com/r/ZV9TSCZ</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dirty="0">
                <a:latin typeface="Tahoma" pitchFamily="34" charset="0"/>
                <a:cs typeface="Tahoma" pitchFamily="34" charset="0"/>
              </a:rPr>
              <a:t/>
            </a:r>
            <a:br>
              <a:rPr lang="en-US" dirty="0">
                <a:latin typeface="Tahoma" pitchFamily="34" charset="0"/>
                <a:cs typeface="Tahoma" pitchFamily="34" charset="0"/>
              </a:rPr>
            </a:br>
            <a:endParaRPr lang="en-US" dirty="0" smtClean="0">
              <a:latin typeface="Tahoma" pitchFamily="34" charset="0"/>
              <a:cs typeface="Tahoma" pitchFamily="34" charset="0"/>
            </a:endParaRPr>
          </a:p>
        </p:txBody>
      </p:sp>
      <p:sp>
        <p:nvSpPr>
          <p:cNvPr id="38916" name="AutoShape 4" descr="https://encrypted-tbn3.gstatic.com/images?q=tbn:ANd9GcRFnstcv-xv7lPYoNfBMHg37jJqb2RTAvDZX1aYC68B9775-DMikw"/>
          <p:cNvSpPr>
            <a:spLocks noChangeAspect="1" noChangeArrowheads="1"/>
          </p:cNvSpPr>
          <p:nvPr/>
        </p:nvSpPr>
        <p:spPr bwMode="auto">
          <a:xfrm>
            <a:off x="1730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8918" name="AutoShape 6" descr="https://encrypted-tbn3.gstatic.com/images?q=tbn:ANd9GcRFnstcv-xv7lPYoNfBMHg37jJqb2RTAvDZX1aYC68B9775-DMikw"/>
          <p:cNvSpPr>
            <a:spLocks noChangeAspect="1" noChangeArrowheads="1"/>
          </p:cNvSpPr>
          <p:nvPr/>
        </p:nvSpPr>
        <p:spPr bwMode="auto">
          <a:xfrm>
            <a:off x="1730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9238"/>
            <a:ext cx="8610600" cy="1254125"/>
          </a:xfrm>
        </p:spPr>
        <p:txBody>
          <a:bodyPr/>
          <a:lstStyle/>
          <a:p>
            <a:pPr algn="ctr"/>
            <a:r>
              <a:rPr lang="en-US" sz="3600" b="1" dirty="0" smtClean="0"/>
              <a:t>To View the Standards Document now</a:t>
            </a:r>
            <a:endParaRPr lang="en-US" sz="3600" b="1" dirty="0"/>
          </a:p>
        </p:txBody>
      </p:sp>
      <p:sp>
        <p:nvSpPr>
          <p:cNvPr id="3" name="Content Placeholder 2"/>
          <p:cNvSpPr>
            <a:spLocks noGrp="1"/>
          </p:cNvSpPr>
          <p:nvPr>
            <p:ph idx="1"/>
          </p:nvPr>
        </p:nvSpPr>
        <p:spPr>
          <a:xfrm>
            <a:off x="596254" y="1685925"/>
            <a:ext cx="8319145" cy="4454525"/>
          </a:xfrm>
        </p:spPr>
        <p:txBody>
          <a:bodyPr/>
          <a:lstStyle/>
          <a:p>
            <a:pPr marL="0" indent="0">
              <a:buNone/>
            </a:pPr>
            <a:r>
              <a:rPr lang="en-US" sz="3600" b="1" dirty="0" smtClean="0"/>
              <a:t>Go To:</a:t>
            </a:r>
            <a:endParaRPr lang="en-US" dirty="0"/>
          </a:p>
          <a:p>
            <a:pPr marL="0" indent="0" algn="ctr">
              <a:buNone/>
            </a:pPr>
            <a:r>
              <a:rPr lang="en-US" sz="3600" b="1" u="sng" dirty="0">
                <a:hlinkClick r:id="rId2"/>
              </a:rPr>
              <a:t>w</a:t>
            </a:r>
            <a:r>
              <a:rPr lang="en-US" sz="3600" b="1" u="sng" dirty="0" smtClean="0">
                <a:hlinkClick r:id="rId2"/>
              </a:rPr>
              <a:t>ww.surveymonkey.com/r/ZV9TSCZ</a:t>
            </a:r>
            <a:endParaRPr lang="en-US" sz="3600" b="1" u="sng" dirty="0"/>
          </a:p>
          <a:p>
            <a:pPr marL="0" indent="0">
              <a:buNone/>
            </a:pPr>
            <a:endParaRPr lang="en-US" sz="3600" b="1" u="sng" dirty="0" smtClean="0"/>
          </a:p>
          <a:p>
            <a:pPr marL="0" indent="0">
              <a:buNone/>
            </a:pPr>
            <a:r>
              <a:rPr lang="en-US" sz="3600" b="1" dirty="0" smtClean="0"/>
              <a:t>Click on:</a:t>
            </a:r>
          </a:p>
          <a:p>
            <a:pPr marL="0" indent="0" algn="ctr">
              <a:buNone/>
            </a:pPr>
            <a:r>
              <a:rPr lang="en-US" sz="3200" b="1" dirty="0">
                <a:hlinkClick r:id="rId3"/>
              </a:rPr>
              <a:t>view and print the standards document</a:t>
            </a:r>
            <a:r>
              <a:rPr lang="en-US" sz="3200" b="1" dirty="0"/>
              <a:t> </a:t>
            </a:r>
          </a:p>
        </p:txBody>
      </p:sp>
    </p:spTree>
    <p:extLst>
      <p:ext uri="{BB962C8B-B14F-4D97-AF65-F5344CB8AC3E}">
        <p14:creationId xmlns:p14="http://schemas.microsoft.com/office/powerpoint/2010/main" val="41646409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7283" y="2743201"/>
            <a:ext cx="7086600" cy="3804830"/>
          </a:xfrm>
        </p:spPr>
        <p:txBody>
          <a:bodyPr/>
          <a:lstStyle/>
          <a:p>
            <a:r>
              <a:rPr lang="en-US" sz="2800" b="1" dirty="0" smtClean="0"/>
              <a:t>CAEP Contact:</a:t>
            </a:r>
            <a:br>
              <a:rPr lang="en-US" sz="2800" b="1" dirty="0" smtClean="0"/>
            </a:br>
            <a:r>
              <a:rPr lang="en-US" dirty="0" smtClean="0"/>
              <a:t/>
            </a:r>
            <a:br>
              <a:rPr lang="en-US" dirty="0" smtClean="0"/>
            </a:br>
            <a:r>
              <a:rPr lang="en-US" sz="2400" dirty="0" err="1" smtClean="0"/>
              <a:t>Banhi</a:t>
            </a:r>
            <a:r>
              <a:rPr lang="en-US" sz="2400" dirty="0" smtClean="0"/>
              <a:t> Bhattacharya: </a:t>
            </a:r>
            <a:br>
              <a:rPr lang="en-US" sz="2400" dirty="0" smtClean="0"/>
            </a:br>
            <a:r>
              <a:rPr lang="en-US" sz="2400" dirty="0" smtClean="0">
                <a:hlinkClick r:id="rId2"/>
              </a:rPr>
              <a:t>Banhi.Bhattacharya@caepnet.org</a:t>
            </a:r>
            <a:r>
              <a:rPr lang="en-US" sz="2400" dirty="0" smtClean="0"/>
              <a:t>   </a:t>
            </a:r>
            <a:endParaRPr lang="en-US" sz="24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55" y="249239"/>
            <a:ext cx="8090546" cy="817561"/>
          </a:xfrm>
        </p:spPr>
        <p:txBody>
          <a:bodyPr/>
          <a:lstStyle/>
          <a:p>
            <a:pPr algn="ctr"/>
            <a:r>
              <a:rPr lang="en-US" u="sng" dirty="0" smtClean="0"/>
              <a:t>CAEP’s Role as  Facilitator</a:t>
            </a:r>
            <a:endParaRPr lang="en-US" u="sng" dirty="0"/>
          </a:p>
        </p:txBody>
      </p:sp>
      <p:sp>
        <p:nvSpPr>
          <p:cNvPr id="3" name="Content Placeholder 2"/>
          <p:cNvSpPr>
            <a:spLocks noGrp="1"/>
          </p:cNvSpPr>
          <p:nvPr>
            <p:ph idx="1"/>
          </p:nvPr>
        </p:nvSpPr>
        <p:spPr>
          <a:xfrm>
            <a:off x="596255" y="1143001"/>
            <a:ext cx="8090546" cy="4997450"/>
          </a:xfrm>
        </p:spPr>
        <p:txBody>
          <a:bodyPr/>
          <a:lstStyle/>
          <a:p>
            <a:r>
              <a:rPr lang="en-US" dirty="0" smtClean="0"/>
              <a:t>August 1, 2015:  ACEI (Association for Childhood Education International) ceases to function as the Elementary Teacher Preparation Program SPA</a:t>
            </a:r>
          </a:p>
          <a:p>
            <a:endParaRPr lang="en-US" dirty="0" smtClean="0"/>
          </a:p>
          <a:p>
            <a:r>
              <a:rPr lang="en-US" dirty="0" smtClean="0"/>
              <a:t>CAEP’s Assumed Responsibility:  Developing Standards and Coordinating Program Review for National Recognition:</a:t>
            </a:r>
          </a:p>
          <a:p>
            <a:pPr lvl="1"/>
            <a:r>
              <a:rPr lang="en-US" u="sng" dirty="0" smtClean="0"/>
              <a:t>Standards Development</a:t>
            </a:r>
            <a:r>
              <a:rPr lang="en-US" dirty="0" smtClean="0"/>
              <a:t>: Independent Taskforce</a:t>
            </a:r>
          </a:p>
          <a:p>
            <a:pPr lvl="1"/>
            <a:r>
              <a:rPr lang="en-US" u="sng" dirty="0" smtClean="0"/>
              <a:t>Program Reviews</a:t>
            </a:r>
            <a:r>
              <a:rPr lang="en-US" dirty="0" smtClean="0"/>
              <a:t>: Volunteer Reviewers/ Experts in Elementary Ed Field Using AIMS</a:t>
            </a:r>
          </a:p>
          <a:p>
            <a:pPr lvl="1"/>
            <a:r>
              <a:rPr lang="en-US" u="sng" dirty="0" smtClean="0"/>
              <a:t>Reviewer Training</a:t>
            </a:r>
            <a:r>
              <a:rPr lang="en-US" dirty="0" smtClean="0"/>
              <a:t>: Facilitated by CAEP</a:t>
            </a:r>
          </a:p>
          <a:p>
            <a:pPr lvl="1">
              <a:buNone/>
            </a:pPr>
            <a:endParaRPr lang="en-US" dirty="0" smtClean="0"/>
          </a:p>
          <a:p>
            <a:pPr>
              <a:buNone/>
            </a:pPr>
            <a:endParaRPr lang="en-US" dirty="0" smtClean="0"/>
          </a:p>
          <a:p>
            <a:endParaRPr lang="en-US" dirty="0" smtClean="0"/>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55" y="249239"/>
            <a:ext cx="8090546" cy="1122362"/>
          </a:xfrm>
        </p:spPr>
        <p:txBody>
          <a:bodyPr/>
          <a:lstStyle/>
          <a:p>
            <a:pPr algn="ctr"/>
            <a:r>
              <a:rPr lang="en-US" u="sng" dirty="0" smtClean="0"/>
              <a:t>Steering Committee for Elementary Teacher Standards</a:t>
            </a:r>
            <a:endParaRPr lang="en-US" u="sng" dirty="0"/>
          </a:p>
        </p:txBody>
      </p:sp>
      <p:sp>
        <p:nvSpPr>
          <p:cNvPr id="3" name="Content Placeholder 2"/>
          <p:cNvSpPr>
            <a:spLocks noGrp="1"/>
          </p:cNvSpPr>
          <p:nvPr>
            <p:ph idx="1"/>
          </p:nvPr>
        </p:nvSpPr>
        <p:spPr>
          <a:xfrm>
            <a:off x="596255" y="1371601"/>
            <a:ext cx="8090546" cy="4768850"/>
          </a:xfrm>
        </p:spPr>
        <p:txBody>
          <a:bodyPr/>
          <a:lstStyle/>
          <a:p>
            <a:pPr marL="0" indent="0">
              <a:buNone/>
            </a:pPr>
            <a:r>
              <a:rPr lang="en-US" b="1" dirty="0" smtClean="0"/>
              <a:t>16</a:t>
            </a:r>
            <a:r>
              <a:rPr lang="en-US" dirty="0" smtClean="0"/>
              <a:t>-Member Steering Committee includes representatives from the following Specialized Professional Associations (SPA’s):</a:t>
            </a:r>
          </a:p>
          <a:p>
            <a:pPr marL="233363" indent="0">
              <a:buNone/>
              <a:tabLst>
                <a:tab pos="574675" algn="l"/>
              </a:tabLst>
            </a:pPr>
            <a:endParaRPr lang="en-US" sz="800" dirty="0" smtClean="0"/>
          </a:p>
          <a:p>
            <a:pPr marL="966788" lvl="3" indent="-339725"/>
            <a:r>
              <a:rPr lang="en-US" sz="2400" dirty="0" smtClean="0"/>
              <a:t> </a:t>
            </a:r>
            <a:r>
              <a:rPr lang="en-US" sz="2000" dirty="0" smtClean="0"/>
              <a:t>Association for Childhood Education International </a:t>
            </a:r>
          </a:p>
          <a:p>
            <a:pPr marL="966788" lvl="3" indent="-339725"/>
            <a:r>
              <a:rPr lang="en-US" sz="2000" dirty="0" smtClean="0"/>
              <a:t> Council for Exceptional Children</a:t>
            </a:r>
          </a:p>
          <a:p>
            <a:pPr marL="966788" lvl="3" indent="-339725"/>
            <a:r>
              <a:rPr lang="en-US" sz="2000" dirty="0" smtClean="0"/>
              <a:t> International Literacy Association </a:t>
            </a:r>
          </a:p>
          <a:p>
            <a:pPr marL="966788" lvl="3" indent="-339725"/>
            <a:r>
              <a:rPr lang="en-US" sz="2000" dirty="0" smtClean="0"/>
              <a:t> National Association for the Education of Young Children</a:t>
            </a:r>
          </a:p>
          <a:p>
            <a:pPr marL="966788" lvl="3" indent="-339725"/>
            <a:r>
              <a:rPr lang="en-US" sz="2000" dirty="0" smtClean="0"/>
              <a:t> National Council of Teachers of English</a:t>
            </a:r>
          </a:p>
          <a:p>
            <a:pPr marL="966788" lvl="3" indent="-339725"/>
            <a:r>
              <a:rPr lang="en-US" sz="2000" dirty="0" smtClean="0"/>
              <a:t> National Council for the Social Studies</a:t>
            </a:r>
          </a:p>
          <a:p>
            <a:pPr marL="966788" lvl="3" indent="-339725"/>
            <a:r>
              <a:rPr lang="en-US" sz="2000" dirty="0" smtClean="0"/>
              <a:t> National Council of Teachers of Mathematics </a:t>
            </a:r>
          </a:p>
          <a:p>
            <a:pPr marL="966788" lvl="3" indent="-339725"/>
            <a:r>
              <a:rPr lang="en-US" sz="2000" dirty="0" smtClean="0"/>
              <a:t> National Science Teachers Association </a:t>
            </a:r>
          </a:p>
          <a:p>
            <a:pPr marL="584200" lvl="3" indent="-174625">
              <a:buNone/>
            </a:pPr>
            <a:endParaRPr lang="en-US" sz="240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55" y="249239"/>
            <a:ext cx="8090546" cy="1122362"/>
          </a:xfrm>
        </p:spPr>
        <p:txBody>
          <a:bodyPr/>
          <a:lstStyle/>
          <a:p>
            <a:pPr algn="ctr"/>
            <a:r>
              <a:rPr lang="en-US" u="sng" dirty="0" smtClean="0"/>
              <a:t>Steering Committee for Elementary Teacher Standards(Continued)</a:t>
            </a:r>
            <a:endParaRPr lang="en-US" dirty="0"/>
          </a:p>
        </p:txBody>
      </p:sp>
      <p:sp>
        <p:nvSpPr>
          <p:cNvPr id="3" name="Content Placeholder 2"/>
          <p:cNvSpPr>
            <a:spLocks noGrp="1"/>
          </p:cNvSpPr>
          <p:nvPr>
            <p:ph idx="1"/>
          </p:nvPr>
        </p:nvSpPr>
        <p:spPr>
          <a:xfrm>
            <a:off x="596255" y="1447799"/>
            <a:ext cx="8090546" cy="4692651"/>
          </a:xfrm>
        </p:spPr>
        <p:txBody>
          <a:bodyPr/>
          <a:lstStyle/>
          <a:p>
            <a:r>
              <a:rPr lang="en-US" b="1" dirty="0" smtClean="0"/>
              <a:t>16</a:t>
            </a:r>
            <a:r>
              <a:rPr lang="en-US" dirty="0" smtClean="0"/>
              <a:t>-Member Steering Committee also includes representatives from other CAEP member organizations:</a:t>
            </a:r>
          </a:p>
          <a:p>
            <a:pPr marL="627063" indent="0">
              <a:buNone/>
            </a:pPr>
            <a:endParaRPr lang="en-US" sz="2000" dirty="0" smtClean="0"/>
          </a:p>
          <a:p>
            <a:pPr marL="966788" lvl="3" indent="-339725"/>
            <a:r>
              <a:rPr lang="en-US" sz="2000" dirty="0" smtClean="0"/>
              <a:t>American Association of Colleges for Teacher Education</a:t>
            </a:r>
          </a:p>
          <a:p>
            <a:pPr marL="966788" lvl="3" indent="-339725"/>
            <a:r>
              <a:rPr lang="en-US" sz="2000" dirty="0" smtClean="0"/>
              <a:t>American Federation of Teachers</a:t>
            </a:r>
          </a:p>
          <a:p>
            <a:pPr marL="966788" lvl="3" indent="-339725"/>
            <a:r>
              <a:rPr lang="en-US" sz="2000" dirty="0" smtClean="0"/>
              <a:t>Council of Chief State School Officers </a:t>
            </a:r>
          </a:p>
          <a:p>
            <a:pPr marL="966788" lvl="3" indent="-339725"/>
            <a:r>
              <a:rPr lang="en-US" sz="2000" dirty="0" smtClean="0"/>
              <a:t>National Board for Professional Teaching Standards</a:t>
            </a:r>
          </a:p>
          <a:p>
            <a:pPr marL="966788" lvl="3" indent="-339725"/>
            <a:r>
              <a:rPr lang="en-US" sz="2000" dirty="0" smtClean="0"/>
              <a:t>National Education Association </a:t>
            </a:r>
          </a:p>
          <a:p>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Elements </a:t>
            </a:r>
            <a:r>
              <a:rPr lang="en-US" b="1" i="1" dirty="0" smtClean="0"/>
              <a:t>IN BRIEF</a:t>
            </a:r>
            <a:endParaRPr lang="en-US" dirty="0"/>
          </a:p>
        </p:txBody>
      </p:sp>
      <p:sp>
        <p:nvSpPr>
          <p:cNvPr id="3" name="Content Placeholder 2"/>
          <p:cNvSpPr>
            <a:spLocks noGrp="1"/>
          </p:cNvSpPr>
          <p:nvPr>
            <p:ph idx="1"/>
          </p:nvPr>
        </p:nvSpPr>
        <p:spPr/>
        <p:txBody>
          <a:bodyPr/>
          <a:lstStyle/>
          <a:p>
            <a:r>
              <a:rPr lang="en-US" dirty="0" smtClean="0"/>
              <a:t>The following standards and elements are presented in abbreviated format. Full descriptions of the standards and elements are provided at the web site used for feedback. Go to this site and click on  ‘view and print the standards document’ for a full copy of the standards and elements. </a:t>
            </a:r>
          </a:p>
          <a:p>
            <a:r>
              <a:rPr lang="en-US" dirty="0" smtClean="0"/>
              <a:t> </a:t>
            </a:r>
            <a:r>
              <a:rPr lang="en-US" b="1" u="sng" dirty="0">
                <a:hlinkClick r:id="rId2"/>
              </a:rPr>
              <a:t>www.surveymonkey.com/r/ZV9TSCZ</a:t>
            </a:r>
            <a:endParaRPr lang="en-US" b="1" u="sng" dirty="0"/>
          </a:p>
          <a:p>
            <a:r>
              <a:rPr lang="en-US" dirty="0" smtClean="0"/>
              <a:t> </a:t>
            </a:r>
            <a:endParaRPr lang="en-US" dirty="0"/>
          </a:p>
        </p:txBody>
      </p:sp>
    </p:spTree>
    <p:extLst>
      <p:ext uri="{BB962C8B-B14F-4D97-AF65-F5344CB8AC3E}">
        <p14:creationId xmlns:p14="http://schemas.microsoft.com/office/powerpoint/2010/main" val="388658819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05801" cy="1752600"/>
          </a:xfrm>
        </p:spPr>
        <p:txBody>
          <a:bodyPr/>
          <a:lstStyle/>
          <a:p>
            <a:r>
              <a:rPr lang="en-US" sz="1600" b="1" u="sng" dirty="0"/>
              <a:t>STANDARD 1 - Understanding and Addressing Each Child’s Developmental and Learning </a:t>
            </a:r>
            <a:r>
              <a:rPr lang="en-US" sz="1600" b="1" u="sng" dirty="0" smtClean="0"/>
              <a:t>Needs </a:t>
            </a:r>
            <a:r>
              <a:rPr lang="en-US" sz="1600" b="1" dirty="0" smtClean="0"/>
              <a:t>-</a:t>
            </a:r>
            <a:endParaRPr lang="en-US" sz="1600" b="1" dirty="0"/>
          </a:p>
        </p:txBody>
      </p:sp>
      <p:sp>
        <p:nvSpPr>
          <p:cNvPr id="3" name="Content Placeholder 2"/>
          <p:cNvSpPr>
            <a:spLocks noGrp="1"/>
          </p:cNvSpPr>
          <p:nvPr>
            <p:ph idx="1"/>
          </p:nvPr>
        </p:nvSpPr>
        <p:spPr>
          <a:xfrm>
            <a:off x="228600" y="1828800"/>
            <a:ext cx="8763000" cy="4495800"/>
          </a:xfrm>
        </p:spPr>
        <p:txBody>
          <a:bodyPr/>
          <a:lstStyle/>
          <a:p>
            <a:pPr marL="0" indent="0">
              <a:buNone/>
            </a:pPr>
            <a:r>
              <a:rPr lang="en-US" sz="1500" b="1" u="sng" dirty="0" smtClean="0"/>
              <a:t>STANDARD 1 KEY ELEMENTS (3):</a:t>
            </a:r>
          </a:p>
          <a:p>
            <a:pPr marL="0" indent="0">
              <a:buNone/>
            </a:pPr>
            <a:r>
              <a:rPr lang="en-US" sz="1600" b="1" dirty="0"/>
              <a:t>1.a - Candidates know how each learner grows and develops</a:t>
            </a:r>
            <a:r>
              <a:rPr lang="en-US" sz="1600" dirty="0"/>
              <a:t>, recognizing that patterns of development and learning vary individually within and across cognitive, linguistic, social, emotional, ethical, and physical </a:t>
            </a:r>
            <a:r>
              <a:rPr lang="en-US" sz="1600" dirty="0" smtClean="0"/>
              <a:t>domains. </a:t>
            </a:r>
          </a:p>
          <a:p>
            <a:pPr marL="0" indent="0">
              <a:buNone/>
            </a:pPr>
            <a:endParaRPr lang="en-US" sz="1600" b="1" dirty="0" smtClean="0"/>
          </a:p>
          <a:p>
            <a:pPr marL="0" indent="0">
              <a:buNone/>
            </a:pPr>
            <a:r>
              <a:rPr lang="en-US" sz="1600" b="1" dirty="0" smtClean="0"/>
              <a:t>1</a:t>
            </a:r>
            <a:r>
              <a:rPr lang="en-US" sz="1600" b="1" dirty="0"/>
              <a:t>.b - Candidates use their understanding of individual differences and diverse families, cultures, and communities to plan and implement inclusive learning experiences </a:t>
            </a:r>
            <a:r>
              <a:rPr lang="en-US" sz="1600" dirty="0"/>
              <a:t>and</a:t>
            </a:r>
            <a:r>
              <a:rPr lang="en-US" sz="1600" b="1" dirty="0"/>
              <a:t> </a:t>
            </a:r>
            <a:r>
              <a:rPr lang="en-US" sz="1600" dirty="0"/>
              <a:t>environments</a:t>
            </a:r>
            <a:r>
              <a:rPr lang="en-US" sz="1600" b="1" dirty="0"/>
              <a:t> </a:t>
            </a:r>
            <a:r>
              <a:rPr lang="en-US" sz="1600" dirty="0"/>
              <a:t>that address learners’ needs and build on learners’ strengths, prior knowledge and experiences, abilities, talents, language, culture, family and community values, allowing them to advance as they demonstrate their mastery.</a:t>
            </a:r>
          </a:p>
          <a:p>
            <a:pPr marL="0" indent="0">
              <a:buNone/>
            </a:pPr>
            <a:endParaRPr lang="en-US" sz="1600" b="1" dirty="0" smtClean="0"/>
          </a:p>
          <a:p>
            <a:pPr marL="0" indent="0">
              <a:buNone/>
            </a:pPr>
            <a:r>
              <a:rPr lang="en-US" sz="1600" b="1" dirty="0" smtClean="0"/>
              <a:t>1</a:t>
            </a:r>
            <a:r>
              <a:rPr lang="en-US" sz="1600" b="1" dirty="0"/>
              <a:t>.c - Candidates work respectfully and reciprocally with families, colleagues, and other </a:t>
            </a:r>
            <a:r>
              <a:rPr lang="en-US" sz="1600" b="1" dirty="0" smtClean="0"/>
              <a:t>professionals.</a:t>
            </a:r>
            <a:endParaRPr lang="en-US" sz="1600" b="1" dirty="0"/>
          </a:p>
        </p:txBody>
      </p:sp>
    </p:spTree>
    <p:extLst>
      <p:ext uri="{BB962C8B-B14F-4D97-AF65-F5344CB8AC3E}">
        <p14:creationId xmlns:p14="http://schemas.microsoft.com/office/powerpoint/2010/main" val="66752297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255" y="249239"/>
            <a:ext cx="8090546" cy="1122362"/>
          </a:xfrm>
        </p:spPr>
        <p:txBody>
          <a:bodyPr/>
          <a:lstStyle/>
          <a:p>
            <a:r>
              <a:rPr lang="en-US" sz="1600" b="1" u="sng" dirty="0"/>
              <a:t>STANDARD 2 - Understanding and Applying Content and Curricular Knowledge for </a:t>
            </a:r>
            <a:r>
              <a:rPr lang="en-US" sz="1600" b="1" u="sng" dirty="0" smtClean="0"/>
              <a:t>Teaching</a:t>
            </a:r>
            <a:r>
              <a:rPr lang="en-US" sz="1600" b="1" dirty="0" smtClean="0"/>
              <a:t> </a:t>
            </a:r>
            <a:endParaRPr lang="en-US" sz="1400" b="1" dirty="0"/>
          </a:p>
        </p:txBody>
      </p:sp>
      <p:sp>
        <p:nvSpPr>
          <p:cNvPr id="3" name="Content Placeholder 2"/>
          <p:cNvSpPr>
            <a:spLocks noGrp="1"/>
          </p:cNvSpPr>
          <p:nvPr>
            <p:ph idx="1"/>
          </p:nvPr>
        </p:nvSpPr>
        <p:spPr>
          <a:xfrm>
            <a:off x="457200" y="1523999"/>
            <a:ext cx="8458199" cy="4616451"/>
          </a:xfrm>
        </p:spPr>
        <p:txBody>
          <a:bodyPr/>
          <a:lstStyle/>
          <a:p>
            <a:pPr marL="0" indent="0">
              <a:buNone/>
            </a:pPr>
            <a:r>
              <a:rPr lang="en-US" sz="1600" b="1" u="sng" dirty="0" smtClean="0"/>
              <a:t>STANDARD 2 KEY ELEMENTS (5):</a:t>
            </a:r>
          </a:p>
          <a:p>
            <a:pPr marL="0" indent="0">
              <a:buNone/>
            </a:pPr>
            <a:r>
              <a:rPr lang="en-US" sz="1600" b="1" dirty="0"/>
              <a:t>2.a –</a:t>
            </a:r>
            <a:r>
              <a:rPr lang="en-US" sz="1600" dirty="0"/>
              <a:t> Candidates </a:t>
            </a:r>
            <a:r>
              <a:rPr lang="en-US" sz="1600" b="1" dirty="0"/>
              <a:t>demonstrate and apply the elements of </a:t>
            </a:r>
            <a:r>
              <a:rPr lang="en-US" sz="1600" b="1" dirty="0" smtClean="0"/>
              <a:t>literacy.</a:t>
            </a:r>
            <a:endParaRPr lang="en-US" sz="1600" b="1" dirty="0"/>
          </a:p>
          <a:p>
            <a:pPr marL="0" indent="0">
              <a:buNone/>
            </a:pPr>
            <a:endParaRPr lang="en-US" sz="1600" b="1" dirty="0" smtClean="0"/>
          </a:p>
          <a:p>
            <a:pPr marL="0" indent="0">
              <a:buNone/>
            </a:pPr>
            <a:r>
              <a:rPr lang="en-US" sz="1600" b="1" dirty="0" smtClean="0"/>
              <a:t>2</a:t>
            </a:r>
            <a:r>
              <a:rPr lang="en-US" sz="1600" b="1" dirty="0"/>
              <a:t>.b -</a:t>
            </a:r>
            <a:r>
              <a:rPr lang="en-US" sz="1600" dirty="0"/>
              <a:t> </a:t>
            </a:r>
            <a:r>
              <a:rPr lang="en-US" sz="1600" b="1" dirty="0"/>
              <a:t>Candidates demonstrate and apply understandings of major mathematics concepts</a:t>
            </a:r>
            <a:r>
              <a:rPr lang="en-US" sz="1600" dirty="0"/>
              <a:t>, algorithms, procedures, applications and </a:t>
            </a:r>
            <a:r>
              <a:rPr lang="en-US" sz="1600" dirty="0" smtClean="0"/>
              <a:t>mathematical.</a:t>
            </a:r>
            <a:endParaRPr lang="en-US" sz="1600" dirty="0"/>
          </a:p>
          <a:p>
            <a:pPr marL="0" indent="0">
              <a:buNone/>
            </a:pPr>
            <a:endParaRPr lang="en-US" sz="1600" b="1" dirty="0" smtClean="0"/>
          </a:p>
          <a:p>
            <a:pPr marL="0" indent="0">
              <a:buNone/>
            </a:pPr>
            <a:r>
              <a:rPr lang="en-US" sz="1600" b="1" dirty="0" smtClean="0"/>
              <a:t>2.c </a:t>
            </a:r>
            <a:r>
              <a:rPr lang="en-US" sz="1600" b="1" dirty="0"/>
              <a:t>-</a:t>
            </a:r>
            <a:r>
              <a:rPr lang="en-US" sz="1600" dirty="0"/>
              <a:t> Candidates demonstrate and apply understandings and integration of the three dimensions of</a:t>
            </a:r>
            <a:r>
              <a:rPr lang="en-US" sz="1600" b="1" dirty="0"/>
              <a:t> science and engineering </a:t>
            </a:r>
            <a:r>
              <a:rPr lang="en-US" sz="1600" b="1" dirty="0" smtClean="0"/>
              <a:t>practices</a:t>
            </a:r>
            <a:r>
              <a:rPr lang="en-US" sz="1600" dirty="0" smtClean="0"/>
              <a:t>.</a:t>
            </a:r>
            <a:endParaRPr lang="en-US" sz="1500" b="1" i="1" dirty="0"/>
          </a:p>
          <a:p>
            <a:pPr marL="0" indent="0">
              <a:buNone/>
            </a:pPr>
            <a:endParaRPr lang="en-US" sz="1600" b="1" dirty="0" smtClean="0"/>
          </a:p>
          <a:p>
            <a:pPr marL="0" indent="0">
              <a:buNone/>
            </a:pPr>
            <a:r>
              <a:rPr lang="en-US" sz="1600" b="1" dirty="0" smtClean="0"/>
              <a:t>2</a:t>
            </a:r>
            <a:r>
              <a:rPr lang="en-US" sz="1600" b="1" dirty="0"/>
              <a:t>.d -</a:t>
            </a:r>
            <a:r>
              <a:rPr lang="en-US" sz="1600" dirty="0"/>
              <a:t> Candidates demonstrate understandings, capabilities, and dispositions associated with the central concepts and tools in </a:t>
            </a:r>
            <a:r>
              <a:rPr lang="en-US" sz="1600" b="1" dirty="0"/>
              <a:t>Civics, Economics, Geography, and History</a:t>
            </a:r>
            <a:r>
              <a:rPr lang="en-US" sz="1600" b="1" dirty="0" smtClean="0"/>
              <a:t>.</a:t>
            </a:r>
            <a:endParaRPr lang="en-US" sz="1600" b="1" dirty="0"/>
          </a:p>
          <a:p>
            <a:pPr marL="0" indent="0">
              <a:buNone/>
            </a:pPr>
            <a:endParaRPr lang="en-US" sz="1600" b="1" dirty="0" smtClean="0"/>
          </a:p>
          <a:p>
            <a:pPr marL="0" indent="0">
              <a:buNone/>
            </a:pPr>
            <a:r>
              <a:rPr lang="en-US" sz="1600" b="1" dirty="0" smtClean="0"/>
              <a:t>2</a:t>
            </a:r>
            <a:r>
              <a:rPr lang="en-US" sz="1600" b="1" dirty="0"/>
              <a:t>.e -</a:t>
            </a:r>
            <a:r>
              <a:rPr lang="en-US" sz="1600" dirty="0"/>
              <a:t> </a:t>
            </a:r>
            <a:r>
              <a:rPr lang="en-US" sz="1600" b="1" dirty="0"/>
              <a:t>Candidates demonstrate understandings of developmental and differentiated learning,</a:t>
            </a:r>
            <a:r>
              <a:rPr lang="en-US" sz="1600" dirty="0"/>
              <a:t> curricular standards, practices, the language of the disciplines, assessment, and learning progressions as they relate and connect to content knowledge for teaching.  </a:t>
            </a:r>
          </a:p>
          <a:p>
            <a:pPr marL="0" indent="0">
              <a:buNone/>
            </a:pPr>
            <a:endParaRPr lang="en-US" sz="1600" dirty="0"/>
          </a:p>
        </p:txBody>
      </p:sp>
    </p:spTree>
    <p:extLst>
      <p:ext uri="{BB962C8B-B14F-4D97-AF65-F5344CB8AC3E}">
        <p14:creationId xmlns:p14="http://schemas.microsoft.com/office/powerpoint/2010/main" val="178735132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1752600"/>
          </a:xfrm>
        </p:spPr>
        <p:txBody>
          <a:bodyPr/>
          <a:lstStyle/>
          <a:p>
            <a:r>
              <a:rPr lang="en-US" sz="1600" b="1" u="sng" dirty="0"/>
              <a:t>STANDARD 3 – </a:t>
            </a:r>
            <a:r>
              <a:rPr lang="en-US" sz="1600" b="1" u="sng" dirty="0" smtClean="0"/>
              <a:t>Assessing, Planning, and Engaging Learners </a:t>
            </a:r>
            <a:r>
              <a:rPr lang="en-US" sz="1600" b="1" u="sng" dirty="0"/>
              <a:t>for </a:t>
            </a:r>
            <a:r>
              <a:rPr lang="en-US" sz="1600" b="1" u="sng" dirty="0" smtClean="0"/>
              <a:t>Instruction</a:t>
            </a:r>
            <a:endParaRPr lang="en-US" sz="1400" b="1" dirty="0"/>
          </a:p>
        </p:txBody>
      </p:sp>
      <p:sp>
        <p:nvSpPr>
          <p:cNvPr id="3" name="Content Placeholder 2"/>
          <p:cNvSpPr>
            <a:spLocks noGrp="1"/>
          </p:cNvSpPr>
          <p:nvPr>
            <p:ph idx="1"/>
          </p:nvPr>
        </p:nvSpPr>
        <p:spPr>
          <a:xfrm>
            <a:off x="381000" y="2133600"/>
            <a:ext cx="8610600" cy="4038599"/>
          </a:xfrm>
        </p:spPr>
        <p:txBody>
          <a:bodyPr/>
          <a:lstStyle/>
          <a:p>
            <a:pPr marL="0" indent="0">
              <a:buNone/>
            </a:pPr>
            <a:r>
              <a:rPr lang="en-US" sz="1500" b="1" u="sng" dirty="0" smtClean="0"/>
              <a:t>STANDARD 3 KEY ELEMENTS  (6):</a:t>
            </a:r>
          </a:p>
          <a:p>
            <a:pPr marL="0" indent="0">
              <a:buNone/>
            </a:pPr>
            <a:r>
              <a:rPr lang="en-US" sz="1600" b="1" dirty="0" smtClean="0"/>
              <a:t>3.a</a:t>
            </a:r>
            <a:r>
              <a:rPr lang="en-US" sz="1600" dirty="0" smtClean="0"/>
              <a:t> </a:t>
            </a:r>
            <a:r>
              <a:rPr lang="en-US" sz="1600" dirty="0"/>
              <a:t>- Candidates </a:t>
            </a:r>
            <a:r>
              <a:rPr lang="en-US" sz="1600" b="1" dirty="0"/>
              <a:t>design, compose, select, adapt and administer formative assessments</a:t>
            </a:r>
            <a:r>
              <a:rPr lang="en-US" sz="1600" dirty="0"/>
              <a:t> to gather data on student learning and </a:t>
            </a:r>
            <a:r>
              <a:rPr lang="en-US" sz="1600" dirty="0" smtClean="0"/>
              <a:t>engagement.</a:t>
            </a:r>
            <a:endParaRPr lang="en-US" sz="1600" dirty="0"/>
          </a:p>
          <a:p>
            <a:pPr marL="0" indent="0">
              <a:buNone/>
            </a:pPr>
            <a:endParaRPr lang="en-US" sz="1600" dirty="0"/>
          </a:p>
          <a:p>
            <a:pPr marL="0" indent="0">
              <a:buNone/>
            </a:pPr>
            <a:r>
              <a:rPr lang="en-US" sz="1600" b="1" dirty="0"/>
              <a:t>3.b</a:t>
            </a:r>
            <a:r>
              <a:rPr lang="en-US" sz="1600" dirty="0"/>
              <a:t> - Candidates </a:t>
            </a:r>
            <a:r>
              <a:rPr lang="en-US" sz="1600" b="1" dirty="0"/>
              <a:t>continually monitor, guide and revise instruction</a:t>
            </a:r>
            <a:r>
              <a:rPr lang="en-US" sz="1600" dirty="0"/>
              <a:t> </a:t>
            </a:r>
            <a:r>
              <a:rPr lang="en-US" sz="1600" b="1" dirty="0"/>
              <a:t>using data from </a:t>
            </a:r>
            <a:r>
              <a:rPr lang="en-US" sz="1600" b="1" dirty="0" smtClean="0"/>
              <a:t>formative assessments. </a:t>
            </a:r>
          </a:p>
          <a:p>
            <a:pPr marL="0" indent="0">
              <a:buNone/>
            </a:pPr>
            <a:endParaRPr lang="en-US" sz="1600" dirty="0"/>
          </a:p>
          <a:p>
            <a:pPr marL="0" indent="0">
              <a:buNone/>
            </a:pPr>
            <a:r>
              <a:rPr lang="en-US" sz="1600" b="1" dirty="0"/>
              <a:t>3.c</a:t>
            </a:r>
            <a:r>
              <a:rPr lang="en-US" sz="1600" dirty="0"/>
              <a:t> - Candidates </a:t>
            </a:r>
            <a:r>
              <a:rPr lang="en-US" sz="1600" b="1" dirty="0"/>
              <a:t>plan sequenced learning experiences </a:t>
            </a:r>
            <a:r>
              <a:rPr lang="en-US" sz="1600" dirty="0"/>
              <a:t>to meet their goals based on educational goals and what they know about their students’ current needs and capabilities</a:t>
            </a:r>
            <a:r>
              <a:rPr lang="en-US" sz="1600" dirty="0" smtClean="0"/>
              <a:t>.</a:t>
            </a:r>
          </a:p>
          <a:p>
            <a:pPr marL="0" indent="0">
              <a:buNone/>
            </a:pPr>
            <a:endParaRPr lang="en-US" sz="1600" dirty="0"/>
          </a:p>
          <a:p>
            <a:pPr marL="0" indent="0">
              <a:buNone/>
            </a:pPr>
            <a:r>
              <a:rPr lang="en-US" sz="1600" b="1" dirty="0"/>
              <a:t>3.d</a:t>
            </a:r>
            <a:r>
              <a:rPr lang="en-US" sz="1600" dirty="0"/>
              <a:t> - </a:t>
            </a:r>
            <a:r>
              <a:rPr lang="en-US" sz="1600" b="1" dirty="0"/>
              <a:t>Candidates differentiate instruction </a:t>
            </a:r>
            <a:r>
              <a:rPr lang="en-US" sz="1600" dirty="0"/>
              <a:t>to address the needs of each </a:t>
            </a:r>
            <a:r>
              <a:rPr lang="en-US" sz="1600" b="1" dirty="0"/>
              <a:t>child through explicit planning and design. </a:t>
            </a:r>
          </a:p>
          <a:p>
            <a:pPr marL="0" indent="0">
              <a:buNone/>
            </a:pPr>
            <a:endParaRPr lang="en-US" sz="1600" dirty="0"/>
          </a:p>
        </p:txBody>
      </p:sp>
    </p:spTree>
    <p:extLst>
      <p:ext uri="{BB962C8B-B14F-4D97-AF65-F5344CB8AC3E}">
        <p14:creationId xmlns:p14="http://schemas.microsoft.com/office/powerpoint/2010/main" val="2018247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AEP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CAEP_PPT_Design02</Template>
  <TotalTime>7717</TotalTime>
  <Words>1475</Words>
  <Application>Microsoft Macintosh PowerPoint</Application>
  <PresentationFormat>On-screen Show (4:3)</PresentationFormat>
  <Paragraphs>138</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CAEPupdated</vt:lpstr>
      <vt:lpstr>Draft Elementary Education Preparation Standards: An Opportunity for Review and Feedback   James McLeskey  Teacher Education Division Conference Tempe, AZ November 6, 2015</vt:lpstr>
      <vt:lpstr>To View the Standards Document now</vt:lpstr>
      <vt:lpstr>CAEP’s Role as  Facilitator</vt:lpstr>
      <vt:lpstr>Steering Committee for Elementary Teacher Standards</vt:lpstr>
      <vt:lpstr>Steering Committee for Elementary Teacher Standards(Continued)</vt:lpstr>
      <vt:lpstr>Standards and Elements IN BRIEF</vt:lpstr>
      <vt:lpstr>STANDARD 1 - Understanding and Addressing Each Child’s Developmental and Learning Needs -</vt:lpstr>
      <vt:lpstr>STANDARD 2 - Understanding and Applying Content and Curricular Knowledge for Teaching </vt:lpstr>
      <vt:lpstr>STANDARD 3 – Assessing, Planning, and Engaging Learners for Instruction</vt:lpstr>
      <vt:lpstr>STANDARD 3 – Assessing, Planning, and Engaging Learners for Instruction-Continued</vt:lpstr>
      <vt:lpstr>STANDARD 4 - Supporting each Child’s Learning using Effective Instruction</vt:lpstr>
      <vt:lpstr>STANDARD 4 - Supporting each Child’s Learning using Effective Instruction</vt:lpstr>
      <vt:lpstr>STANDARD 5 - Developing as a Professional </vt:lpstr>
      <vt:lpstr>Present Status of Steering Committee’s Work</vt:lpstr>
      <vt:lpstr>ACEI/CAEP Standards Transition at a Glance</vt:lpstr>
      <vt:lpstr>ACEI/CAEP Standards Transition at a Glance-Part 2</vt:lpstr>
      <vt:lpstr>ACEI/CAEP Standards Transition at a Glance-Part 3</vt:lpstr>
      <vt:lpstr>ACEI/CAEP Standards Transition at a Glance-Part 4</vt:lpstr>
      <vt:lpstr>Feedback/ Survey Link:  https://www.surveymonkey.com/r/ZV9TSCZ   </vt:lpstr>
      <vt:lpstr>CAEP Contact:  Banhi Bhattacharya:  Banhi.Bhattacharya@caepnet.org   </vt:lpstr>
    </vt:vector>
  </TitlesOfParts>
  <Company>NCATE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NCATE Professional Development Web-Conference Series</dc:title>
  <dc:creator>Administrator</dc:creator>
  <cp:lastModifiedBy>Luke Markley</cp:lastModifiedBy>
  <cp:revision>398</cp:revision>
  <dcterms:created xsi:type="dcterms:W3CDTF">2015-08-18T02:13:06Z</dcterms:created>
  <dcterms:modified xsi:type="dcterms:W3CDTF">2017-01-25T17:14:55Z</dcterms:modified>
</cp:coreProperties>
</file>