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450" r:id="rId2"/>
    <p:sldId id="527" r:id="rId3"/>
    <p:sldId id="538" r:id="rId4"/>
    <p:sldId id="547" r:id="rId5"/>
    <p:sldId id="543" r:id="rId6"/>
    <p:sldId id="483" r:id="rId7"/>
    <p:sldId id="536" r:id="rId8"/>
    <p:sldId id="537" r:id="rId9"/>
    <p:sldId id="548" r:id="rId10"/>
    <p:sldId id="540" r:id="rId11"/>
    <p:sldId id="541" r:id="rId12"/>
    <p:sldId id="550" r:id="rId13"/>
    <p:sldId id="551" r:id="rId14"/>
    <p:sldId id="552" r:id="rId15"/>
    <p:sldId id="553" r:id="rId16"/>
    <p:sldId id="554" r:id="rId17"/>
    <p:sldId id="533" r:id="rId18"/>
    <p:sldId id="545" r:id="rId19"/>
    <p:sldId id="535" r:id="rId20"/>
    <p:sldId id="549" r:id="rId21"/>
    <p:sldId id="555" r:id="rId22"/>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01" autoAdjust="0"/>
  </p:normalViewPr>
  <p:slideViewPr>
    <p:cSldViewPr snapToGrid="0" snapToObjects="1">
      <p:cViewPr>
        <p:scale>
          <a:sx n="75" d="100"/>
          <a:sy n="75" d="100"/>
        </p:scale>
        <p:origin x="-1928"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3827" y="0"/>
            <a:ext cx="2972590" cy="465138"/>
          </a:xfrm>
          <a:prstGeom prst="rect">
            <a:avLst/>
          </a:prstGeom>
        </p:spPr>
        <p:txBody>
          <a:bodyPr vert="horz" lIns="91440" tIns="45720" rIns="91440" bIns="45720" rtlCol="0"/>
          <a:lstStyle>
            <a:lvl1pPr algn="r">
              <a:defRPr sz="1200"/>
            </a:lvl1pPr>
          </a:lstStyle>
          <a:p>
            <a:fld id="{A03A5FCF-3B06-4A0D-A8DA-C11851463270}" type="datetimeFigureOut">
              <a:rPr lang="en-US" smtClean="0"/>
              <a:pPr/>
              <a:t>1/25/17</a:t>
            </a:fld>
            <a:endParaRPr lang="en-US"/>
          </a:p>
        </p:txBody>
      </p:sp>
      <p:sp>
        <p:nvSpPr>
          <p:cNvPr id="4" name="Footer Placeholder 3"/>
          <p:cNvSpPr>
            <a:spLocks noGrp="1"/>
          </p:cNvSpPr>
          <p:nvPr>
            <p:ph type="ftr" sz="quarter" idx="2"/>
          </p:nvPr>
        </p:nvSpPr>
        <p:spPr>
          <a:xfrm>
            <a:off x="1" y="8829675"/>
            <a:ext cx="297259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3827" y="8829675"/>
            <a:ext cx="2972590" cy="465138"/>
          </a:xfrm>
          <a:prstGeom prst="rect">
            <a:avLst/>
          </a:prstGeom>
        </p:spPr>
        <p:txBody>
          <a:bodyPr vert="horz" lIns="91440" tIns="45720" rIns="91440" bIns="45720" rtlCol="0" anchor="b"/>
          <a:lstStyle>
            <a:lvl1pPr algn="r">
              <a:defRPr sz="1200"/>
            </a:lvl1pPr>
          </a:lstStyle>
          <a:p>
            <a:fld id="{E4E524E0-1249-44D1-A1E6-08E04001C4B2}" type="slidenum">
              <a:rPr lang="en-US" smtClean="0"/>
              <a:pPr/>
              <a:t>‹#›</a:t>
            </a:fld>
            <a:endParaRPr lang="en-US"/>
          </a:p>
        </p:txBody>
      </p:sp>
    </p:spTree>
    <p:extLst>
      <p:ext uri="{BB962C8B-B14F-4D97-AF65-F5344CB8AC3E}">
        <p14:creationId xmlns:p14="http://schemas.microsoft.com/office/powerpoint/2010/main" val="1574732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2446" tIns="46223" rIns="92446" bIns="46223" rtlCol="0"/>
          <a:lstStyle>
            <a:lvl1pPr algn="r">
              <a:defRPr sz="1200"/>
            </a:lvl1pPr>
          </a:lstStyle>
          <a:p>
            <a:fld id="{30670505-9148-1141-94FB-D3033694A7D0}" type="datetimeFigureOut">
              <a:rPr lang="en-US" smtClean="0"/>
              <a:pPr/>
              <a:t>1/25/17</a:t>
            </a:fld>
            <a:endParaRPr lang="en-US"/>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2446" tIns="46223" rIns="92446" bIns="46223" rtlCol="0" anchor="b"/>
          <a:lstStyle>
            <a:lvl1pPr algn="r">
              <a:defRPr sz="1200"/>
            </a:lvl1pPr>
          </a:lstStyle>
          <a:p>
            <a:fld id="{E48352B0-9870-CC49-818D-BB04F2A69A9D}" type="slidenum">
              <a:rPr lang="en-US" smtClean="0"/>
              <a:pPr/>
              <a:t>‹#›</a:t>
            </a:fld>
            <a:endParaRPr lang="en-US"/>
          </a:p>
        </p:txBody>
      </p:sp>
    </p:spTree>
    <p:extLst>
      <p:ext uri="{BB962C8B-B14F-4D97-AF65-F5344CB8AC3E}">
        <p14:creationId xmlns:p14="http://schemas.microsoft.com/office/powerpoint/2010/main" val="15391138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quote doesn’t quit</a:t>
            </a:r>
            <a:endParaRPr lang="en-US" dirty="0"/>
          </a:p>
        </p:txBody>
      </p:sp>
      <p:sp>
        <p:nvSpPr>
          <p:cNvPr id="4" name="Slide Number Placeholder 3"/>
          <p:cNvSpPr>
            <a:spLocks noGrp="1"/>
          </p:cNvSpPr>
          <p:nvPr>
            <p:ph type="sldNum" sz="quarter" idx="10"/>
          </p:nvPr>
        </p:nvSpPr>
        <p:spPr/>
        <p:txBody>
          <a:bodyPr/>
          <a:lstStyle/>
          <a:p>
            <a:fld id="{E48352B0-9870-CC49-818D-BB04F2A69A9D}"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3254482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cs typeface="Arial" charset="0"/>
              </a:rPr>
              <a:t>andrea</a:t>
            </a:r>
            <a:endParaRPr lang="en-US" smtClean="0">
              <a:latin typeface="Arial" charset="0"/>
              <a:ea typeface="ＭＳ Ｐゴシック" pitchFamily="34" charset="-128"/>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a typeface="ＭＳ Ｐゴシック" pitchFamily="34" charset="-128"/>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a typeface="ＭＳ Ｐゴシック" pitchFamily="34" charset="-128"/>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a typeface="ＭＳ Ｐゴシック" pitchFamily="34" charset="-128"/>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a typeface="ＭＳ Ｐゴシック" pitchFamily="34" charset="-128"/>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a typeface="ＭＳ Ｐゴシック" pitchFamily="34" charset="-128"/>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a typeface="ＭＳ Ｐゴシック" pitchFamily="34" charset="-128"/>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cs typeface="Arial" charset="0"/>
              </a:rPr>
              <a:t>andrea</a:t>
            </a:r>
            <a:endParaRPr lang="en-US" smtClean="0">
              <a:latin typeface="Arial" charset="0"/>
              <a:ea typeface="ＭＳ Ｐゴシック" pitchFamily="34" charset="-128"/>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cs typeface="Arial" charset="0"/>
              </a:rPr>
              <a:t>Chance—learn</a:t>
            </a:r>
            <a:r>
              <a:rPr lang="en-US" baseline="0" dirty="0" smtClean="0">
                <a:ea typeface="ＭＳ Ｐゴシック" pitchFamily="34" charset="-128"/>
                <a:cs typeface="Arial" charset="0"/>
              </a:rPr>
              <a:t> practices in FIELD settings, part of programs over which we have the LEAST CONTROL. </a:t>
            </a:r>
            <a:endParaRPr lang="en-US" dirty="0" smtClean="0">
              <a:latin typeface="Arial" charset="0"/>
              <a:ea typeface="ＭＳ Ｐゴシック" pitchFamily="34" charset="-128"/>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cs typeface="Arial" charset="0"/>
              </a:rPr>
              <a:t>andrea</a:t>
            </a:r>
            <a:endParaRPr lang="en-US" smtClean="0">
              <a:latin typeface="Arial" charset="0"/>
              <a:ea typeface="ＭＳ Ｐゴシック" pitchFamily="34" charset="-128"/>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cs typeface="Arial" charset="0"/>
              </a:rPr>
              <a:t>andrea</a:t>
            </a:r>
            <a:endParaRPr lang="en-US" smtClean="0">
              <a:latin typeface="Arial" charset="0"/>
              <a:ea typeface="ＭＳ Ｐゴシック" pitchFamily="34" charset="-128"/>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ea typeface="ＭＳ Ｐゴシック" pitchFamily="34" charset="-128"/>
              <a:cs typeface="Arial" charset="0"/>
            </a:endParaRP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8AC2A4-9C92-4266-B482-4D9FDC914A24}" type="slidenum">
              <a:rPr lang="en-US" smtClean="0">
                <a:solidFill>
                  <a:srgbClr val="000000"/>
                </a:solidFill>
                <a:latin typeface="Arial" charset="0"/>
                <a:ea typeface="ＭＳ Ｐゴシック" pitchFamily="34" charset="-128"/>
              </a:rPr>
              <a:pPr fontAlgn="base">
                <a:spcBef>
                  <a:spcPct val="0"/>
                </a:spcBef>
                <a:spcAft>
                  <a:spcPct val="0"/>
                </a:spcAft>
              </a:pPr>
              <a:t>6</a:t>
            </a:fld>
            <a:endParaRPr lang="en-US" smtClean="0">
              <a:solidFill>
                <a:srgbClr val="000000"/>
              </a:solidFill>
              <a:latin typeface="Arial"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cs typeface="Arial" charset="0"/>
              </a:rPr>
              <a:t>andrea</a:t>
            </a:r>
            <a:endParaRPr lang="en-US" smtClean="0">
              <a:latin typeface="Arial" charset="0"/>
              <a:ea typeface="ＭＳ Ｐゴシック" pitchFamily="34" charset="-128"/>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cs typeface="Arial" charset="0"/>
              </a:rPr>
              <a:t>andrea</a:t>
            </a:r>
            <a:endParaRPr lang="en-US" smtClean="0">
              <a:latin typeface="Arial" charset="0"/>
              <a:ea typeface="ＭＳ Ｐゴシック" pitchFamily="34" charset="-128"/>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cs typeface="Arial" charset="0"/>
              </a:rPr>
              <a:t>andrea</a:t>
            </a:r>
            <a:endParaRPr lang="en-US" smtClean="0">
              <a:latin typeface="Arial" charset="0"/>
              <a:ea typeface="ＭＳ Ｐゴシック" pitchFamily="34" charset="-128"/>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STPA_scale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21243" y="6070600"/>
            <a:ext cx="2449513"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edTPA_logo_red"/>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6070600"/>
            <a:ext cx="13620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9"/>
          <p:cNvSpPr>
            <a:spLocks noChangeArrowheads="1"/>
          </p:cNvSpPr>
          <p:nvPr userDrawn="1"/>
        </p:nvSpPr>
        <p:spPr bwMode="auto">
          <a:xfrm>
            <a:off x="0" y="6553200"/>
            <a:ext cx="9144000" cy="304800"/>
          </a:xfrm>
          <a:prstGeom prst="rect">
            <a:avLst/>
          </a:prstGeom>
          <a:gradFill rotWithShape="1">
            <a:gsLst>
              <a:gs pos="0">
                <a:srgbClr val="990000"/>
              </a:gs>
              <a:gs pos="100000">
                <a:srgbClr val="9900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fontAlgn="base">
              <a:spcBef>
                <a:spcPct val="0"/>
              </a:spcBef>
              <a:spcAft>
                <a:spcPct val="0"/>
              </a:spcAft>
              <a:defRPr/>
            </a:pPr>
            <a:endParaRPr lang="en-US">
              <a:solidFill>
                <a:prstClr val="black"/>
              </a:solidFill>
              <a:latin typeface="Arial" charset="0"/>
              <a:ea typeface="ＭＳ Ｐゴシック" charset="0"/>
              <a:cs typeface="Arial" charset="0"/>
            </a:endParaRPr>
          </a:p>
        </p:txBody>
      </p:sp>
      <p:sp>
        <p:nvSpPr>
          <p:cNvPr id="7" name="Rectangle 10"/>
          <p:cNvSpPr>
            <a:spLocks noChangeArrowheads="1"/>
          </p:cNvSpPr>
          <p:nvPr userDrawn="1"/>
        </p:nvSpPr>
        <p:spPr bwMode="auto">
          <a:xfrm>
            <a:off x="0" y="6505575"/>
            <a:ext cx="9144000" cy="4603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fontAlgn="base">
              <a:spcBef>
                <a:spcPct val="0"/>
              </a:spcBef>
              <a:spcAft>
                <a:spcPct val="0"/>
              </a:spcAft>
              <a:defRPr/>
            </a:pPr>
            <a:endParaRPr lang="en-US">
              <a:solidFill>
                <a:prstClr val="black"/>
              </a:solidFill>
              <a:latin typeface="Arial" charset="0"/>
              <a:ea typeface="ＭＳ Ｐゴシック" charset="0"/>
              <a:cs typeface="Arial" charset="0"/>
            </a:endParaRPr>
          </a:p>
        </p:txBody>
      </p:sp>
      <p:sp>
        <p:nvSpPr>
          <p:cNvPr id="4098" name="Rectangle 2"/>
          <p:cNvSpPr>
            <a:spLocks noGrp="1" noChangeArrowheads="1"/>
          </p:cNvSpPr>
          <p:nvPr>
            <p:ph type="ctrTitle"/>
          </p:nvPr>
        </p:nvSpPr>
        <p:spPr>
          <a:xfrm>
            <a:off x="685800" y="2130425"/>
            <a:ext cx="7772400" cy="1470025"/>
          </a:xfrm>
        </p:spPr>
        <p:txBody>
          <a:bodyPr/>
          <a:lstStyle>
            <a:lvl1pPr algn="ctr">
              <a:defRPr sz="60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pic>
        <p:nvPicPr>
          <p:cNvPr id="11" name="Picture 10" descr="CEC Offiical High Res Logo.jpg"/>
          <p:cNvPicPr>
            <a:picLocks noChangeAspect="1"/>
          </p:cNvPicPr>
          <p:nvPr userDrawn="1"/>
        </p:nvPicPr>
        <p:blipFill>
          <a:blip r:embed="rId4"/>
          <a:stretch>
            <a:fillRect/>
          </a:stretch>
        </p:blipFill>
        <p:spPr>
          <a:xfrm>
            <a:off x="7475065" y="5807744"/>
            <a:ext cx="1364134" cy="697831"/>
          </a:xfrm>
          <a:prstGeom prst="rect">
            <a:avLst/>
          </a:prstGeom>
        </p:spPr>
      </p:pic>
    </p:spTree>
    <p:extLst>
      <p:ext uri="{BB962C8B-B14F-4D97-AF65-F5344CB8AC3E}">
        <p14:creationId xmlns:p14="http://schemas.microsoft.com/office/powerpoint/2010/main" val="1932512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defTabSz="914400" fontAlgn="base">
              <a:spcBef>
                <a:spcPct val="0"/>
              </a:spcBef>
              <a:spcAft>
                <a:spcPct val="0"/>
              </a:spcAft>
              <a:defRPr/>
            </a:pPr>
            <a:endParaRPr lang="en-US">
              <a:solidFill>
                <a:prstClr val="black"/>
              </a:solidFill>
              <a:latin typeface="Arial" charset="0"/>
              <a:ea typeface="ＭＳ Ｐゴシック" charset="0"/>
              <a:cs typeface="ＭＳ Ｐゴシック" charset="0"/>
            </a:endParaRPr>
          </a:p>
        </p:txBody>
      </p:sp>
      <p:sp>
        <p:nvSpPr>
          <p:cNvPr id="6" name="Rectangle 6"/>
          <p:cNvSpPr>
            <a:spLocks noGrp="1" noChangeArrowheads="1"/>
          </p:cNvSpPr>
          <p:nvPr>
            <p:ph type="sldNum" sz="quarter" idx="12"/>
          </p:nvPr>
        </p:nvSpPr>
        <p:spPr/>
        <p:txBody>
          <a:bodyPr/>
          <a:lstStyle>
            <a:lvl1pPr>
              <a:defRPr/>
            </a:lvl1pPr>
          </a:lstStyle>
          <a:p>
            <a:pPr>
              <a:defRPr/>
            </a:pPr>
            <a:fld id="{49C3D614-3235-1C45-A792-D5F30087F71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29913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defTabSz="914400" fontAlgn="base">
              <a:spcBef>
                <a:spcPct val="0"/>
              </a:spcBef>
              <a:spcAft>
                <a:spcPct val="0"/>
              </a:spcAft>
              <a:defRPr/>
            </a:pPr>
            <a:endParaRPr lang="en-US">
              <a:solidFill>
                <a:prstClr val="black"/>
              </a:solidFill>
              <a:latin typeface="Arial" charset="0"/>
              <a:ea typeface="ＭＳ Ｐゴシック" charset="0"/>
              <a:cs typeface="ＭＳ Ｐゴシック" charset="0"/>
            </a:endParaRPr>
          </a:p>
        </p:txBody>
      </p:sp>
      <p:sp>
        <p:nvSpPr>
          <p:cNvPr id="6" name="Rectangle 6"/>
          <p:cNvSpPr>
            <a:spLocks noGrp="1" noChangeArrowheads="1"/>
          </p:cNvSpPr>
          <p:nvPr>
            <p:ph type="sldNum" sz="quarter" idx="12"/>
          </p:nvPr>
        </p:nvSpPr>
        <p:spPr/>
        <p:txBody>
          <a:bodyPr/>
          <a:lstStyle>
            <a:lvl1pPr>
              <a:defRPr/>
            </a:lvl1pPr>
          </a:lstStyle>
          <a:p>
            <a:pPr>
              <a:defRPr/>
            </a:pPr>
            <a:fld id="{6BC6D955-CDC0-C841-B752-31B5D22995E4}"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779785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defTabSz="914400" fontAlgn="base">
              <a:spcBef>
                <a:spcPct val="0"/>
              </a:spcBef>
              <a:spcAft>
                <a:spcPct val="0"/>
              </a:spcAft>
              <a:defRPr/>
            </a:pPr>
            <a:endParaRPr lang="en-US">
              <a:solidFill>
                <a:prstClr val="black"/>
              </a:solidFill>
              <a:latin typeface="Arial" charset="0"/>
              <a:ea typeface="ＭＳ Ｐゴシック" charset="0"/>
              <a:cs typeface="ＭＳ Ｐゴシック" charset="0"/>
            </a:endParaRPr>
          </a:p>
        </p:txBody>
      </p:sp>
      <p:sp>
        <p:nvSpPr>
          <p:cNvPr id="6" name="Rectangle 6"/>
          <p:cNvSpPr>
            <a:spLocks noGrp="1" noChangeArrowheads="1"/>
          </p:cNvSpPr>
          <p:nvPr>
            <p:ph type="sldNum" sz="quarter" idx="12"/>
          </p:nvPr>
        </p:nvSpPr>
        <p:spPr/>
        <p:txBody>
          <a:bodyPr/>
          <a:lstStyle>
            <a:lvl1pPr>
              <a:defRPr/>
            </a:lvl1pPr>
          </a:lstStyle>
          <a:p>
            <a:pPr>
              <a:defRPr/>
            </a:pPr>
            <a:fld id="{71021002-F9BB-834B-BB6F-774834C8C8F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19158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defTabSz="914400" fontAlgn="base">
              <a:spcBef>
                <a:spcPct val="0"/>
              </a:spcBef>
              <a:spcAft>
                <a:spcPct val="0"/>
              </a:spcAft>
              <a:defRPr/>
            </a:pPr>
            <a:endParaRPr lang="en-US">
              <a:solidFill>
                <a:prstClr val="black"/>
              </a:solidFill>
              <a:latin typeface="Arial" charset="0"/>
              <a:ea typeface="ＭＳ Ｐゴシック" charset="0"/>
              <a:cs typeface="ＭＳ Ｐゴシック" charset="0"/>
            </a:endParaRPr>
          </a:p>
        </p:txBody>
      </p:sp>
      <p:sp>
        <p:nvSpPr>
          <p:cNvPr id="6" name="Rectangle 6"/>
          <p:cNvSpPr>
            <a:spLocks noGrp="1" noChangeArrowheads="1"/>
          </p:cNvSpPr>
          <p:nvPr>
            <p:ph type="sldNum" sz="quarter" idx="12"/>
          </p:nvPr>
        </p:nvSpPr>
        <p:spPr/>
        <p:txBody>
          <a:bodyPr/>
          <a:lstStyle>
            <a:lvl1pPr>
              <a:defRPr/>
            </a:lvl1pPr>
          </a:lstStyle>
          <a:p>
            <a:pPr>
              <a:defRPr/>
            </a:pPr>
            <a:fld id="{3F3E4F93-8E5B-4E41-86BB-0F0912BFD90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043866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defTabSz="914400" fontAlgn="base">
              <a:spcBef>
                <a:spcPct val="0"/>
              </a:spcBef>
              <a:spcAft>
                <a:spcPct val="0"/>
              </a:spcAft>
              <a:defRPr/>
            </a:pPr>
            <a:endParaRPr lang="en-US">
              <a:solidFill>
                <a:prstClr val="black"/>
              </a:solidFill>
              <a:latin typeface="Arial" charset="0"/>
              <a:ea typeface="ＭＳ Ｐゴシック" charset="0"/>
              <a:cs typeface="ＭＳ Ｐゴシック" charset="0"/>
            </a:endParaRPr>
          </a:p>
        </p:txBody>
      </p:sp>
      <p:sp>
        <p:nvSpPr>
          <p:cNvPr id="7" name="Rectangle 6"/>
          <p:cNvSpPr>
            <a:spLocks noGrp="1" noChangeArrowheads="1"/>
          </p:cNvSpPr>
          <p:nvPr>
            <p:ph type="sldNum" sz="quarter" idx="12"/>
          </p:nvPr>
        </p:nvSpPr>
        <p:spPr/>
        <p:txBody>
          <a:bodyPr/>
          <a:lstStyle>
            <a:lvl1pPr>
              <a:defRPr/>
            </a:lvl1pPr>
          </a:lstStyle>
          <a:p>
            <a:pPr>
              <a:defRPr/>
            </a:pPr>
            <a:fld id="{E343EB96-CEBB-1040-BA28-B5880BE7532E}"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21035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defTabSz="914400" fontAlgn="base">
              <a:spcBef>
                <a:spcPct val="0"/>
              </a:spcBef>
              <a:spcAft>
                <a:spcPct val="0"/>
              </a:spcAft>
              <a:defRPr/>
            </a:pPr>
            <a:endParaRPr lang="en-US">
              <a:solidFill>
                <a:prstClr val="black"/>
              </a:solidFill>
              <a:latin typeface="Arial" charset="0"/>
              <a:ea typeface="ＭＳ Ｐゴシック" charset="0"/>
              <a:cs typeface="ＭＳ Ｐゴシック" charset="0"/>
            </a:endParaRPr>
          </a:p>
        </p:txBody>
      </p:sp>
      <p:sp>
        <p:nvSpPr>
          <p:cNvPr id="9" name="Rectangle 6"/>
          <p:cNvSpPr>
            <a:spLocks noGrp="1" noChangeArrowheads="1"/>
          </p:cNvSpPr>
          <p:nvPr>
            <p:ph type="sldNum" sz="quarter" idx="12"/>
          </p:nvPr>
        </p:nvSpPr>
        <p:spPr/>
        <p:txBody>
          <a:bodyPr/>
          <a:lstStyle>
            <a:lvl1pPr>
              <a:defRPr/>
            </a:lvl1pPr>
          </a:lstStyle>
          <a:p>
            <a:pPr>
              <a:defRPr/>
            </a:pPr>
            <a:fld id="{60F02FF6-AAE1-7443-9AB3-031A2B1855A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99184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defTabSz="914400" fontAlgn="base">
              <a:spcBef>
                <a:spcPct val="0"/>
              </a:spcBef>
              <a:spcAft>
                <a:spcPct val="0"/>
              </a:spcAft>
              <a:defRPr/>
            </a:pPr>
            <a:endParaRPr lang="en-US">
              <a:solidFill>
                <a:prstClr val="black"/>
              </a:solidFill>
              <a:latin typeface="Arial" charset="0"/>
              <a:ea typeface="ＭＳ Ｐゴシック" charset="0"/>
              <a:cs typeface="ＭＳ Ｐゴシック" charset="0"/>
            </a:endParaRPr>
          </a:p>
        </p:txBody>
      </p:sp>
      <p:sp>
        <p:nvSpPr>
          <p:cNvPr id="5" name="Rectangle 6"/>
          <p:cNvSpPr>
            <a:spLocks noGrp="1" noChangeArrowheads="1"/>
          </p:cNvSpPr>
          <p:nvPr>
            <p:ph type="sldNum" sz="quarter" idx="12"/>
          </p:nvPr>
        </p:nvSpPr>
        <p:spPr/>
        <p:txBody>
          <a:bodyPr/>
          <a:lstStyle>
            <a:lvl1pPr>
              <a:defRPr/>
            </a:lvl1pPr>
          </a:lstStyle>
          <a:p>
            <a:pPr>
              <a:defRPr/>
            </a:pPr>
            <a:fld id="{40E6B00F-EFD6-F141-A7A4-0620F812924E}"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9864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defTabSz="914400" fontAlgn="base">
              <a:spcBef>
                <a:spcPct val="0"/>
              </a:spcBef>
              <a:spcAft>
                <a:spcPct val="0"/>
              </a:spcAft>
              <a:defRPr/>
            </a:pPr>
            <a:endParaRPr lang="en-US">
              <a:solidFill>
                <a:prstClr val="black"/>
              </a:solidFill>
              <a:latin typeface="Arial" charset="0"/>
              <a:ea typeface="ＭＳ Ｐゴシック" charset="0"/>
              <a:cs typeface="ＭＳ Ｐゴシック" charset="0"/>
            </a:endParaRPr>
          </a:p>
        </p:txBody>
      </p:sp>
      <p:sp>
        <p:nvSpPr>
          <p:cNvPr id="4" name="Rectangle 6"/>
          <p:cNvSpPr>
            <a:spLocks noGrp="1" noChangeArrowheads="1"/>
          </p:cNvSpPr>
          <p:nvPr>
            <p:ph type="sldNum" sz="quarter" idx="12"/>
          </p:nvPr>
        </p:nvSpPr>
        <p:spPr/>
        <p:txBody>
          <a:bodyPr/>
          <a:lstStyle>
            <a:lvl1pPr>
              <a:defRPr/>
            </a:lvl1pPr>
          </a:lstStyle>
          <a:p>
            <a:pPr>
              <a:defRPr/>
            </a:pPr>
            <a:fld id="{30E9270A-D083-7B42-A64B-DDFF686595B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103893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defTabSz="914400" fontAlgn="base">
              <a:spcBef>
                <a:spcPct val="0"/>
              </a:spcBef>
              <a:spcAft>
                <a:spcPct val="0"/>
              </a:spcAft>
              <a:defRPr/>
            </a:pPr>
            <a:endParaRPr lang="en-US">
              <a:solidFill>
                <a:prstClr val="black"/>
              </a:solidFill>
              <a:latin typeface="Arial" charset="0"/>
              <a:ea typeface="ＭＳ Ｐゴシック" charset="0"/>
              <a:cs typeface="ＭＳ Ｐゴシック" charset="0"/>
            </a:endParaRPr>
          </a:p>
        </p:txBody>
      </p:sp>
      <p:sp>
        <p:nvSpPr>
          <p:cNvPr id="7" name="Rectangle 6"/>
          <p:cNvSpPr>
            <a:spLocks noGrp="1" noChangeArrowheads="1"/>
          </p:cNvSpPr>
          <p:nvPr>
            <p:ph type="sldNum" sz="quarter" idx="12"/>
          </p:nvPr>
        </p:nvSpPr>
        <p:spPr/>
        <p:txBody>
          <a:bodyPr/>
          <a:lstStyle>
            <a:lvl1pPr>
              <a:defRPr/>
            </a:lvl1pPr>
          </a:lstStyle>
          <a:p>
            <a:pPr>
              <a:defRPr/>
            </a:pPr>
            <a:fld id="{E81D9560-4E4A-B34C-A75C-F719EC64FA0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12325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prstClr val="black"/>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defTabSz="914400" fontAlgn="base">
              <a:spcBef>
                <a:spcPct val="0"/>
              </a:spcBef>
              <a:spcAft>
                <a:spcPct val="0"/>
              </a:spcAft>
              <a:defRPr/>
            </a:pPr>
            <a:endParaRPr lang="en-US">
              <a:solidFill>
                <a:prstClr val="black"/>
              </a:solidFill>
              <a:latin typeface="Arial" charset="0"/>
              <a:ea typeface="ＭＳ Ｐゴシック" charset="0"/>
              <a:cs typeface="ＭＳ Ｐゴシック" charset="0"/>
            </a:endParaRPr>
          </a:p>
        </p:txBody>
      </p:sp>
      <p:sp>
        <p:nvSpPr>
          <p:cNvPr id="7" name="Rectangle 6"/>
          <p:cNvSpPr>
            <a:spLocks noGrp="1" noChangeArrowheads="1"/>
          </p:cNvSpPr>
          <p:nvPr>
            <p:ph type="sldNum" sz="quarter" idx="12"/>
          </p:nvPr>
        </p:nvSpPr>
        <p:spPr/>
        <p:txBody>
          <a:bodyPr/>
          <a:lstStyle>
            <a:lvl1pPr>
              <a:defRPr/>
            </a:lvl1pPr>
          </a:lstStyle>
          <a:p>
            <a:pPr>
              <a:defRPr/>
            </a:pPr>
            <a:fld id="{13FFFBF2-06D0-1943-8741-EA093371B357}"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816079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cs typeface="Arial" charset="0"/>
              </a:defRPr>
            </a:lvl1pPr>
          </a:lstStyle>
          <a:p>
            <a:pPr defTabSz="914400" fontAlgn="base">
              <a:spcBef>
                <a:spcPct val="0"/>
              </a:spcBef>
              <a:spcAft>
                <a:spcPct val="0"/>
              </a:spcAft>
              <a:defRPr/>
            </a:pPr>
            <a:endParaRPr lang="en-US">
              <a:solidFill>
                <a:prstClr val="black"/>
              </a:solidFill>
              <a:latin typeface="Arial" charset="0"/>
              <a:ea typeface="ＭＳ Ｐゴシック"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cs typeface="Arial" charset="0"/>
              </a:defRPr>
            </a:lvl1pPr>
          </a:lstStyle>
          <a:p>
            <a:pPr defTabSz="914400" fontAlgn="base">
              <a:spcBef>
                <a:spcPct val="0"/>
              </a:spcBef>
              <a:spcAft>
                <a:spcPct val="0"/>
              </a:spcAft>
              <a:defRPr/>
            </a:pPr>
            <a:fld id="{9400A99D-173F-594F-92C8-7463BB74B87D}" type="slidenum">
              <a:rPr lang="en-US">
                <a:solidFill>
                  <a:prstClr val="black"/>
                </a:solidFill>
                <a:latin typeface="Arial" charset="0"/>
                <a:ea typeface="ＭＳ Ｐゴシック" charset="0"/>
              </a:rPr>
              <a:pPr defTabSz="914400" fontAlgn="base">
                <a:spcBef>
                  <a:spcPct val="0"/>
                </a:spcBef>
                <a:spcAft>
                  <a:spcPct val="0"/>
                </a:spcAft>
                <a:defRPr/>
              </a:pPr>
              <a:t>‹#›</a:t>
            </a:fld>
            <a:endParaRPr lang="en-US">
              <a:solidFill>
                <a:prstClr val="black"/>
              </a:solidFill>
              <a:latin typeface="Arial" charset="0"/>
              <a:ea typeface="ＭＳ Ｐゴシック" charset="0"/>
            </a:endParaRPr>
          </a:p>
        </p:txBody>
      </p:sp>
      <p:pic>
        <p:nvPicPr>
          <p:cNvPr id="2" name="Picture 7" descr="STPA_scale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553326" y="6130925"/>
            <a:ext cx="2449513"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8" descr="edTPA_logo_red"/>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70600"/>
            <a:ext cx="13620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ChangeArrowheads="1"/>
          </p:cNvSpPr>
          <p:nvPr userDrawn="1"/>
        </p:nvSpPr>
        <p:spPr bwMode="auto">
          <a:xfrm>
            <a:off x="0" y="6553200"/>
            <a:ext cx="9144000" cy="304800"/>
          </a:xfrm>
          <a:prstGeom prst="rect">
            <a:avLst/>
          </a:prstGeom>
          <a:gradFill rotWithShape="1">
            <a:gsLst>
              <a:gs pos="0">
                <a:srgbClr val="990000"/>
              </a:gs>
              <a:gs pos="100000">
                <a:srgbClr val="990000">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fontAlgn="base">
              <a:spcBef>
                <a:spcPct val="0"/>
              </a:spcBef>
              <a:spcAft>
                <a:spcPct val="0"/>
              </a:spcAft>
              <a:defRPr/>
            </a:pPr>
            <a:endParaRPr lang="en-US">
              <a:solidFill>
                <a:prstClr val="black"/>
              </a:solidFill>
              <a:latin typeface="Arial" charset="0"/>
              <a:ea typeface="ＭＳ Ｐゴシック" charset="0"/>
              <a:cs typeface="Arial" charset="0"/>
            </a:endParaRPr>
          </a:p>
        </p:txBody>
      </p:sp>
      <p:sp>
        <p:nvSpPr>
          <p:cNvPr id="1034" name="Rectangle 10"/>
          <p:cNvSpPr>
            <a:spLocks noChangeArrowheads="1"/>
          </p:cNvSpPr>
          <p:nvPr userDrawn="1"/>
        </p:nvSpPr>
        <p:spPr bwMode="auto">
          <a:xfrm>
            <a:off x="0" y="6505575"/>
            <a:ext cx="9144000" cy="4603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fontAlgn="base">
              <a:spcBef>
                <a:spcPct val="0"/>
              </a:spcBef>
              <a:spcAft>
                <a:spcPct val="0"/>
              </a:spcAft>
              <a:defRPr/>
            </a:pPr>
            <a:endParaRPr lang="en-US">
              <a:solidFill>
                <a:prstClr val="black"/>
              </a:solidFill>
              <a:latin typeface="Arial" charset="0"/>
              <a:ea typeface="ＭＳ Ｐゴシック" charset="0"/>
              <a:cs typeface="Arial" charset="0"/>
            </a:endParaRPr>
          </a:p>
        </p:txBody>
      </p:sp>
      <p:sp>
        <p:nvSpPr>
          <p:cNvPr id="1041" name="Rectangle 17"/>
          <p:cNvSpPr>
            <a:spLocks noChangeArrowheads="1"/>
          </p:cNvSpPr>
          <p:nvPr userDrawn="1"/>
        </p:nvSpPr>
        <p:spPr bwMode="auto">
          <a:xfrm>
            <a:off x="0" y="1428750"/>
            <a:ext cx="9144000" cy="46038"/>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fontAlgn="base">
              <a:spcBef>
                <a:spcPct val="0"/>
              </a:spcBef>
              <a:spcAft>
                <a:spcPct val="0"/>
              </a:spcAft>
              <a:defRPr/>
            </a:pPr>
            <a:endParaRPr lang="en-US">
              <a:solidFill>
                <a:prstClr val="black"/>
              </a:solidFill>
              <a:latin typeface="Arial" charset="0"/>
              <a:ea typeface="ＭＳ Ｐゴシック" charset="0"/>
              <a:cs typeface="Arial" charset="0"/>
            </a:endParaRPr>
          </a:p>
        </p:txBody>
      </p:sp>
      <p:pic>
        <p:nvPicPr>
          <p:cNvPr id="12" name="Picture 11" descr="CEC Offiical High Res Logo.jpg"/>
          <p:cNvPicPr>
            <a:picLocks noChangeAspect="1"/>
          </p:cNvPicPr>
          <p:nvPr userDrawn="1"/>
        </p:nvPicPr>
        <p:blipFill>
          <a:blip r:embed="rId15"/>
          <a:stretch>
            <a:fillRect/>
          </a:stretch>
        </p:blipFill>
        <p:spPr>
          <a:xfrm>
            <a:off x="7126886" y="5797985"/>
            <a:ext cx="1206987" cy="70759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400" b="1">
          <a:solidFill>
            <a:srgbClr val="990000"/>
          </a:solidFill>
          <a:latin typeface="+mj-lt"/>
          <a:ea typeface="+mj-ea"/>
          <a:cs typeface="+mj-cs"/>
        </a:defRPr>
      </a:lvl1pPr>
      <a:lvl2pPr algn="l" rtl="0" eaLnBrk="0" fontAlgn="base" hangingPunct="0">
        <a:spcBef>
          <a:spcPct val="0"/>
        </a:spcBef>
        <a:spcAft>
          <a:spcPct val="0"/>
        </a:spcAft>
        <a:defRPr sz="4400" b="1">
          <a:solidFill>
            <a:srgbClr val="990000"/>
          </a:solidFill>
          <a:latin typeface="Arial" charset="0"/>
          <a:ea typeface="ＭＳ Ｐゴシック" charset="0"/>
          <a:cs typeface="Arial" charset="0"/>
        </a:defRPr>
      </a:lvl2pPr>
      <a:lvl3pPr algn="l" rtl="0" eaLnBrk="0" fontAlgn="base" hangingPunct="0">
        <a:spcBef>
          <a:spcPct val="0"/>
        </a:spcBef>
        <a:spcAft>
          <a:spcPct val="0"/>
        </a:spcAft>
        <a:defRPr sz="4400" b="1">
          <a:solidFill>
            <a:srgbClr val="990000"/>
          </a:solidFill>
          <a:latin typeface="Arial" charset="0"/>
          <a:ea typeface="ＭＳ Ｐゴシック" charset="0"/>
          <a:cs typeface="Arial" charset="0"/>
        </a:defRPr>
      </a:lvl3pPr>
      <a:lvl4pPr algn="l" rtl="0" eaLnBrk="0" fontAlgn="base" hangingPunct="0">
        <a:spcBef>
          <a:spcPct val="0"/>
        </a:spcBef>
        <a:spcAft>
          <a:spcPct val="0"/>
        </a:spcAft>
        <a:defRPr sz="4400" b="1">
          <a:solidFill>
            <a:srgbClr val="990000"/>
          </a:solidFill>
          <a:latin typeface="Arial" charset="0"/>
          <a:ea typeface="ＭＳ Ｐゴシック" charset="0"/>
          <a:cs typeface="Arial" charset="0"/>
        </a:defRPr>
      </a:lvl4pPr>
      <a:lvl5pPr algn="l" rtl="0" eaLnBrk="0" fontAlgn="base" hangingPunct="0">
        <a:spcBef>
          <a:spcPct val="0"/>
        </a:spcBef>
        <a:spcAft>
          <a:spcPct val="0"/>
        </a:spcAft>
        <a:defRPr sz="4400" b="1">
          <a:solidFill>
            <a:srgbClr val="990000"/>
          </a:solidFill>
          <a:latin typeface="Arial" charset="0"/>
          <a:ea typeface="ＭＳ Ｐゴシック" charset="0"/>
          <a:cs typeface="Arial" charset="0"/>
        </a:defRPr>
      </a:lvl5pPr>
      <a:lvl6pPr marL="457200" algn="l" rtl="0" fontAlgn="base">
        <a:spcBef>
          <a:spcPct val="0"/>
        </a:spcBef>
        <a:spcAft>
          <a:spcPct val="0"/>
        </a:spcAft>
        <a:defRPr sz="4400" b="1">
          <a:solidFill>
            <a:srgbClr val="990000"/>
          </a:solidFill>
          <a:latin typeface="Arial" charset="0"/>
          <a:ea typeface="ＭＳ Ｐゴシック" charset="0"/>
          <a:cs typeface="Arial" charset="0"/>
        </a:defRPr>
      </a:lvl6pPr>
      <a:lvl7pPr marL="914400" algn="l" rtl="0" fontAlgn="base">
        <a:spcBef>
          <a:spcPct val="0"/>
        </a:spcBef>
        <a:spcAft>
          <a:spcPct val="0"/>
        </a:spcAft>
        <a:defRPr sz="4400" b="1">
          <a:solidFill>
            <a:srgbClr val="990000"/>
          </a:solidFill>
          <a:latin typeface="Arial" charset="0"/>
          <a:ea typeface="ＭＳ Ｐゴシック" charset="0"/>
          <a:cs typeface="Arial" charset="0"/>
        </a:defRPr>
      </a:lvl7pPr>
      <a:lvl8pPr marL="1371600" algn="l" rtl="0" fontAlgn="base">
        <a:spcBef>
          <a:spcPct val="0"/>
        </a:spcBef>
        <a:spcAft>
          <a:spcPct val="0"/>
        </a:spcAft>
        <a:defRPr sz="4400" b="1">
          <a:solidFill>
            <a:srgbClr val="990000"/>
          </a:solidFill>
          <a:latin typeface="Arial" charset="0"/>
          <a:ea typeface="ＭＳ Ｐゴシック" charset="0"/>
          <a:cs typeface="Arial" charset="0"/>
        </a:defRPr>
      </a:lvl8pPr>
      <a:lvl9pPr marL="1828800" algn="l" rtl="0" fontAlgn="base">
        <a:spcBef>
          <a:spcPct val="0"/>
        </a:spcBef>
        <a:spcAft>
          <a:spcPct val="0"/>
        </a:spcAft>
        <a:defRPr sz="4400" b="1">
          <a:solidFill>
            <a:srgbClr val="990000"/>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lr>
          <a:srgbClr val="991D2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991D20"/>
        </a:buClr>
        <a:buChar char="–"/>
        <a:defRPr sz="3000">
          <a:solidFill>
            <a:schemeClr val="tx1"/>
          </a:solidFill>
          <a:latin typeface="+mn-lt"/>
          <a:ea typeface="Arial" charset="0"/>
          <a:cs typeface="+mn-cs"/>
        </a:defRPr>
      </a:lvl2pPr>
      <a:lvl3pPr marL="1143000" indent="-228600" algn="l" rtl="0" eaLnBrk="0" fontAlgn="base" hangingPunct="0">
        <a:spcBef>
          <a:spcPct val="20000"/>
        </a:spcBef>
        <a:spcAft>
          <a:spcPct val="0"/>
        </a:spcAft>
        <a:buClr>
          <a:srgbClr val="991D20"/>
        </a:buClr>
        <a:buChar char="•"/>
        <a:defRPr sz="2800">
          <a:solidFill>
            <a:schemeClr val="tx1"/>
          </a:solidFill>
          <a:latin typeface="+mn-lt"/>
          <a:ea typeface="Arial" charset="0"/>
          <a:cs typeface="+mn-cs"/>
        </a:defRPr>
      </a:lvl3pPr>
      <a:lvl4pPr marL="1600200" indent="-228600" algn="l" rtl="0" eaLnBrk="0" fontAlgn="base" hangingPunct="0">
        <a:spcBef>
          <a:spcPct val="20000"/>
        </a:spcBef>
        <a:spcAft>
          <a:spcPct val="0"/>
        </a:spcAft>
        <a:buClr>
          <a:srgbClr val="991D20"/>
        </a:buClr>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lr>
          <a:srgbClr val="991D20"/>
        </a:buClr>
        <a:buChar char="»"/>
        <a:defRPr sz="2000">
          <a:solidFill>
            <a:schemeClr val="tx1"/>
          </a:solidFill>
          <a:latin typeface="+mn-lt"/>
          <a:ea typeface="Arial" charset="0"/>
          <a:cs typeface="+mn-cs"/>
        </a:defRPr>
      </a:lvl5pPr>
      <a:lvl6pPr marL="2514600" indent="-228600" algn="l" rtl="0" fontAlgn="base">
        <a:spcBef>
          <a:spcPct val="20000"/>
        </a:spcBef>
        <a:spcAft>
          <a:spcPct val="0"/>
        </a:spcAft>
        <a:buClr>
          <a:srgbClr val="991D20"/>
        </a:buClr>
        <a:buChar char="»"/>
        <a:defRPr sz="2000">
          <a:solidFill>
            <a:schemeClr val="tx1"/>
          </a:solidFill>
          <a:latin typeface="+mn-lt"/>
          <a:ea typeface="Arial" charset="0"/>
          <a:cs typeface="+mn-cs"/>
        </a:defRPr>
      </a:lvl6pPr>
      <a:lvl7pPr marL="2971800" indent="-228600" algn="l" rtl="0" fontAlgn="base">
        <a:spcBef>
          <a:spcPct val="20000"/>
        </a:spcBef>
        <a:spcAft>
          <a:spcPct val="0"/>
        </a:spcAft>
        <a:buClr>
          <a:srgbClr val="991D20"/>
        </a:buClr>
        <a:buChar char="»"/>
        <a:defRPr sz="2000">
          <a:solidFill>
            <a:schemeClr val="tx1"/>
          </a:solidFill>
          <a:latin typeface="+mn-lt"/>
          <a:ea typeface="Arial" charset="0"/>
          <a:cs typeface="+mn-cs"/>
        </a:defRPr>
      </a:lvl7pPr>
      <a:lvl8pPr marL="3429000" indent="-228600" algn="l" rtl="0" fontAlgn="base">
        <a:spcBef>
          <a:spcPct val="20000"/>
        </a:spcBef>
        <a:spcAft>
          <a:spcPct val="0"/>
        </a:spcAft>
        <a:buClr>
          <a:srgbClr val="991D20"/>
        </a:buClr>
        <a:buChar char="»"/>
        <a:defRPr sz="2000">
          <a:solidFill>
            <a:schemeClr val="tx1"/>
          </a:solidFill>
          <a:latin typeface="+mn-lt"/>
          <a:ea typeface="Arial" charset="0"/>
          <a:cs typeface="+mn-cs"/>
        </a:defRPr>
      </a:lvl8pPr>
      <a:lvl9pPr marL="3886200" indent="-228600" algn="l" rtl="0" fontAlgn="base">
        <a:spcBef>
          <a:spcPct val="20000"/>
        </a:spcBef>
        <a:spcAft>
          <a:spcPct val="0"/>
        </a:spcAft>
        <a:buClr>
          <a:srgbClr val="991D20"/>
        </a:buClr>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ceedar.education.ufl.edu/hlpfeedback/" TargetMode="Externa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bwMode="auto">
          <a:xfrm>
            <a:off x="838200" y="850232"/>
            <a:ext cx="7772400" cy="929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algn="ctr" defTabSz="914400" eaLnBrk="0" fontAlgn="base" hangingPunct="0">
              <a:spcBef>
                <a:spcPct val="0"/>
              </a:spcBef>
              <a:spcAft>
                <a:spcPct val="0"/>
              </a:spcAft>
              <a:defRPr/>
            </a:pPr>
            <a:r>
              <a:rPr kumimoji="0" lang="en-US" sz="4000" b="1" i="0" u="none" strike="noStrike" kern="0" cap="none" spc="0" normalizeH="0" baseline="0" noProof="0" dirty="0" smtClean="0">
                <a:ln>
                  <a:noFill/>
                </a:ln>
                <a:solidFill>
                  <a:srgbClr val="990000"/>
                </a:solidFill>
                <a:effectLst/>
                <a:uLnTx/>
                <a:uFillTx/>
                <a:latin typeface="+mj-lt"/>
                <a:ea typeface="+mj-ea"/>
                <a:cs typeface="+mj-cs"/>
              </a:rPr>
              <a:t/>
            </a:r>
            <a:br>
              <a:rPr kumimoji="0" lang="en-US" sz="4000" b="1" i="0" u="none" strike="noStrike" kern="0" cap="none" spc="0" normalizeH="0" baseline="0" noProof="0" dirty="0" smtClean="0">
                <a:ln>
                  <a:noFill/>
                </a:ln>
                <a:solidFill>
                  <a:srgbClr val="990000"/>
                </a:solidFill>
                <a:effectLst/>
                <a:uLnTx/>
                <a:uFillTx/>
                <a:latin typeface="+mj-lt"/>
                <a:ea typeface="+mj-ea"/>
                <a:cs typeface="+mj-cs"/>
              </a:rPr>
            </a:br>
            <a:r>
              <a:rPr kumimoji="0" lang="en-US" sz="4000" b="1" i="0" u="none" strike="noStrike" kern="0" cap="none" spc="0" normalizeH="0" baseline="0" noProof="0" dirty="0" smtClean="0">
                <a:ln>
                  <a:noFill/>
                </a:ln>
                <a:solidFill>
                  <a:srgbClr val="990000"/>
                </a:solidFill>
                <a:effectLst/>
                <a:uLnTx/>
                <a:uFillTx/>
                <a:latin typeface="+mj-lt"/>
                <a:ea typeface="+mj-ea"/>
                <a:cs typeface="+mj-cs"/>
              </a:rPr>
              <a:t>A Draft of High Leverage Practices for</a:t>
            </a:r>
            <a:r>
              <a:rPr kumimoji="0" lang="en-US" sz="4000" b="1" i="0" u="none" strike="noStrike" kern="0" cap="none" spc="0" normalizeH="0" noProof="0" dirty="0" smtClean="0">
                <a:ln>
                  <a:noFill/>
                </a:ln>
                <a:solidFill>
                  <a:srgbClr val="990000"/>
                </a:solidFill>
                <a:effectLst/>
                <a:uLnTx/>
                <a:uFillTx/>
                <a:latin typeface="+mj-lt"/>
                <a:ea typeface="+mj-ea"/>
                <a:cs typeface="+mj-cs"/>
              </a:rPr>
              <a:t> Special Education Teachers</a:t>
            </a:r>
            <a:endParaRPr kumimoji="0" lang="en-US" sz="4400" b="1" i="0" u="none" strike="noStrike" kern="0" cap="none" spc="0" normalizeH="0" baseline="0" noProof="0" dirty="0">
              <a:ln>
                <a:noFill/>
              </a:ln>
              <a:solidFill>
                <a:schemeClr val="accent6">
                  <a:lumMod val="75000"/>
                </a:schemeClr>
              </a:solidFill>
              <a:effectLst/>
              <a:uLnTx/>
              <a:uFillTx/>
              <a:latin typeface="+mj-lt"/>
              <a:ea typeface="+mj-ea"/>
              <a:cs typeface="+mj-cs"/>
            </a:endParaRPr>
          </a:p>
        </p:txBody>
      </p:sp>
      <p:sp>
        <p:nvSpPr>
          <p:cNvPr id="6" name="Title 5"/>
          <p:cNvSpPr>
            <a:spLocks noGrp="1"/>
          </p:cNvSpPr>
          <p:nvPr>
            <p:ph type="ctrTitle"/>
          </p:nvPr>
        </p:nvSpPr>
        <p:spPr>
          <a:xfrm>
            <a:off x="116306" y="2967789"/>
            <a:ext cx="9027695" cy="1470025"/>
          </a:xfrm>
        </p:spPr>
        <p:txBody>
          <a:bodyPr/>
          <a:lstStyle/>
          <a:p>
            <a:r>
              <a:rPr lang="en-US" sz="2400" dirty="0" smtClean="0"/>
              <a:t>Teacher Education Division Conference</a:t>
            </a:r>
            <a:br>
              <a:rPr lang="en-US" sz="2400" dirty="0" smtClean="0"/>
            </a:br>
            <a:r>
              <a:rPr lang="en-US" sz="2400" dirty="0" smtClean="0"/>
              <a:t>Tempe, AZ</a:t>
            </a:r>
            <a:br>
              <a:rPr lang="en-US" sz="2400" dirty="0" smtClean="0"/>
            </a:br>
            <a:r>
              <a:rPr lang="en-US" sz="2400" dirty="0" smtClean="0"/>
              <a:t>November 6, 2015</a:t>
            </a:r>
            <a:endParaRPr lang="en-US" sz="2400" dirty="0"/>
          </a:p>
        </p:txBody>
      </p:sp>
      <p:sp>
        <p:nvSpPr>
          <p:cNvPr id="7" name="Subtitle 6"/>
          <p:cNvSpPr>
            <a:spLocks noGrp="1"/>
          </p:cNvSpPr>
          <p:nvPr>
            <p:ph type="subTitle" idx="1"/>
          </p:nvPr>
        </p:nvSpPr>
        <p:spPr>
          <a:xfrm>
            <a:off x="116306" y="4668252"/>
            <a:ext cx="9027694" cy="994611"/>
          </a:xfrm>
        </p:spPr>
        <p:txBody>
          <a:bodyPr/>
          <a:lstStyle/>
          <a:p>
            <a:r>
              <a:rPr lang="en-US" sz="2000" dirty="0" smtClean="0"/>
              <a:t>James </a:t>
            </a:r>
            <a:r>
              <a:rPr lang="en-US" sz="2000" dirty="0" err="1" smtClean="0"/>
              <a:t>McLeskey</a:t>
            </a:r>
            <a:r>
              <a:rPr lang="en-US" sz="2000" dirty="0" smtClean="0"/>
              <a:t>, Chair, Professional Standards and Practice Committee </a:t>
            </a:r>
          </a:p>
          <a:p>
            <a:r>
              <a:rPr lang="en-US" sz="2000" dirty="0" smtClean="0"/>
              <a:t>Deborah Ziegler, Director, CEC Public Policy and Professional Standards</a:t>
            </a:r>
          </a:p>
        </p:txBody>
      </p:sp>
      <p:pic>
        <p:nvPicPr>
          <p:cNvPr id="12" name="Picture 11" descr="The CEEDAR Center Logo" title="CEEDAR Center Log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at the bottom of the page."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0" y="6237312"/>
            <a:ext cx="1475656" cy="676889"/>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3444674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3000" dirty="0" smtClean="0"/>
              <a:t>Process for Development</a:t>
            </a:r>
            <a:br>
              <a:rPr lang="en-US" sz="3000" dirty="0" smtClean="0"/>
            </a:br>
            <a:r>
              <a:rPr lang="en-US" sz="3000" dirty="0" smtClean="0"/>
              <a:t>HLPs for Special Education Teachers</a:t>
            </a:r>
          </a:p>
        </p:txBody>
      </p:sp>
      <p:sp>
        <p:nvSpPr>
          <p:cNvPr id="41986" name="Content Placeholder 2"/>
          <p:cNvSpPr>
            <a:spLocks noGrp="1"/>
          </p:cNvSpPr>
          <p:nvPr>
            <p:ph idx="1"/>
          </p:nvPr>
        </p:nvSpPr>
        <p:spPr>
          <a:xfrm>
            <a:off x="457200" y="1600200"/>
            <a:ext cx="8458200" cy="3756025"/>
          </a:xfrm>
        </p:spPr>
        <p:txBody>
          <a:bodyPr/>
          <a:lstStyle/>
          <a:p>
            <a:r>
              <a:rPr lang="en-US" sz="2400" dirty="0" smtClean="0"/>
              <a:t>Supported by TED, CEC, PSPC, and CEEDAR Center/UF</a:t>
            </a:r>
          </a:p>
          <a:p>
            <a:r>
              <a:rPr lang="en-US" sz="2400" dirty="0" smtClean="0"/>
              <a:t>HLP Writing Team developed draft</a:t>
            </a:r>
          </a:p>
          <a:p>
            <a:r>
              <a:rPr lang="en-US" sz="2400" dirty="0" smtClean="0"/>
              <a:t>Draft was reviewed by groups of teacher educators, special education teachers, special education administrators</a:t>
            </a:r>
          </a:p>
          <a:p>
            <a:r>
              <a:rPr lang="en-US" sz="2400" dirty="0" smtClean="0"/>
              <a:t>Revision completed in October 2015</a:t>
            </a:r>
          </a:p>
          <a:p>
            <a:r>
              <a:rPr lang="en-US" sz="2400" dirty="0" smtClean="0"/>
              <a:t>Review current draft until December 1, 2015</a:t>
            </a:r>
          </a:p>
          <a:p>
            <a:r>
              <a:rPr lang="en-US" sz="2400" dirty="0" smtClean="0"/>
              <a:t>Final draft completed by April 2016</a:t>
            </a:r>
          </a:p>
          <a:p>
            <a:endParaRPr lang="en-US" sz="2200" dirty="0" smtClean="0"/>
          </a:p>
          <a:p>
            <a:pPr marL="457200" lvl="1" indent="0">
              <a:buNone/>
            </a:pPr>
            <a:r>
              <a:rPr lang="en-US" sz="2000" dirty="0" smtClean="0"/>
              <a:t> </a:t>
            </a:r>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4679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5" name="Title 1"/>
          <p:cNvSpPr>
            <a:spLocks noGrp="1"/>
          </p:cNvSpPr>
          <p:nvPr>
            <p:ph type="title"/>
          </p:nvPr>
        </p:nvSpPr>
        <p:spPr>
          <a:xfrm>
            <a:off x="1600200" y="381000"/>
            <a:ext cx="7010400" cy="838200"/>
          </a:xfrm>
        </p:spPr>
        <p:txBody>
          <a:bodyPr/>
          <a:lstStyle/>
          <a:p>
            <a:r>
              <a:rPr lang="en-US" sz="4800" i="1" dirty="0" smtClean="0"/>
              <a:t>Brief</a:t>
            </a:r>
            <a:r>
              <a:rPr lang="en-US" sz="4000" dirty="0" smtClean="0"/>
              <a:t> descriptions of HLPs</a:t>
            </a:r>
          </a:p>
        </p:txBody>
      </p:sp>
      <p:sp>
        <p:nvSpPr>
          <p:cNvPr id="41986" name="Content Placeholder 2"/>
          <p:cNvSpPr>
            <a:spLocks noGrp="1"/>
          </p:cNvSpPr>
          <p:nvPr>
            <p:ph idx="1"/>
          </p:nvPr>
        </p:nvSpPr>
        <p:spPr>
          <a:xfrm>
            <a:off x="457200" y="1600200"/>
            <a:ext cx="8458200" cy="3756025"/>
          </a:xfrm>
        </p:spPr>
        <p:txBody>
          <a:bodyPr/>
          <a:lstStyle/>
          <a:p>
            <a:r>
              <a:rPr lang="en-US" sz="2400" dirty="0" smtClean="0"/>
              <a:t>Collaboration</a:t>
            </a:r>
          </a:p>
          <a:p>
            <a:r>
              <a:rPr lang="en-US" sz="2400" dirty="0" smtClean="0"/>
              <a:t>Assessment</a:t>
            </a:r>
          </a:p>
          <a:p>
            <a:r>
              <a:rPr lang="en-US" sz="2400" dirty="0" smtClean="0"/>
              <a:t>Social/Behavioral</a:t>
            </a:r>
          </a:p>
          <a:p>
            <a:r>
              <a:rPr lang="en-US" sz="2400" dirty="0" smtClean="0"/>
              <a:t>Instruction</a:t>
            </a:r>
          </a:p>
          <a:p>
            <a:pPr marL="457200" lvl="1" indent="0">
              <a:buNone/>
            </a:pPr>
            <a:r>
              <a:rPr lang="en-US" sz="2000" dirty="0" smtClean="0"/>
              <a:t> </a:t>
            </a:r>
          </a:p>
        </p:txBody>
      </p:sp>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85736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Collaboration HLPs</a:t>
            </a:r>
          </a:p>
        </p:txBody>
      </p:sp>
      <p:sp>
        <p:nvSpPr>
          <p:cNvPr id="41986" name="Content Placeholder 2"/>
          <p:cNvSpPr>
            <a:spLocks noGrp="1"/>
          </p:cNvSpPr>
          <p:nvPr>
            <p:ph idx="1"/>
          </p:nvPr>
        </p:nvSpPr>
        <p:spPr>
          <a:xfrm>
            <a:off x="457200" y="1600200"/>
            <a:ext cx="8458200" cy="3756025"/>
          </a:xfrm>
        </p:spPr>
        <p:txBody>
          <a:bodyPr/>
          <a:lstStyle/>
          <a:p>
            <a:r>
              <a:rPr lang="en-US" sz="2000" dirty="0" smtClean="0"/>
              <a:t>1</a:t>
            </a:r>
            <a:r>
              <a:rPr lang="en-US" sz="2000" dirty="0"/>
              <a:t>. Collaborate with professionals to increase student success within the general education curriculum.</a:t>
            </a:r>
          </a:p>
          <a:p>
            <a:pPr marL="0" indent="0">
              <a:buNone/>
            </a:pPr>
            <a:r>
              <a:rPr lang="en-US" sz="2000" dirty="0"/>
              <a:t> </a:t>
            </a:r>
          </a:p>
          <a:p>
            <a:r>
              <a:rPr lang="en-US" sz="2000" dirty="0"/>
              <a:t>2. Organize and facilitate effective meetings with professionals and families.</a:t>
            </a:r>
          </a:p>
          <a:p>
            <a:pPr marL="0" indent="0">
              <a:buNone/>
            </a:pPr>
            <a:endParaRPr lang="en-US" sz="2000" dirty="0"/>
          </a:p>
          <a:p>
            <a:r>
              <a:rPr lang="en-US" sz="2000" dirty="0"/>
              <a:t>3. Collaborate with families to support student learning and secure needed services.</a:t>
            </a:r>
          </a:p>
          <a:p>
            <a:pPr marL="0" indent="0">
              <a:buNone/>
            </a:pPr>
            <a:endParaRPr lang="en-US" sz="2000" dirty="0" smtClean="0"/>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62851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Assessment HLPs</a:t>
            </a:r>
          </a:p>
        </p:txBody>
      </p:sp>
      <p:sp>
        <p:nvSpPr>
          <p:cNvPr id="41986" name="Content Placeholder 2"/>
          <p:cNvSpPr>
            <a:spLocks noGrp="1"/>
          </p:cNvSpPr>
          <p:nvPr>
            <p:ph idx="1"/>
          </p:nvPr>
        </p:nvSpPr>
        <p:spPr>
          <a:xfrm>
            <a:off x="457200" y="1600200"/>
            <a:ext cx="8458200" cy="3756025"/>
          </a:xfrm>
        </p:spPr>
        <p:txBody>
          <a:bodyPr/>
          <a:lstStyle/>
          <a:p>
            <a:r>
              <a:rPr lang="en-US" sz="2000" dirty="0" smtClean="0"/>
              <a:t>4. Develop a comprehensive learner profile that is used to monitor student progress and plan instruction.</a:t>
            </a:r>
          </a:p>
          <a:p>
            <a:endParaRPr lang="en-US" sz="2000" dirty="0"/>
          </a:p>
          <a:p>
            <a:r>
              <a:rPr lang="en-US" sz="2000" dirty="0" smtClean="0"/>
              <a:t>5. Communicate assessment information with stakeholders to collaboratively design educational programs.</a:t>
            </a:r>
          </a:p>
          <a:p>
            <a:endParaRPr lang="en-US" sz="2000" dirty="0"/>
          </a:p>
          <a:p>
            <a:r>
              <a:rPr lang="en-US" sz="2000" dirty="0" smtClean="0"/>
              <a:t>6. Use assessment continuously to design, evaluation, and adjust instruction that is responsive to students’ needs. </a:t>
            </a:r>
          </a:p>
          <a:p>
            <a:endParaRPr lang="en-US" sz="2000" dirty="0" smtClean="0"/>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64336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Social/Behavioral HLPs</a:t>
            </a:r>
          </a:p>
        </p:txBody>
      </p:sp>
      <p:sp>
        <p:nvSpPr>
          <p:cNvPr id="41986" name="Content Placeholder 2"/>
          <p:cNvSpPr>
            <a:spLocks noGrp="1"/>
          </p:cNvSpPr>
          <p:nvPr>
            <p:ph idx="1"/>
          </p:nvPr>
        </p:nvSpPr>
        <p:spPr>
          <a:xfrm>
            <a:off x="457200" y="1600200"/>
            <a:ext cx="8458200" cy="3756025"/>
          </a:xfrm>
        </p:spPr>
        <p:txBody>
          <a:bodyPr/>
          <a:lstStyle/>
          <a:p>
            <a:r>
              <a:rPr lang="en-US" sz="2000" dirty="0" smtClean="0"/>
              <a:t>7.</a:t>
            </a:r>
            <a:r>
              <a:rPr lang="en-US" sz="2000" dirty="0"/>
              <a:t> Establish a consistent, organized, and respectful learning environment.</a:t>
            </a:r>
          </a:p>
          <a:p>
            <a:endParaRPr lang="en-US" sz="2000" dirty="0"/>
          </a:p>
          <a:p>
            <a:r>
              <a:rPr lang="en-US" sz="2000" dirty="0"/>
              <a:t>8. Provide appropriate rates of positive and constructive feedback to guide students’ learning and behavior.</a:t>
            </a:r>
          </a:p>
          <a:p>
            <a:endParaRPr lang="en-US" sz="2000" dirty="0"/>
          </a:p>
          <a:p>
            <a:r>
              <a:rPr lang="en-US" sz="2000" dirty="0"/>
              <a:t>9. Teach social behaviors.</a:t>
            </a:r>
          </a:p>
          <a:p>
            <a:endParaRPr lang="en-US" sz="2000" dirty="0"/>
          </a:p>
          <a:p>
            <a:r>
              <a:rPr lang="en-US" sz="2000" dirty="0"/>
              <a:t>10. Conduct functional behavioral assessments to develop student behavior intervention plans. </a:t>
            </a:r>
          </a:p>
          <a:p>
            <a:pPr marL="0" indent="0">
              <a:buNone/>
            </a:pPr>
            <a:r>
              <a:rPr lang="en-US" sz="2400" dirty="0" smtClean="0"/>
              <a:t> </a:t>
            </a:r>
            <a:endParaRPr lang="en-US" sz="2000" dirty="0" smtClean="0"/>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56289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Instruction HLPs</a:t>
            </a:r>
          </a:p>
        </p:txBody>
      </p:sp>
      <p:sp>
        <p:nvSpPr>
          <p:cNvPr id="41986" name="Content Placeholder 2"/>
          <p:cNvSpPr>
            <a:spLocks noGrp="1"/>
          </p:cNvSpPr>
          <p:nvPr>
            <p:ph idx="1"/>
          </p:nvPr>
        </p:nvSpPr>
        <p:spPr>
          <a:xfrm>
            <a:off x="457200" y="1600200"/>
            <a:ext cx="8458200" cy="3756025"/>
          </a:xfrm>
        </p:spPr>
        <p:txBody>
          <a:bodyPr/>
          <a:lstStyle/>
          <a:p>
            <a:r>
              <a:rPr lang="en-US" sz="2400" dirty="0" smtClean="0"/>
              <a:t>11. Identify and prioritize long- and short-term learning goals.</a:t>
            </a:r>
          </a:p>
          <a:p>
            <a:r>
              <a:rPr lang="en-US" sz="2400" dirty="0" smtClean="0"/>
              <a:t>12. Systematically design instruction toward a specific learning goal.</a:t>
            </a:r>
          </a:p>
          <a:p>
            <a:r>
              <a:rPr lang="en-US" sz="2400" dirty="0" smtClean="0"/>
              <a:t>13. Adapt curriculum tasks and materials for specific learning goals.</a:t>
            </a:r>
          </a:p>
          <a:p>
            <a:r>
              <a:rPr lang="en-US" sz="2400" dirty="0" smtClean="0"/>
              <a:t>14. Use and explicitly teach strategies to support learning and independence. </a:t>
            </a:r>
          </a:p>
          <a:p>
            <a:r>
              <a:rPr lang="en-US" sz="2400" dirty="0" smtClean="0"/>
              <a:t>15. Scaffold instruction.</a:t>
            </a:r>
            <a:endParaRPr lang="en-US" sz="2000" dirty="0" smtClean="0"/>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675066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Instruction HLPs--continued</a:t>
            </a:r>
          </a:p>
        </p:txBody>
      </p:sp>
      <p:sp>
        <p:nvSpPr>
          <p:cNvPr id="41986" name="Content Placeholder 2"/>
          <p:cNvSpPr>
            <a:spLocks noGrp="1"/>
          </p:cNvSpPr>
          <p:nvPr>
            <p:ph idx="1"/>
          </p:nvPr>
        </p:nvSpPr>
        <p:spPr>
          <a:xfrm>
            <a:off x="457200" y="1600200"/>
            <a:ext cx="8458200" cy="3756025"/>
          </a:xfrm>
        </p:spPr>
        <p:txBody>
          <a:bodyPr/>
          <a:lstStyle/>
          <a:p>
            <a:r>
              <a:rPr lang="en-US" sz="2400" dirty="0" smtClean="0"/>
              <a:t>16. Use explicit instruction.</a:t>
            </a:r>
          </a:p>
          <a:p>
            <a:r>
              <a:rPr lang="en-US" sz="2400" dirty="0" smtClean="0"/>
              <a:t>17. Use flexible grouping.</a:t>
            </a:r>
          </a:p>
          <a:p>
            <a:r>
              <a:rPr lang="en-US" sz="2400" dirty="0" smtClean="0"/>
              <a:t>18. Use strategies to promote active student engagement.</a:t>
            </a:r>
          </a:p>
          <a:p>
            <a:r>
              <a:rPr lang="en-US" sz="2400" dirty="0" smtClean="0"/>
              <a:t>19. Use assistive and instructional technologies.</a:t>
            </a:r>
          </a:p>
          <a:p>
            <a:r>
              <a:rPr lang="en-US" sz="2400" dirty="0" smtClean="0"/>
              <a:t>20. Teach students to maintain and generalize new learning across time and settings.</a:t>
            </a:r>
          </a:p>
          <a:p>
            <a:r>
              <a:rPr lang="en-US" sz="2400" dirty="0" smtClean="0"/>
              <a:t>21. Provide intensive instruction.</a:t>
            </a:r>
          </a:p>
          <a:p>
            <a:r>
              <a:rPr lang="en-US" sz="2400" dirty="0" smtClean="0"/>
              <a:t>22. Analyze instruction for the purpose of improving it. </a:t>
            </a:r>
            <a:endParaRPr lang="en-US" sz="2000" dirty="0" smtClean="0"/>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53804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52663"/>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kern="0" dirty="0" smtClean="0">
                <a:solidFill>
                  <a:srgbClr val="990000"/>
                </a:solidFill>
                <a:latin typeface="+mj-lt"/>
                <a:ea typeface="+mj-ea"/>
                <a:cs typeface="+mj-cs"/>
              </a:rPr>
              <a:t>Provide feedback</a:t>
            </a:r>
            <a:endParaRPr kumimoji="0" lang="en-US" sz="4400" b="1" i="0" u="none" strike="noStrike" kern="0" cap="none" spc="0" normalizeH="0" baseline="0" noProof="0" dirty="0">
              <a:ln>
                <a:noFill/>
              </a:ln>
              <a:solidFill>
                <a:srgbClr val="990000"/>
              </a:solidFill>
              <a:effectLst/>
              <a:uLnTx/>
              <a:uFillTx/>
              <a:latin typeface="+mj-lt"/>
              <a:ea typeface="+mj-ea"/>
              <a:cs typeface="+mj-cs"/>
            </a:endParaRPr>
          </a:p>
        </p:txBody>
      </p:sp>
      <p:sp>
        <p:nvSpPr>
          <p:cNvPr id="4" name="Content Placeholder 1"/>
          <p:cNvSpPr txBox="1">
            <a:spLocks/>
          </p:cNvSpPr>
          <p:nvPr/>
        </p:nvSpPr>
        <p:spPr>
          <a:xfrm>
            <a:off x="423863" y="1863725"/>
            <a:ext cx="8262937" cy="4783138"/>
          </a:xfrm>
          <a:prstGeom prst="rect">
            <a:avLst/>
          </a:prstGeom>
        </p:spPr>
        <p:txBody>
          <a:bodyPr>
            <a:normAutofit fontScale="85000" lnSpcReduction="20000"/>
          </a:bodyPr>
          <a:lstStyle/>
          <a:p>
            <a:pPr marL="649288" marR="0" lvl="0" indent="-609600" algn="l" defTabSz="914400" rtl="0" eaLnBrk="1" fontAlgn="base" latinLnBrk="0" hangingPunct="1">
              <a:lnSpc>
                <a:spcPct val="90000"/>
              </a:lnSpc>
              <a:spcBef>
                <a:spcPct val="0"/>
              </a:spcBef>
              <a:spcAft>
                <a:spcPct val="0"/>
              </a:spcAft>
              <a:buClr>
                <a:srgbClr val="800000"/>
              </a:buClr>
              <a:buSzTx/>
              <a:buFont typeface="Arial"/>
              <a:buChar char="•"/>
              <a:tabLst/>
              <a:defRPr/>
            </a:pPr>
            <a:r>
              <a:rPr kumimoji="0" lang="en-US" sz="3600" b="0" i="0" u="none" strike="noStrike" kern="0" cap="none" spc="0" normalizeH="0" baseline="0" noProof="0" dirty="0" smtClean="0">
                <a:ln>
                  <a:noFill/>
                </a:ln>
                <a:solidFill>
                  <a:schemeClr val="tx1"/>
                </a:solidFill>
                <a:effectLst/>
                <a:uLnTx/>
                <a:uFillTx/>
                <a:latin typeface="+mn-lt"/>
                <a:ea typeface="+mn-ea"/>
                <a:cs typeface="+mn-cs"/>
              </a:rPr>
              <a:t>Due by</a:t>
            </a:r>
            <a:r>
              <a:rPr kumimoji="0" lang="en-US" sz="3600" b="0" i="0" u="none" strike="noStrike" kern="0" cap="none" spc="0" normalizeH="0" noProof="0" dirty="0" smtClean="0">
                <a:ln>
                  <a:noFill/>
                </a:ln>
                <a:solidFill>
                  <a:schemeClr val="tx1"/>
                </a:solidFill>
                <a:effectLst/>
                <a:uLnTx/>
                <a:uFillTx/>
                <a:latin typeface="+mn-lt"/>
                <a:ea typeface="+mn-ea"/>
                <a:cs typeface="+mn-cs"/>
              </a:rPr>
              <a:t> </a:t>
            </a:r>
            <a:r>
              <a:rPr lang="en-US" sz="3600" kern="0" dirty="0" smtClean="0"/>
              <a:t>December 1</a:t>
            </a:r>
          </a:p>
          <a:p>
            <a:pPr marL="649288" marR="0" lvl="0" indent="-609600" algn="l" defTabSz="914400" rtl="0" eaLnBrk="1" fontAlgn="base" latinLnBrk="0" hangingPunct="1">
              <a:lnSpc>
                <a:spcPct val="90000"/>
              </a:lnSpc>
              <a:spcBef>
                <a:spcPct val="0"/>
              </a:spcBef>
              <a:spcAft>
                <a:spcPct val="0"/>
              </a:spcAft>
              <a:buClr>
                <a:srgbClr val="800000"/>
              </a:buClr>
              <a:buSzTx/>
              <a:buFont typeface="Arial"/>
              <a:buChar char="•"/>
              <a:tabLst/>
              <a:defRPr/>
            </a:pPr>
            <a:endParaRPr lang="en-US" sz="3600" kern="0" dirty="0"/>
          </a:p>
          <a:p>
            <a:pPr marL="649288" marR="0" lvl="0" indent="-609600" algn="l" defTabSz="914400" rtl="0" eaLnBrk="1" fontAlgn="base" latinLnBrk="0" hangingPunct="1">
              <a:lnSpc>
                <a:spcPct val="90000"/>
              </a:lnSpc>
              <a:spcBef>
                <a:spcPct val="0"/>
              </a:spcBef>
              <a:spcAft>
                <a:spcPct val="0"/>
              </a:spcAft>
              <a:buClr>
                <a:srgbClr val="800000"/>
              </a:buClr>
              <a:buSzTx/>
              <a:buFont typeface="Arial"/>
              <a:buChar char="•"/>
              <a:tabLst/>
              <a:defRPr/>
            </a:pPr>
            <a:r>
              <a:rPr lang="en-US" sz="3600" kern="0" dirty="0" smtClean="0"/>
              <a:t>Full list and descriptions of HLPs, as well as preamble and references to support.</a:t>
            </a:r>
          </a:p>
          <a:p>
            <a:pPr marL="649288" marR="0" lvl="0" indent="-609600" algn="l" defTabSz="914400" rtl="0" eaLnBrk="1" fontAlgn="base" latinLnBrk="0" hangingPunct="1">
              <a:lnSpc>
                <a:spcPct val="90000"/>
              </a:lnSpc>
              <a:spcBef>
                <a:spcPct val="0"/>
              </a:spcBef>
              <a:spcAft>
                <a:spcPct val="0"/>
              </a:spcAft>
              <a:buClr>
                <a:srgbClr val="800000"/>
              </a:buClr>
              <a:buSzTx/>
              <a:buFont typeface="Arial"/>
              <a:buChar char="•"/>
              <a:tabLst/>
              <a:defRPr/>
            </a:pPr>
            <a:endParaRPr lang="en-US" sz="3600" kern="0" dirty="0"/>
          </a:p>
          <a:p>
            <a:pPr marL="649288" marR="0" lvl="0" indent="-609600" algn="l" defTabSz="914400" rtl="0" eaLnBrk="1" fontAlgn="base" latinLnBrk="0" hangingPunct="1">
              <a:lnSpc>
                <a:spcPct val="90000"/>
              </a:lnSpc>
              <a:spcBef>
                <a:spcPct val="0"/>
              </a:spcBef>
              <a:spcAft>
                <a:spcPct val="0"/>
              </a:spcAft>
              <a:buClr>
                <a:srgbClr val="800000"/>
              </a:buClr>
              <a:buSzTx/>
              <a:buFont typeface="Arial"/>
              <a:buChar char="•"/>
              <a:tabLst/>
              <a:defRPr/>
            </a:pPr>
            <a:r>
              <a:rPr lang="en-US" sz="3600" kern="0" dirty="0" smtClean="0"/>
              <a:t>Framework for feedback.</a:t>
            </a:r>
          </a:p>
          <a:p>
            <a:pPr marL="649288" marR="0" lvl="0" indent="-609600" algn="l" defTabSz="914400" rtl="0" eaLnBrk="1" fontAlgn="base" latinLnBrk="0" hangingPunct="1">
              <a:lnSpc>
                <a:spcPct val="90000"/>
              </a:lnSpc>
              <a:spcBef>
                <a:spcPct val="0"/>
              </a:spcBef>
              <a:spcAft>
                <a:spcPct val="0"/>
              </a:spcAft>
              <a:buClr>
                <a:srgbClr val="800000"/>
              </a:buClr>
              <a:buSzTx/>
              <a:buFont typeface="Arial"/>
              <a:buChar char="•"/>
              <a:tabLst/>
              <a:defRPr/>
            </a:pPr>
            <a:endParaRPr lang="en-US" sz="3600" kern="0" dirty="0"/>
          </a:p>
          <a:p>
            <a:pPr marL="649288" lvl="0" indent="-609600" defTabSz="914400" fontAlgn="base">
              <a:lnSpc>
                <a:spcPct val="90000"/>
              </a:lnSpc>
              <a:spcBef>
                <a:spcPct val="0"/>
              </a:spcBef>
              <a:spcAft>
                <a:spcPct val="0"/>
              </a:spcAft>
              <a:buClr>
                <a:srgbClr val="800000"/>
              </a:buClr>
              <a:buFont typeface="Arial"/>
              <a:buChar char="•"/>
              <a:defRPr/>
            </a:pPr>
            <a:r>
              <a:rPr lang="en-US" sz="3600" kern="0" dirty="0" smtClean="0"/>
              <a:t>Available at--</a:t>
            </a:r>
          </a:p>
          <a:p>
            <a:pPr marL="39688" lvl="0" defTabSz="914400" fontAlgn="base">
              <a:lnSpc>
                <a:spcPct val="90000"/>
              </a:lnSpc>
              <a:spcBef>
                <a:spcPct val="0"/>
              </a:spcBef>
              <a:spcAft>
                <a:spcPct val="0"/>
              </a:spcAft>
              <a:buClr>
                <a:srgbClr val="800000"/>
              </a:buClr>
              <a:defRPr/>
            </a:pPr>
            <a:r>
              <a:rPr lang="en-US" sz="3600" kern="0" dirty="0" smtClean="0"/>
              <a:t> </a:t>
            </a:r>
          </a:p>
          <a:p>
            <a:pPr marL="39688" lvl="0" defTabSz="914400" fontAlgn="base">
              <a:lnSpc>
                <a:spcPct val="90000"/>
              </a:lnSpc>
              <a:spcBef>
                <a:spcPct val="0"/>
              </a:spcBef>
              <a:spcAft>
                <a:spcPct val="0"/>
              </a:spcAft>
              <a:buClr>
                <a:srgbClr val="800000"/>
              </a:buClr>
              <a:defRPr/>
            </a:pPr>
            <a:r>
              <a:rPr lang="en-US" sz="3600" u="sng" dirty="0" smtClean="0">
                <a:hlinkClick r:id="rId2"/>
              </a:rPr>
              <a:t>http</a:t>
            </a:r>
            <a:r>
              <a:rPr lang="en-US" sz="3600" u="sng" dirty="0">
                <a:hlinkClick r:id="rId2"/>
              </a:rPr>
              <a:t>://ceedar.education.ufl.edu/hlpfeedback/</a:t>
            </a:r>
            <a:endParaRPr lang="en-US" sz="3600" kern="0" dirty="0" smtClean="0"/>
          </a:p>
          <a:p>
            <a:pPr marL="649288" marR="0" lvl="0" indent="-609600" algn="l" defTabSz="914400" rtl="0" eaLnBrk="1" fontAlgn="base" latinLnBrk="0" hangingPunct="1">
              <a:lnSpc>
                <a:spcPct val="90000"/>
              </a:lnSpc>
              <a:spcBef>
                <a:spcPct val="0"/>
              </a:spcBef>
              <a:spcAft>
                <a:spcPct val="0"/>
              </a:spcAft>
              <a:buClr>
                <a:srgbClr val="800000"/>
              </a:buClr>
              <a:buSzTx/>
              <a:buFont typeface="Arial"/>
              <a:buChar char="•"/>
              <a:tabLst/>
              <a:defRPr/>
            </a:pPr>
            <a:endParaRPr lang="en-US" sz="3600" kern="0" dirty="0"/>
          </a:p>
          <a:p>
            <a:pPr marL="649288" marR="0" lvl="0" indent="-609600" algn="l" defTabSz="914400" rtl="0" eaLnBrk="1" fontAlgn="base" latinLnBrk="0" hangingPunct="1">
              <a:lnSpc>
                <a:spcPct val="90000"/>
              </a:lnSpc>
              <a:spcBef>
                <a:spcPct val="0"/>
              </a:spcBef>
              <a:spcAft>
                <a:spcPct val="0"/>
              </a:spcAft>
              <a:buClr>
                <a:srgbClr val="800000"/>
              </a:buClr>
              <a:buSzTx/>
              <a:tabLst/>
              <a:defRPr/>
            </a:pPr>
            <a:endParaRPr kumimoji="0" lang="en-US" sz="3600" b="0" i="0" u="none" strike="noStrike" kern="0" cap="none" spc="0" normalizeH="0" noProof="0" dirty="0" smtClean="0">
              <a:ln>
                <a:noFill/>
              </a:ln>
              <a:solidFill>
                <a:schemeClr val="tx1"/>
              </a:solidFill>
              <a:effectLst/>
              <a:uLnTx/>
              <a:uFillTx/>
              <a:latin typeface="+mn-lt"/>
              <a:ea typeface="+mn-ea"/>
              <a:cs typeface="+mn-cs"/>
            </a:endParaRPr>
          </a:p>
          <a:p>
            <a:pPr marL="496888" lvl="1" defTabSz="914400" fontAlgn="base">
              <a:lnSpc>
                <a:spcPct val="90000"/>
              </a:lnSpc>
              <a:spcBef>
                <a:spcPct val="0"/>
              </a:spcBef>
              <a:spcAft>
                <a:spcPct val="0"/>
              </a:spcAft>
              <a:buClr>
                <a:srgbClr val="800000"/>
              </a:buClr>
              <a:defRPr/>
            </a:pPr>
            <a:r>
              <a:rPr lang="en-US" sz="2800" kern="0" dirty="0" smtClean="0"/>
              <a:t>this issue?</a:t>
            </a:r>
            <a:endParaRPr kumimoji="0" lang="en-US" sz="2800" i="0" u="none" strike="noStrike" kern="0" cap="none" spc="0" normalizeH="0" noProof="0" dirty="0" smtClean="0">
              <a:ln>
                <a:noFill/>
              </a:ln>
              <a:solidFill>
                <a:schemeClr val="tx1"/>
              </a:solidFill>
              <a:effectLst/>
              <a:uLnTx/>
              <a:uFillTx/>
              <a:latin typeface="+mn-lt"/>
              <a:ea typeface="+mn-ea"/>
              <a:cs typeface="+mn-cs"/>
            </a:endParaRPr>
          </a:p>
        </p:txBody>
      </p:sp>
      <p:pic>
        <p:nvPicPr>
          <p:cNvPr id="7" name="Picture 6"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52663"/>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rgbClr val="990000"/>
                </a:solidFill>
                <a:effectLst/>
                <a:uLnTx/>
                <a:uFillTx/>
                <a:latin typeface="+mj-lt"/>
                <a:ea typeface="+mj-ea"/>
                <a:cs typeface="+mj-cs"/>
              </a:rPr>
              <a:t>Contact</a:t>
            </a:r>
            <a:r>
              <a:rPr kumimoji="0" lang="en-US" sz="4400" b="1" i="0" u="none" strike="noStrike" kern="0" cap="none" spc="0" normalizeH="0" noProof="0" dirty="0" smtClean="0">
                <a:ln>
                  <a:noFill/>
                </a:ln>
                <a:solidFill>
                  <a:srgbClr val="990000"/>
                </a:solidFill>
                <a:effectLst/>
                <a:uLnTx/>
                <a:uFillTx/>
                <a:latin typeface="+mj-lt"/>
                <a:ea typeface="+mj-ea"/>
                <a:cs typeface="+mj-cs"/>
              </a:rPr>
              <a:t> information</a:t>
            </a:r>
            <a:endParaRPr kumimoji="0" lang="en-US" sz="4400" b="1" i="0" u="none" strike="noStrike" kern="0" cap="none" spc="0" normalizeH="0" baseline="0" noProof="0" dirty="0">
              <a:ln>
                <a:noFill/>
              </a:ln>
              <a:solidFill>
                <a:srgbClr val="990000"/>
              </a:solidFill>
              <a:effectLst/>
              <a:uLnTx/>
              <a:uFillTx/>
              <a:latin typeface="+mj-lt"/>
              <a:ea typeface="+mj-ea"/>
              <a:cs typeface="+mj-cs"/>
            </a:endParaRPr>
          </a:p>
        </p:txBody>
      </p:sp>
      <p:sp>
        <p:nvSpPr>
          <p:cNvPr id="4" name="Content Placeholder 1"/>
          <p:cNvSpPr txBox="1">
            <a:spLocks/>
          </p:cNvSpPr>
          <p:nvPr/>
        </p:nvSpPr>
        <p:spPr>
          <a:xfrm>
            <a:off x="423863" y="1863725"/>
            <a:ext cx="8527632" cy="4783138"/>
          </a:xfrm>
          <a:prstGeom prst="rect">
            <a:avLst/>
          </a:prstGeom>
        </p:spPr>
        <p:txBody>
          <a:bodyPr numCol="2">
            <a:normAutofit/>
          </a:bodyPr>
          <a:lstStyle/>
          <a:p>
            <a:pPr marL="649288" marR="0" lvl="0" indent="-609600" algn="l" defTabSz="914400" rtl="0" eaLnBrk="1" fontAlgn="base" latinLnBrk="0" hangingPunct="1">
              <a:lnSpc>
                <a:spcPct val="90000"/>
              </a:lnSpc>
              <a:spcBef>
                <a:spcPct val="0"/>
              </a:spcBef>
              <a:spcAft>
                <a:spcPct val="0"/>
              </a:spcAft>
              <a:buClr>
                <a:srgbClr val="800000"/>
              </a:buClr>
              <a:buSzTx/>
              <a:buFont typeface="Wingdings" pitchFamily="2" charset="2"/>
              <a:buChar char="v"/>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James McLeskey</a:t>
            </a: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r>
              <a:rPr lang="en-US" sz="2400" kern="0" baseline="0" dirty="0" smtClean="0"/>
              <a:t>Chair, PSPC</a:t>
            </a: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v"/>
              <a:defRPr/>
            </a:pPr>
            <a:r>
              <a:rPr kumimoji="0" lang="en-US" sz="2400" b="0" i="0" u="none" strike="noStrike" kern="0" cap="none" spc="0" normalizeH="0" noProof="0" dirty="0" smtClean="0">
                <a:ln>
                  <a:noFill/>
                </a:ln>
                <a:solidFill>
                  <a:schemeClr val="tx1"/>
                </a:solidFill>
                <a:effectLst/>
                <a:uLnTx/>
                <a:uFillTx/>
                <a:latin typeface="+mn-lt"/>
                <a:ea typeface="+mn-ea"/>
                <a:cs typeface="+mn-cs"/>
              </a:rPr>
              <a:t>Email: </a:t>
            </a:r>
            <a:r>
              <a:rPr kumimoji="0" lang="en-US" sz="2400" b="0" i="0" u="none" strike="noStrike" kern="0" cap="none" spc="0" normalizeH="0" noProof="0" dirty="0" err="1" smtClean="0">
                <a:ln>
                  <a:noFill/>
                </a:ln>
                <a:solidFill>
                  <a:schemeClr val="tx1"/>
                </a:solidFill>
                <a:effectLst/>
                <a:uLnTx/>
                <a:uFillTx/>
                <a:latin typeface="+mn-lt"/>
                <a:ea typeface="+mn-ea"/>
                <a:cs typeface="+mn-cs"/>
              </a:rPr>
              <a:t>mcleskey@ufl.edu</a:t>
            </a: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defRPr/>
            </a:pPr>
            <a:r>
              <a:rPr lang="en-US" sz="2400" kern="0" baseline="0" dirty="0" smtClean="0"/>
              <a:t>	</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pic>
        <p:nvPicPr>
          <p:cNvPr id="6" name="Picture 5" descr="CEEDAR Center Logo" title="CEEDA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781529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52663"/>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kern="0" noProof="0" dirty="0" smtClean="0">
                <a:solidFill>
                  <a:srgbClr val="990000"/>
                </a:solidFill>
                <a:latin typeface="+mj-lt"/>
                <a:ea typeface="+mj-ea"/>
                <a:cs typeface="+mj-cs"/>
              </a:rPr>
              <a:t>References</a:t>
            </a:r>
            <a:endParaRPr kumimoji="0" lang="en-US" sz="4400" b="1" i="0" u="none" strike="noStrike" kern="0" cap="none" spc="0" normalizeH="0" baseline="0" noProof="0" dirty="0">
              <a:ln>
                <a:noFill/>
              </a:ln>
              <a:solidFill>
                <a:srgbClr val="990000"/>
              </a:solidFill>
              <a:effectLst/>
              <a:uLnTx/>
              <a:uFillTx/>
              <a:latin typeface="+mj-lt"/>
              <a:ea typeface="+mj-ea"/>
              <a:cs typeface="+mj-cs"/>
            </a:endParaRPr>
          </a:p>
        </p:txBody>
      </p:sp>
      <p:sp>
        <p:nvSpPr>
          <p:cNvPr id="4" name="Content Placeholder 1"/>
          <p:cNvSpPr txBox="1">
            <a:spLocks/>
          </p:cNvSpPr>
          <p:nvPr/>
        </p:nvSpPr>
        <p:spPr>
          <a:xfrm>
            <a:off x="423863" y="1863725"/>
            <a:ext cx="8527632" cy="4783138"/>
          </a:xfrm>
          <a:prstGeom prst="rect">
            <a:avLst/>
          </a:prstGeom>
        </p:spPr>
        <p:txBody>
          <a:bodyPr numCol="2">
            <a:normAutofit/>
          </a:bodyPr>
          <a:lstStyle/>
          <a:p>
            <a:pPr marL="496888" lvl="1" defTabSz="914400" fontAlgn="base">
              <a:lnSpc>
                <a:spcPct val="90000"/>
              </a:lnSpc>
              <a:spcBef>
                <a:spcPct val="0"/>
              </a:spcBef>
              <a:spcAft>
                <a:spcPct val="0"/>
              </a:spcAft>
              <a:buClr>
                <a:srgbClr val="800000"/>
              </a:buClr>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defRPr/>
            </a:pPr>
            <a:r>
              <a:rPr lang="en-US" sz="2400" kern="0" baseline="0" dirty="0" smtClean="0"/>
              <a:t>	</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EEDAR Center Logo" title="CEEDA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807329" y="1863725"/>
            <a:ext cx="7344737" cy="3939540"/>
          </a:xfrm>
          <a:prstGeom prst="rect">
            <a:avLst/>
          </a:prstGeom>
          <a:noFill/>
        </p:spPr>
        <p:txBody>
          <a:bodyPr wrap="square" rtlCol="0">
            <a:spAutoFit/>
          </a:bodyPr>
          <a:lstStyle/>
          <a:p>
            <a:r>
              <a:rPr lang="en-US" sz="1400" dirty="0"/>
              <a:t>Ball, D. &amp; Forzani, F. (2011). Building a common core for learning to teach: And connecting </a:t>
            </a:r>
            <a:endParaRPr lang="en-US" sz="1400" dirty="0" smtClean="0"/>
          </a:p>
          <a:p>
            <a:r>
              <a:rPr lang="en-US" sz="1400" dirty="0" smtClean="0"/>
              <a:t>professional </a:t>
            </a:r>
            <a:r>
              <a:rPr lang="en-US" sz="1400" dirty="0"/>
              <a:t>learning to practice. </a:t>
            </a:r>
            <a:r>
              <a:rPr lang="en-US" sz="1400" i="1" dirty="0"/>
              <a:t>American Educator, 35(2), </a:t>
            </a:r>
            <a:r>
              <a:rPr lang="en-US" sz="1400" dirty="0"/>
              <a:t>17-21, 38-39. </a:t>
            </a:r>
          </a:p>
          <a:p>
            <a:endParaRPr lang="en-US" sz="1400" dirty="0" smtClean="0"/>
          </a:p>
          <a:p>
            <a:r>
              <a:rPr lang="en-US" sz="1400" dirty="0" smtClean="0"/>
              <a:t>Ball</a:t>
            </a:r>
            <a:r>
              <a:rPr lang="en-US" sz="1400" dirty="0"/>
              <a:t>, D., &amp; Forzani, F. (2009). The work of teaching and the challenge of teacher</a:t>
            </a:r>
          </a:p>
          <a:p>
            <a:r>
              <a:rPr lang="en-US" sz="1400" dirty="0"/>
              <a:t>education. </a:t>
            </a:r>
            <a:r>
              <a:rPr lang="en-US" sz="1400" i="1" dirty="0"/>
              <a:t>Journal of Teacher Education, 60(5),</a:t>
            </a:r>
            <a:r>
              <a:rPr lang="en-US" sz="1400" dirty="0"/>
              <a:t> 497-511.</a:t>
            </a:r>
          </a:p>
          <a:p>
            <a:endParaRPr lang="en-US" sz="1400" dirty="0" smtClean="0"/>
          </a:p>
          <a:p>
            <a:r>
              <a:rPr lang="en-US" sz="1400" dirty="0" smtClean="0"/>
              <a:t>CAEP </a:t>
            </a:r>
            <a:r>
              <a:rPr lang="en-US" sz="1400" dirty="0"/>
              <a:t>(</a:t>
            </a:r>
            <a:r>
              <a:rPr lang="en-US" sz="1400" dirty="0" smtClean="0"/>
              <a:t>2013)</a:t>
            </a:r>
            <a:r>
              <a:rPr lang="en-US" sz="1400" dirty="0"/>
              <a:t>. </a:t>
            </a:r>
            <a:r>
              <a:rPr lang="en-US" sz="1400" i="1" dirty="0"/>
              <a:t>CAEP Accreditation Standards.</a:t>
            </a:r>
            <a:r>
              <a:rPr lang="en-US" sz="1400" dirty="0"/>
              <a:t> Washington, DC: Council for the</a:t>
            </a:r>
          </a:p>
          <a:p>
            <a:r>
              <a:rPr lang="en-US" sz="1400" dirty="0"/>
              <a:t>Accreditation of Educator Preparation, retrieved from http://</a:t>
            </a:r>
            <a:r>
              <a:rPr lang="en-US" sz="1400" dirty="0" err="1"/>
              <a:t>caepnet.org</a:t>
            </a:r>
            <a:r>
              <a:rPr lang="en-US" sz="1400" dirty="0"/>
              <a:t>/standards/standards/.</a:t>
            </a:r>
          </a:p>
          <a:p>
            <a:endParaRPr lang="en-US" sz="1400" dirty="0" smtClean="0"/>
          </a:p>
          <a:p>
            <a:r>
              <a:rPr lang="en-US" sz="1400" dirty="0" smtClean="0"/>
              <a:t>Davis</a:t>
            </a:r>
            <a:r>
              <a:rPr lang="en-US" sz="1400" dirty="0"/>
              <a:t>, E., &amp; </a:t>
            </a:r>
            <a:r>
              <a:rPr lang="en-US" sz="1400" dirty="0" err="1"/>
              <a:t>Boerst</a:t>
            </a:r>
            <a:r>
              <a:rPr lang="en-US" sz="1400" dirty="0"/>
              <a:t>, T. (2014). </a:t>
            </a:r>
            <a:r>
              <a:rPr lang="en-US" sz="1400" i="1" dirty="0"/>
              <a:t>Designing elementary teacher education to prepare well-started </a:t>
            </a:r>
            <a:r>
              <a:rPr lang="en-US" sz="1400" i="1" dirty="0" smtClean="0"/>
              <a:t>beginners</a:t>
            </a:r>
            <a:r>
              <a:rPr lang="en-US" sz="1400" i="1" dirty="0"/>
              <a:t>. </a:t>
            </a:r>
            <a:r>
              <a:rPr lang="en-US" sz="1400" dirty="0"/>
              <a:t>Ann Arbor, MI: Teaching Works, University of Michigan School of Education. </a:t>
            </a:r>
          </a:p>
          <a:p>
            <a:endParaRPr lang="en-US" sz="1400" dirty="0" smtClean="0"/>
          </a:p>
          <a:p>
            <a:r>
              <a:rPr lang="en-US" sz="1400" dirty="0"/>
              <a:t>Forzani, F. (2014). Understanding “core practices” and “practice-based” teacher</a:t>
            </a:r>
          </a:p>
          <a:p>
            <a:r>
              <a:rPr lang="en-US" sz="1400" dirty="0"/>
              <a:t>education: Learning from the past. </a:t>
            </a:r>
            <a:r>
              <a:rPr lang="en-US" sz="1400" i="1" dirty="0"/>
              <a:t>Journal of Teacher Education, 65(4),</a:t>
            </a:r>
            <a:r>
              <a:rPr lang="en-US" sz="1400" dirty="0"/>
              <a:t> 357-368.</a:t>
            </a:r>
          </a:p>
          <a:p>
            <a:endParaRPr lang="en-US" sz="1400" dirty="0" smtClean="0"/>
          </a:p>
          <a:p>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Rationale</a:t>
            </a:r>
          </a:p>
        </p:txBody>
      </p:sp>
      <p:sp>
        <p:nvSpPr>
          <p:cNvPr id="41986" name="Content Placeholder 2"/>
          <p:cNvSpPr>
            <a:spLocks noGrp="1"/>
          </p:cNvSpPr>
          <p:nvPr>
            <p:ph idx="1"/>
          </p:nvPr>
        </p:nvSpPr>
        <p:spPr>
          <a:xfrm>
            <a:off x="457200" y="1600200"/>
            <a:ext cx="8458200" cy="3756025"/>
          </a:xfrm>
        </p:spPr>
        <p:txBody>
          <a:bodyPr/>
          <a:lstStyle/>
          <a:p>
            <a:pPr marL="0" indent="0">
              <a:buNone/>
            </a:pPr>
            <a:endParaRPr lang="en-US" sz="2400" dirty="0" smtClean="0"/>
          </a:p>
          <a:p>
            <a:r>
              <a:rPr lang="en-US" sz="2400" dirty="0" smtClean="0"/>
              <a:t>Strong positions taken by NCATE (2010) and CAEP (2013) to transform teacher education through clinical practice and produce ‘classroom ready’ teachers</a:t>
            </a:r>
          </a:p>
          <a:p>
            <a:pPr lvl="1"/>
            <a:endParaRPr lang="en-US" sz="2200" dirty="0" smtClean="0"/>
          </a:p>
        </p:txBody>
      </p:sp>
      <p:pic>
        <p:nvPicPr>
          <p:cNvPr id="9" name="Picture 8" descr="The logo for the CEEDAR Center" title="CEEDAR Center Log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at the bottom of the page."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pPr>
              <a:defRPr/>
            </a:pPr>
            <a:fld id="{CE8A6324-9835-4232-9D8D-69AE5D4DAA36}" type="slidenum">
              <a:rPr lang="en-US" smtClean="0"/>
              <a:pPr>
                <a:defRPr/>
              </a:pPr>
              <a:t>2</a:t>
            </a:fld>
            <a:endParaRPr lang="en-US" dirty="0"/>
          </a:p>
        </p:txBody>
      </p:sp>
    </p:spTree>
    <p:extLst>
      <p:ext uri="{BB962C8B-B14F-4D97-AF65-F5344CB8AC3E}">
        <p14:creationId xmlns:p14="http://schemas.microsoft.com/office/powerpoint/2010/main" val="4547626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52663"/>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kern="0" noProof="0" dirty="0" smtClean="0">
                <a:solidFill>
                  <a:srgbClr val="990000"/>
                </a:solidFill>
                <a:latin typeface="+mj-lt"/>
                <a:ea typeface="+mj-ea"/>
                <a:cs typeface="+mj-cs"/>
              </a:rPr>
              <a:t>References-continued</a:t>
            </a:r>
            <a:endParaRPr kumimoji="0" lang="en-US" sz="4400" b="1" i="0" u="none" strike="noStrike" kern="0" cap="none" spc="0" normalizeH="0" baseline="0" noProof="0" dirty="0">
              <a:ln>
                <a:noFill/>
              </a:ln>
              <a:solidFill>
                <a:srgbClr val="990000"/>
              </a:solidFill>
              <a:effectLst/>
              <a:uLnTx/>
              <a:uFillTx/>
              <a:latin typeface="+mj-lt"/>
              <a:ea typeface="+mj-ea"/>
              <a:cs typeface="+mj-cs"/>
            </a:endParaRPr>
          </a:p>
        </p:txBody>
      </p:sp>
      <p:sp>
        <p:nvSpPr>
          <p:cNvPr id="8" name="TextBox 7"/>
          <p:cNvSpPr txBox="1"/>
          <p:nvPr/>
        </p:nvSpPr>
        <p:spPr>
          <a:xfrm>
            <a:off x="807329" y="1863725"/>
            <a:ext cx="7344737" cy="4308872"/>
          </a:xfrm>
          <a:prstGeom prst="rect">
            <a:avLst/>
          </a:prstGeom>
          <a:noFill/>
        </p:spPr>
        <p:txBody>
          <a:bodyPr wrap="square" rtlCol="0">
            <a:spAutoFit/>
          </a:bodyPr>
          <a:lstStyle/>
          <a:p>
            <a:r>
              <a:rPr lang="en-US" sz="1400" dirty="0" smtClean="0"/>
              <a:t>Grossman</a:t>
            </a:r>
            <a:r>
              <a:rPr lang="en-US" sz="1400" dirty="0"/>
              <a:t>, P., </a:t>
            </a:r>
            <a:r>
              <a:rPr lang="en-US" sz="1400" dirty="0" err="1"/>
              <a:t>Hammerness</a:t>
            </a:r>
            <a:r>
              <a:rPr lang="en-US" sz="1400" dirty="0"/>
              <a:t>, K., &amp; McDonald, M. (2009). Redefining teaching: Re-imagining teacher education. </a:t>
            </a:r>
            <a:r>
              <a:rPr lang="en-US" sz="1400" i="1" dirty="0"/>
              <a:t>Teachers and teaching: Theory and Practice. 15(2),</a:t>
            </a:r>
            <a:r>
              <a:rPr lang="en-US" sz="1400" dirty="0"/>
              <a:t> 273-290.</a:t>
            </a:r>
          </a:p>
          <a:p>
            <a:endParaRPr lang="en-US" sz="1400" dirty="0" smtClean="0"/>
          </a:p>
          <a:p>
            <a:r>
              <a:rPr lang="en-US" sz="1400" dirty="0" smtClean="0"/>
              <a:t>McDonald</a:t>
            </a:r>
            <a:r>
              <a:rPr lang="en-US" sz="1400" dirty="0"/>
              <a:t>, M., </a:t>
            </a:r>
            <a:r>
              <a:rPr lang="en-US" sz="1400" dirty="0" err="1"/>
              <a:t>Kazemi</a:t>
            </a:r>
            <a:r>
              <a:rPr lang="en-US" sz="1400" dirty="0"/>
              <a:t>, E., &amp; </a:t>
            </a:r>
            <a:r>
              <a:rPr lang="en-US" sz="1400" dirty="0" err="1"/>
              <a:t>Kavanaugh</a:t>
            </a:r>
            <a:r>
              <a:rPr lang="en-US" sz="1400" dirty="0"/>
              <a:t>, S. (2013). Core practices of teacher</a:t>
            </a:r>
          </a:p>
          <a:p>
            <a:r>
              <a:rPr lang="en-US" sz="1400" dirty="0"/>
              <a:t>education: A call for a common language and collective activity. </a:t>
            </a:r>
            <a:r>
              <a:rPr lang="en-US" sz="1400" i="1" dirty="0"/>
              <a:t>Journal of Teacher Education, 64(5).</a:t>
            </a:r>
            <a:r>
              <a:rPr lang="en-US" sz="1400" dirty="0"/>
              <a:t> 378-386.</a:t>
            </a:r>
          </a:p>
          <a:p>
            <a:endParaRPr lang="en-US" sz="1400" dirty="0" smtClean="0"/>
          </a:p>
          <a:p>
            <a:r>
              <a:rPr lang="en-US" sz="1400" dirty="0" smtClean="0"/>
              <a:t>McLeskey, J., &amp; Brownell, M. (2015). </a:t>
            </a:r>
            <a:r>
              <a:rPr lang="en-US" sz="1400" i="1" dirty="0" smtClean="0"/>
              <a:t>High leverage practices and teacher preparation in special education</a:t>
            </a:r>
            <a:r>
              <a:rPr lang="en-US" sz="1400" dirty="0" smtClean="0"/>
              <a:t> (Practice Review)</a:t>
            </a:r>
            <a:r>
              <a:rPr lang="en-US" sz="1400" i="1" dirty="0" smtClean="0"/>
              <a:t>.</a:t>
            </a:r>
            <a:r>
              <a:rPr lang="en-US" sz="1400" dirty="0" smtClean="0"/>
              <a:t> Gainesville, FL: CEEDAR Center (</a:t>
            </a:r>
            <a:r>
              <a:rPr lang="en-US" sz="1400" dirty="0" err="1" smtClean="0"/>
              <a:t>www.ceedar.org</a:t>
            </a:r>
            <a:r>
              <a:rPr lang="en-US" sz="1400" dirty="0" smtClean="0"/>
              <a:t>).</a:t>
            </a:r>
          </a:p>
          <a:p>
            <a:endParaRPr lang="en-US" sz="1400" dirty="0"/>
          </a:p>
          <a:p>
            <a:r>
              <a:rPr lang="en-US" sz="1400" dirty="0" smtClean="0"/>
              <a:t>NCATE </a:t>
            </a:r>
            <a:r>
              <a:rPr lang="en-US" sz="1400" dirty="0"/>
              <a:t>Blue Ribbon Panel (2010). </a:t>
            </a:r>
            <a:r>
              <a:rPr lang="en-US" sz="1400" i="1" dirty="0"/>
              <a:t>Transforming teacher education through clinical practice: A national strategy to prepare effective teachers.</a:t>
            </a:r>
            <a:r>
              <a:rPr lang="en-US" sz="1400" dirty="0"/>
              <a:t> Washington, DC: National Council for Accreditation of Teacher Education (NCATE). </a:t>
            </a:r>
          </a:p>
          <a:p>
            <a:endParaRPr lang="en-US" sz="1400" dirty="0" smtClean="0"/>
          </a:p>
          <a:p>
            <a:r>
              <a:rPr lang="en-US" sz="1400" dirty="0" err="1" smtClean="0"/>
              <a:t>Windschitl</a:t>
            </a:r>
            <a:r>
              <a:rPr lang="en-US" sz="1400" dirty="0"/>
              <a:t>, M., Thompson, J., </a:t>
            </a:r>
            <a:r>
              <a:rPr lang="en-US" sz="1400" dirty="0" err="1"/>
              <a:t>Braaten</a:t>
            </a:r>
            <a:r>
              <a:rPr lang="en-US" sz="1400" dirty="0"/>
              <a:t>, M., &amp; </a:t>
            </a:r>
            <a:r>
              <a:rPr lang="en-US" sz="1400" dirty="0" err="1"/>
              <a:t>Stroupe</a:t>
            </a:r>
            <a:r>
              <a:rPr lang="en-US" sz="1400" dirty="0"/>
              <a:t>, D. (2012). Proposing a core set of</a:t>
            </a:r>
          </a:p>
          <a:p>
            <a:r>
              <a:rPr lang="en-US" sz="1400" dirty="0"/>
              <a:t>instructional practices and tools for teachers of science. </a:t>
            </a:r>
            <a:r>
              <a:rPr lang="en-US" sz="1400" i="1" dirty="0"/>
              <a:t>Science Education, 96(5),</a:t>
            </a:r>
            <a:r>
              <a:rPr lang="en-US" sz="1400" dirty="0"/>
              <a:t> 878-903.</a:t>
            </a:r>
          </a:p>
          <a:p>
            <a:endParaRPr lang="en-US" sz="1200" dirty="0" smtClean="0"/>
          </a:p>
          <a:p>
            <a:endParaRPr lang="en-US" sz="1200" dirty="0" smtClean="0"/>
          </a:p>
          <a:p>
            <a:endParaRPr lang="en-US" sz="1200" dirty="0"/>
          </a:p>
        </p:txBody>
      </p:sp>
      <p:pic>
        <p:nvPicPr>
          <p:cNvPr id="6" name="Picture 5" descr="CEEDAR Center Logo" title="CEEDA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ontent Placeholder 1"/>
          <p:cNvSpPr txBox="1">
            <a:spLocks/>
          </p:cNvSpPr>
          <p:nvPr/>
        </p:nvSpPr>
        <p:spPr>
          <a:xfrm>
            <a:off x="423863" y="1863725"/>
            <a:ext cx="8527632" cy="4783138"/>
          </a:xfrm>
          <a:prstGeom prst="rect">
            <a:avLst/>
          </a:prstGeom>
        </p:spPr>
        <p:txBody>
          <a:bodyPr numCol="2">
            <a:normAutofit/>
          </a:bodyPr>
          <a:lstStyle/>
          <a:p>
            <a:pPr marL="496888" lvl="1" defTabSz="914400" fontAlgn="base">
              <a:lnSpc>
                <a:spcPct val="90000"/>
              </a:lnSpc>
              <a:spcBef>
                <a:spcPct val="0"/>
              </a:spcBef>
              <a:spcAft>
                <a:spcPct val="0"/>
              </a:spcAft>
              <a:buClr>
                <a:srgbClr val="800000"/>
              </a:buClr>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kumimoji="0" lang="en-US" sz="2400" b="0" i="0" u="none" strike="noStrike" kern="0" cap="none" spc="0" normalizeH="0" noProof="0" dirty="0" smtClean="0">
              <a:ln>
                <a:noFill/>
              </a:ln>
              <a:solidFill>
                <a:schemeClr val="tx1"/>
              </a:solidFill>
              <a:effectLst/>
              <a:uLnTx/>
              <a:uFillTx/>
              <a:latin typeface="+mn-lt"/>
              <a:ea typeface="+mn-ea"/>
              <a:cs typeface="+mn-cs"/>
            </a:endParaRPr>
          </a:p>
          <a:p>
            <a:pPr marL="1106488" lvl="1" indent="-609600" defTabSz="914400" fontAlgn="base">
              <a:lnSpc>
                <a:spcPct val="90000"/>
              </a:lnSpc>
              <a:spcBef>
                <a:spcPct val="0"/>
              </a:spcBef>
              <a:spcAft>
                <a:spcPct val="0"/>
              </a:spcAft>
              <a:buClr>
                <a:srgbClr val="800000"/>
              </a:buClr>
              <a:buFont typeface="Wingdings" pitchFamily="2" charset="2"/>
              <a:buChar char="Ø"/>
              <a:defRPr/>
            </a:pPr>
            <a:endParaRPr lang="en-US" sz="2400" kern="0" baseline="0" dirty="0" smtClean="0"/>
          </a:p>
          <a:p>
            <a:pPr marL="1106488" lvl="1" indent="-609600" defTabSz="914400" fontAlgn="base">
              <a:lnSpc>
                <a:spcPct val="90000"/>
              </a:lnSpc>
              <a:spcBef>
                <a:spcPct val="0"/>
              </a:spcBef>
              <a:spcAft>
                <a:spcPct val="0"/>
              </a:spcAft>
              <a:buClr>
                <a:srgbClr val="800000"/>
              </a:buClr>
              <a:defRPr/>
            </a:pPr>
            <a:r>
              <a:rPr lang="en-US" sz="2400" kern="0" baseline="0" dirty="0" smtClean="0"/>
              <a:t>	</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63981530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ln>
            <a:miter lim="800000"/>
            <a:headEnd/>
            <a:tailEnd/>
          </a:ln>
        </p:spPr>
        <p:txBody>
          <a:bodyPr/>
          <a:lstStyle/>
          <a:p>
            <a:r>
              <a:rPr lang="en-US">
                <a:latin typeface="Arial" charset="0"/>
                <a:ea typeface="ＭＳ Ｐゴシック" charset="0"/>
              </a:rPr>
              <a:t>Disclaimer </a:t>
            </a:r>
          </a:p>
        </p:txBody>
      </p:sp>
      <p:sp>
        <p:nvSpPr>
          <p:cNvPr id="3" name="Content Placeholder 2"/>
          <p:cNvSpPr>
            <a:spLocks noGrp="1"/>
          </p:cNvSpPr>
          <p:nvPr>
            <p:ph idx="1"/>
          </p:nvPr>
        </p:nvSpPr>
        <p:spPr/>
        <p:txBody>
          <a:bodyPr/>
          <a:lstStyle/>
          <a:p>
            <a:pPr marL="0" indent="0">
              <a:buFont typeface="Wingdings" charset="0"/>
              <a:buNone/>
              <a:defRPr/>
            </a:pPr>
            <a:r>
              <a:rPr lang="en-US" sz="2000" dirty="0"/>
              <a:t>This content was produced under U.S. Department of Education, Office of Special Education Programs, Award No. H325A120003. Bonnie Jones and David </a:t>
            </a:r>
            <a:r>
              <a:rPr lang="en-US" sz="2000" dirty="0" err="1"/>
              <a:t>Guardino</a:t>
            </a:r>
            <a:r>
              <a:rPr lang="en-US" sz="2000" dirty="0"/>
              <a:t> serve as the project officers. The views expressed herein do not necessarily represent the positions or polices of the U.S. Department of Education. No official endorsement by the U.S. Department of Education of any product, commodity, service, or enterprise mentioned in this website is intended or should be inferred. </a:t>
            </a:r>
          </a:p>
          <a:p>
            <a:pPr marL="0" indent="0">
              <a:buFont typeface="Wingdings" charset="0"/>
              <a:buNone/>
              <a:defRPr/>
            </a:pPr>
            <a:endParaRPr lang="en-US" dirty="0"/>
          </a:p>
        </p:txBody>
      </p:sp>
    </p:spTree>
    <p:extLst>
      <p:ext uri="{BB962C8B-B14F-4D97-AF65-F5344CB8AC3E}">
        <p14:creationId xmlns:p14="http://schemas.microsoft.com/office/powerpoint/2010/main" val="216726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Rationale—Teacher Education Research</a:t>
            </a:r>
          </a:p>
        </p:txBody>
      </p:sp>
      <p:sp>
        <p:nvSpPr>
          <p:cNvPr id="41986" name="Content Placeholder 2"/>
          <p:cNvSpPr>
            <a:spLocks noGrp="1"/>
          </p:cNvSpPr>
          <p:nvPr>
            <p:ph idx="1"/>
          </p:nvPr>
        </p:nvSpPr>
        <p:spPr>
          <a:xfrm>
            <a:off x="457200" y="1600200"/>
            <a:ext cx="8458200" cy="3756025"/>
          </a:xfrm>
        </p:spPr>
        <p:txBody>
          <a:bodyPr/>
          <a:lstStyle/>
          <a:p>
            <a:r>
              <a:rPr lang="en-US" sz="2400" dirty="0" smtClean="0"/>
              <a:t>Teacher Education Research</a:t>
            </a:r>
          </a:p>
          <a:p>
            <a:pPr lvl="1"/>
            <a:r>
              <a:rPr lang="en-US" sz="2200" dirty="0" smtClean="0"/>
              <a:t>Much teacher preparation does not generalize to practice</a:t>
            </a:r>
          </a:p>
          <a:p>
            <a:pPr lvl="1"/>
            <a:r>
              <a:rPr lang="en-US" sz="2200" dirty="0" smtClean="0"/>
              <a:t>Most of teacher preparation occurs in settings remote from practice</a:t>
            </a:r>
          </a:p>
          <a:p>
            <a:pPr lvl="1"/>
            <a:r>
              <a:rPr lang="en-US" sz="2200" dirty="0" smtClean="0"/>
              <a:t>The connection between course work and field experiences is very loose in most cases</a:t>
            </a:r>
          </a:p>
          <a:p>
            <a:pPr lvl="1"/>
            <a:r>
              <a:rPr lang="en-US" sz="2200" dirty="0" smtClean="0"/>
              <a:t>What most </a:t>
            </a:r>
            <a:r>
              <a:rPr lang="en-US" sz="2200" dirty="0" err="1" smtClean="0"/>
              <a:t>preservice</a:t>
            </a:r>
            <a:r>
              <a:rPr lang="en-US" sz="2200" dirty="0" smtClean="0"/>
              <a:t> teachers learn related to practice is left to chance</a:t>
            </a:r>
          </a:p>
          <a:p>
            <a:pPr lvl="1"/>
            <a:r>
              <a:rPr lang="en-US" sz="2200" dirty="0" smtClean="0"/>
              <a:t>Our students learn mostly </a:t>
            </a:r>
            <a:r>
              <a:rPr lang="en-US" sz="2200" b="1" i="1" dirty="0" smtClean="0"/>
              <a:t>about </a:t>
            </a:r>
            <a:r>
              <a:rPr lang="en-US" sz="2200" dirty="0" smtClean="0"/>
              <a:t>practices, and not how to </a:t>
            </a:r>
            <a:r>
              <a:rPr lang="en-US" sz="2200" b="1" i="1" dirty="0" smtClean="0"/>
              <a:t>use</a:t>
            </a:r>
            <a:r>
              <a:rPr lang="en-US" sz="2200" dirty="0" smtClean="0"/>
              <a:t> practices in classrooms</a:t>
            </a:r>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19593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Rationale—Teacher Educators</a:t>
            </a:r>
          </a:p>
        </p:txBody>
      </p:sp>
      <p:sp>
        <p:nvSpPr>
          <p:cNvPr id="41986" name="Content Placeholder 2"/>
          <p:cNvSpPr>
            <a:spLocks noGrp="1"/>
          </p:cNvSpPr>
          <p:nvPr>
            <p:ph idx="1"/>
          </p:nvPr>
        </p:nvSpPr>
        <p:spPr>
          <a:xfrm>
            <a:off x="457200" y="1600200"/>
            <a:ext cx="8458200" cy="3756025"/>
          </a:xfrm>
        </p:spPr>
        <p:txBody>
          <a:bodyPr/>
          <a:lstStyle/>
          <a:p>
            <a:r>
              <a:rPr lang="en-US" sz="2400" dirty="0" smtClean="0"/>
              <a:t>Conceptual</a:t>
            </a:r>
          </a:p>
          <a:p>
            <a:pPr lvl="1"/>
            <a:r>
              <a:rPr lang="en-US" sz="2000" dirty="0"/>
              <a:t>Teaching </a:t>
            </a:r>
            <a:r>
              <a:rPr lang="en-US" sz="2000" dirty="0" smtClean="0"/>
              <a:t>is not a craft that can only be learned through experience or by trial and error</a:t>
            </a:r>
          </a:p>
          <a:p>
            <a:pPr lvl="1"/>
            <a:r>
              <a:rPr lang="en-US" sz="2000" dirty="0" smtClean="0"/>
              <a:t>Many critical aspects of teaching (</a:t>
            </a:r>
            <a:r>
              <a:rPr lang="en-US" sz="2000" dirty="0"/>
              <a:t>classroom practice</a:t>
            </a:r>
            <a:r>
              <a:rPr lang="en-US" sz="2000" dirty="0" smtClean="0"/>
              <a:t>)--complex </a:t>
            </a:r>
            <a:r>
              <a:rPr lang="en-US" sz="2000" dirty="0"/>
              <a:t>and non-natural work that must be taught systematically and </a:t>
            </a:r>
            <a:r>
              <a:rPr lang="en-US" sz="2000" dirty="0" smtClean="0"/>
              <a:t>thoroughly</a:t>
            </a:r>
          </a:p>
          <a:p>
            <a:pPr lvl="1"/>
            <a:r>
              <a:rPr lang="en-US" sz="2000" dirty="0" smtClean="0"/>
              <a:t>Research on professional development shows it takes from 20-100 hours for practicing teachers to learn a skill to mastery</a:t>
            </a:r>
          </a:p>
          <a:p>
            <a:pPr lvl="1"/>
            <a:r>
              <a:rPr lang="en-US" sz="2000" dirty="0" smtClean="0"/>
              <a:t>Skill must be practiced with support (coaching) in a natural, classroom setting</a:t>
            </a:r>
            <a:endParaRPr lang="en-US" sz="2000" dirty="0"/>
          </a:p>
          <a:p>
            <a:pPr lvl="1"/>
            <a:endParaRPr lang="en-US" sz="2200" dirty="0" smtClean="0"/>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30844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Rationale (continued)</a:t>
            </a:r>
            <a:endParaRPr lang="en-US" sz="4000" dirty="0" smtClean="0"/>
          </a:p>
        </p:txBody>
      </p:sp>
      <p:sp>
        <p:nvSpPr>
          <p:cNvPr id="41986" name="Content Placeholder 2"/>
          <p:cNvSpPr>
            <a:spLocks noGrp="1"/>
          </p:cNvSpPr>
          <p:nvPr>
            <p:ph idx="1"/>
          </p:nvPr>
        </p:nvSpPr>
        <p:spPr>
          <a:xfrm>
            <a:off x="457200" y="1600200"/>
            <a:ext cx="8458200" cy="3756025"/>
          </a:xfrm>
        </p:spPr>
        <p:txBody>
          <a:bodyPr/>
          <a:lstStyle/>
          <a:p>
            <a:r>
              <a:rPr lang="en-US" sz="2400" dirty="0" smtClean="0"/>
              <a:t>How should teacher education be improved to better prepare teachers?</a:t>
            </a:r>
          </a:p>
          <a:p>
            <a:r>
              <a:rPr lang="en-US" sz="2400" dirty="0" smtClean="0"/>
              <a:t>Turn ‘upside down’ (NCATE, 2010) by embedding teacher education in clinical practice</a:t>
            </a:r>
          </a:p>
          <a:p>
            <a:r>
              <a:rPr lang="en-US" sz="2400" dirty="0" smtClean="0"/>
              <a:t>Core curriculum should be focused on what teachers need to be able </a:t>
            </a:r>
            <a:r>
              <a:rPr lang="en-US" sz="2400" b="1" i="1" dirty="0" smtClean="0"/>
              <a:t>to do</a:t>
            </a:r>
            <a:r>
              <a:rPr lang="en-US" sz="2400" dirty="0" smtClean="0"/>
              <a:t>.</a:t>
            </a:r>
          </a:p>
          <a:p>
            <a:r>
              <a:rPr lang="en-US" sz="2400" dirty="0" smtClean="0"/>
              <a:t>HLPs are what teachers need to be able to do.</a:t>
            </a:r>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25067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Box 6"/>
          <p:cNvSpPr txBox="1">
            <a:spLocks noChangeArrowheads="1"/>
          </p:cNvSpPr>
          <p:nvPr/>
        </p:nvSpPr>
        <p:spPr bwMode="auto">
          <a:xfrm>
            <a:off x="1600200" y="458788"/>
            <a:ext cx="3832750" cy="707886"/>
          </a:xfrm>
          <a:prstGeom prst="rect">
            <a:avLst/>
          </a:prstGeom>
          <a:noFill/>
          <a:ln w="9525">
            <a:noFill/>
            <a:miter lim="800000"/>
            <a:headEnd/>
            <a:tailEnd/>
          </a:ln>
        </p:spPr>
        <p:txBody>
          <a:bodyPr wrap="none">
            <a:spAutoFit/>
          </a:bodyPr>
          <a:lstStyle/>
          <a:p>
            <a:r>
              <a:rPr lang="en-US" sz="4000" b="1" dirty="0">
                <a:solidFill>
                  <a:srgbClr val="800000"/>
                </a:solidFill>
              </a:rPr>
              <a:t>What </a:t>
            </a:r>
            <a:r>
              <a:rPr lang="en-US" sz="4000" b="1" dirty="0" smtClean="0">
                <a:solidFill>
                  <a:srgbClr val="800000"/>
                </a:solidFill>
              </a:rPr>
              <a:t>are HLP?</a:t>
            </a:r>
            <a:endParaRPr lang="en-US" sz="4000" b="1" dirty="0">
              <a:solidFill>
                <a:srgbClr val="800000"/>
              </a:solidFill>
            </a:endParaRPr>
          </a:p>
        </p:txBody>
      </p:sp>
      <p:sp>
        <p:nvSpPr>
          <p:cNvPr id="40962" name="Content Placeholder 2"/>
          <p:cNvSpPr>
            <a:spLocks noGrp="1"/>
          </p:cNvSpPr>
          <p:nvPr>
            <p:ph sz="quarter" idx="4294967295"/>
          </p:nvPr>
        </p:nvSpPr>
        <p:spPr>
          <a:xfrm>
            <a:off x="457200" y="1524000"/>
            <a:ext cx="8413750" cy="4013200"/>
          </a:xfrm>
        </p:spPr>
        <p:txBody>
          <a:bodyPr/>
          <a:lstStyle/>
          <a:p>
            <a:pPr marL="0" indent="0" eaLnBrk="1" hangingPunct="1">
              <a:lnSpc>
                <a:spcPts val="3463"/>
              </a:lnSpc>
              <a:buFontTx/>
              <a:buNone/>
            </a:pPr>
            <a:r>
              <a:rPr lang="en-US" sz="2800" dirty="0" smtClean="0"/>
              <a:t>“A set of practices that are fundamental to support…student learning, and that can be taught, learned, and implemented by those entering the profession” (</a:t>
            </a:r>
            <a:r>
              <a:rPr lang="en-US" sz="2800" dirty="0" err="1" smtClean="0"/>
              <a:t>Windschitl</a:t>
            </a:r>
            <a:r>
              <a:rPr lang="en-US" sz="2800" dirty="0" smtClean="0"/>
              <a:t>, Thompson, </a:t>
            </a:r>
            <a:r>
              <a:rPr lang="en-US" sz="2800" dirty="0" err="1" smtClean="0"/>
              <a:t>Braaten</a:t>
            </a:r>
            <a:r>
              <a:rPr lang="en-US" sz="2800" dirty="0" smtClean="0"/>
              <a:t>, &amp; </a:t>
            </a:r>
            <a:r>
              <a:rPr lang="en-US" sz="2800" dirty="0" err="1" smtClean="0"/>
              <a:t>Stroupe</a:t>
            </a:r>
            <a:r>
              <a:rPr lang="en-US" sz="2800" dirty="0" smtClean="0"/>
              <a:t>, 2012, p. 880).</a:t>
            </a:r>
          </a:p>
        </p:txBody>
      </p:sp>
      <p:pic>
        <p:nvPicPr>
          <p:cNvPr id="10" name="Picture 9"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rapezoid 7"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258335" y="5972509"/>
            <a:ext cx="1131897" cy="660230"/>
          </a:xfrm>
          <a:prstGeom prst="rect">
            <a:avLst/>
          </a:prstGeom>
          <a:noFill/>
        </p:spPr>
        <p:txBody>
          <a:bodyPr wrap="square" rtlCol="0">
            <a:spAutoFit/>
          </a:bodyPr>
          <a:lstStyle/>
          <a:p>
            <a:endParaRPr lang="en-US" dirty="0"/>
          </a:p>
        </p:txBody>
      </p:sp>
      <p:sp>
        <p:nvSpPr>
          <p:cNvPr id="3" name="TextBox 2"/>
          <p:cNvSpPr txBox="1"/>
          <p:nvPr/>
        </p:nvSpPr>
        <p:spPr>
          <a:xfrm>
            <a:off x="1054870" y="6198836"/>
            <a:ext cx="184666" cy="369332"/>
          </a:xfrm>
          <a:prstGeom prst="rect">
            <a:avLst/>
          </a:prstGeom>
          <a:noFill/>
        </p:spPr>
        <p:txBody>
          <a:bodyPr wrap="none" rtlCol="0">
            <a:spAutoFit/>
          </a:bodyPr>
          <a:lstStyle/>
          <a:p>
            <a:endParaRPr lang="en-US" dirty="0"/>
          </a:p>
        </p:txBody>
      </p:sp>
      <p:sp>
        <p:nvSpPr>
          <p:cNvPr id="9" name="TextBox 8"/>
          <p:cNvSpPr txBox="1"/>
          <p:nvPr/>
        </p:nvSpPr>
        <p:spPr>
          <a:xfrm>
            <a:off x="0" y="6237312"/>
            <a:ext cx="1475656" cy="676889"/>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623669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Criteria to Identify HLP</a:t>
            </a:r>
          </a:p>
        </p:txBody>
      </p:sp>
      <p:sp>
        <p:nvSpPr>
          <p:cNvPr id="41986" name="Content Placeholder 2"/>
          <p:cNvSpPr>
            <a:spLocks noGrp="1"/>
          </p:cNvSpPr>
          <p:nvPr>
            <p:ph idx="1"/>
          </p:nvPr>
        </p:nvSpPr>
        <p:spPr>
          <a:xfrm>
            <a:off x="457200" y="1600200"/>
            <a:ext cx="8458200" cy="3756025"/>
          </a:xfrm>
        </p:spPr>
        <p:txBody>
          <a:bodyPr/>
          <a:lstStyle/>
          <a:p>
            <a:r>
              <a:rPr lang="en-US" sz="2400" dirty="0" smtClean="0"/>
              <a:t>Applicable and important to the work of teachers</a:t>
            </a:r>
          </a:p>
          <a:p>
            <a:pPr lvl="1"/>
            <a:r>
              <a:rPr lang="en-US" sz="2200" dirty="0" smtClean="0"/>
              <a:t>Focus directly on instruction (or behavior)</a:t>
            </a:r>
          </a:p>
          <a:p>
            <a:pPr lvl="1"/>
            <a:r>
              <a:rPr lang="en-US" sz="2200" dirty="0" smtClean="0"/>
              <a:t>Use frequently in classroom </a:t>
            </a:r>
          </a:p>
          <a:p>
            <a:pPr lvl="1"/>
            <a:r>
              <a:rPr lang="en-US" sz="2200" dirty="0" smtClean="0"/>
              <a:t>Research-based &amp; foster improved student outcomes</a:t>
            </a:r>
          </a:p>
          <a:p>
            <a:pPr lvl="1"/>
            <a:r>
              <a:rPr lang="en-US" sz="2200" dirty="0" smtClean="0"/>
              <a:t>Broadly applicable across content areas</a:t>
            </a:r>
          </a:p>
          <a:p>
            <a:pPr lvl="1"/>
            <a:r>
              <a:rPr lang="en-US" sz="2200" dirty="0" smtClean="0"/>
              <a:t>Fundamental to effective teaching </a:t>
            </a:r>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44762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3600" dirty="0" smtClean="0"/>
              <a:t>Criteria to Identify </a:t>
            </a:r>
            <a:r>
              <a:rPr lang="en-US" sz="3600" dirty="0" smtClean="0"/>
              <a:t>HLP (cont.)</a:t>
            </a:r>
            <a:endParaRPr lang="en-US" sz="3600" dirty="0" smtClean="0"/>
          </a:p>
        </p:txBody>
      </p:sp>
      <p:sp>
        <p:nvSpPr>
          <p:cNvPr id="41986" name="Content Placeholder 2"/>
          <p:cNvSpPr>
            <a:spLocks noGrp="1"/>
          </p:cNvSpPr>
          <p:nvPr>
            <p:ph idx="1"/>
          </p:nvPr>
        </p:nvSpPr>
        <p:spPr>
          <a:xfrm>
            <a:off x="457200" y="1600200"/>
            <a:ext cx="8458200" cy="3756025"/>
          </a:xfrm>
        </p:spPr>
        <p:txBody>
          <a:bodyPr/>
          <a:lstStyle/>
          <a:p>
            <a:r>
              <a:rPr lang="en-US" sz="2400" dirty="0" smtClean="0"/>
              <a:t>Applicable and important to teacher education</a:t>
            </a:r>
          </a:p>
          <a:p>
            <a:pPr lvl="1"/>
            <a:r>
              <a:rPr lang="en-US" sz="2200" dirty="0" smtClean="0"/>
              <a:t>Limited in number (about 20)</a:t>
            </a:r>
          </a:p>
          <a:p>
            <a:pPr lvl="1"/>
            <a:r>
              <a:rPr lang="en-US" sz="2200" dirty="0" smtClean="0"/>
              <a:t>Can be articulated and taught</a:t>
            </a:r>
          </a:p>
          <a:p>
            <a:pPr lvl="1"/>
            <a:r>
              <a:rPr lang="en-US" sz="2200" dirty="0" smtClean="0"/>
              <a:t>Novices can master for use in a classroom</a:t>
            </a:r>
          </a:p>
          <a:p>
            <a:pPr lvl="1"/>
            <a:r>
              <a:rPr lang="en-US" sz="2200" dirty="0" smtClean="0"/>
              <a:t>Can be practiced in university and field settings</a:t>
            </a:r>
          </a:p>
          <a:p>
            <a:pPr lvl="1"/>
            <a:r>
              <a:rPr lang="en-US" sz="2200" dirty="0" smtClean="0"/>
              <a:t>Grain size</a:t>
            </a:r>
          </a:p>
          <a:p>
            <a:pPr lvl="2"/>
            <a:r>
              <a:rPr lang="en-US" sz="2000" dirty="0" smtClean="0"/>
              <a:t>small enough to be visible in practice</a:t>
            </a:r>
          </a:p>
          <a:p>
            <a:pPr lvl="2"/>
            <a:r>
              <a:rPr lang="en-US" sz="2000" dirty="0"/>
              <a:t>l</a:t>
            </a:r>
            <a:r>
              <a:rPr lang="en-US" sz="2000" dirty="0" smtClean="0"/>
              <a:t>arge enough to preserve complexity and integrity of teaching</a:t>
            </a:r>
          </a:p>
          <a:p>
            <a:pPr marL="457200" lvl="1" indent="0">
              <a:buNone/>
            </a:pPr>
            <a:r>
              <a:rPr lang="en-US" sz="2000" dirty="0" smtClean="0"/>
              <a:t> </a:t>
            </a:r>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06524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00200" y="381000"/>
            <a:ext cx="7010400" cy="838200"/>
          </a:xfrm>
        </p:spPr>
        <p:txBody>
          <a:bodyPr/>
          <a:lstStyle/>
          <a:p>
            <a:r>
              <a:rPr lang="en-US" sz="4000" dirty="0" smtClean="0"/>
              <a:t>How are HLPs used?</a:t>
            </a:r>
          </a:p>
        </p:txBody>
      </p:sp>
      <p:sp>
        <p:nvSpPr>
          <p:cNvPr id="41986" name="Content Placeholder 2"/>
          <p:cNvSpPr>
            <a:spLocks noGrp="1"/>
          </p:cNvSpPr>
          <p:nvPr>
            <p:ph idx="1"/>
          </p:nvPr>
        </p:nvSpPr>
        <p:spPr>
          <a:xfrm>
            <a:off x="457200" y="1600200"/>
            <a:ext cx="8458200" cy="3756025"/>
          </a:xfrm>
        </p:spPr>
        <p:txBody>
          <a:bodyPr/>
          <a:lstStyle/>
          <a:p>
            <a:r>
              <a:rPr lang="en-US" sz="2400" dirty="0"/>
              <a:t>C</a:t>
            </a:r>
            <a:r>
              <a:rPr lang="en-US" sz="2400" dirty="0" smtClean="0"/>
              <a:t>omponents of HLP identified.</a:t>
            </a:r>
          </a:p>
          <a:p>
            <a:r>
              <a:rPr lang="en-US" sz="2400" dirty="0"/>
              <a:t>S</a:t>
            </a:r>
            <a:r>
              <a:rPr lang="en-US" sz="2400" dirty="0" smtClean="0"/>
              <a:t>ystematically taught to mastery.</a:t>
            </a:r>
          </a:p>
          <a:p>
            <a:r>
              <a:rPr lang="en-US" sz="2400" dirty="0" smtClean="0"/>
              <a:t>Taught in college classes, simulated settings, natural (classroom) settings</a:t>
            </a:r>
          </a:p>
          <a:p>
            <a:r>
              <a:rPr lang="en-US" sz="2400" dirty="0" smtClean="0"/>
              <a:t>Components integrated and used in classroom with coaching to develop fluency in use of HLP.</a:t>
            </a:r>
          </a:p>
          <a:p>
            <a:r>
              <a:rPr lang="en-US" sz="2400" dirty="0"/>
              <a:t>Produce teachers with a foundation of critical skills when they enter the classroom</a:t>
            </a:r>
            <a:r>
              <a:rPr lang="en-US" sz="2400" dirty="0" smtClean="0"/>
              <a:t>.</a:t>
            </a:r>
            <a:endParaRPr lang="en-US" sz="2400" dirty="0"/>
          </a:p>
        </p:txBody>
      </p:sp>
      <p:pic>
        <p:nvPicPr>
          <p:cNvPr id="9" name="Picture 8" descr="CEEDAR Center Logo" title="CEEDA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4357" y="5357753"/>
            <a:ext cx="3243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rapezoid 4" descr="A white box." title="White box"/>
          <p:cNvSpPr/>
          <p:nvPr/>
        </p:nvSpPr>
        <p:spPr>
          <a:xfrm>
            <a:off x="3368842" y="5972509"/>
            <a:ext cx="2911642" cy="545432"/>
          </a:xfrm>
          <a:prstGeom prst="trapezoid">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05682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5337</TotalTime>
  <Words>1384</Words>
  <Application>Microsoft Macintosh PowerPoint</Application>
  <PresentationFormat>On-screen Show (4:3)</PresentationFormat>
  <Paragraphs>197</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Teacher Education Division Conference Tempe, AZ November 6, 2015</vt:lpstr>
      <vt:lpstr>Rationale</vt:lpstr>
      <vt:lpstr>Rationale—Teacher Education Research</vt:lpstr>
      <vt:lpstr>Rationale—Teacher Educators</vt:lpstr>
      <vt:lpstr>Rationale (continued)</vt:lpstr>
      <vt:lpstr>PowerPoint Presentation</vt:lpstr>
      <vt:lpstr>Criteria to Identify HLP</vt:lpstr>
      <vt:lpstr>Criteria to Identify HLP (cont.)</vt:lpstr>
      <vt:lpstr>How are HLPs used?</vt:lpstr>
      <vt:lpstr>Process for Development HLPs for Special Education Teachers</vt:lpstr>
      <vt:lpstr>Brief descriptions of HLPs</vt:lpstr>
      <vt:lpstr>Collaboration HLPs</vt:lpstr>
      <vt:lpstr>Assessment HLPs</vt:lpstr>
      <vt:lpstr>Social/Behavioral HLPs</vt:lpstr>
      <vt:lpstr>Instruction HLPs</vt:lpstr>
      <vt:lpstr>Instruction HLPs--continued</vt:lpstr>
      <vt:lpstr>PowerPoint Presentation</vt:lpstr>
      <vt:lpstr>PowerPoint Presentation</vt:lpstr>
      <vt:lpstr>PowerPoint Presentation</vt:lpstr>
      <vt:lpstr>PowerPoint Presentation</vt:lpstr>
      <vt:lpstr>Disclaimer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Whittaker</dc:creator>
  <cp:lastModifiedBy>Luke Markley</cp:lastModifiedBy>
  <cp:revision>224</cp:revision>
  <cp:lastPrinted>2015-03-30T12:57:35Z</cp:lastPrinted>
  <dcterms:created xsi:type="dcterms:W3CDTF">2012-10-08T20:19:50Z</dcterms:created>
  <dcterms:modified xsi:type="dcterms:W3CDTF">2017-01-25T16:05:36Z</dcterms:modified>
</cp:coreProperties>
</file>