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1" r:id="rId2"/>
    <p:sldId id="290" r:id="rId3"/>
    <p:sldId id="291" r:id="rId4"/>
    <p:sldId id="297" r:id="rId5"/>
    <p:sldId id="292" r:id="rId6"/>
    <p:sldId id="293" r:id="rId7"/>
    <p:sldId id="258" r:id="rId8"/>
    <p:sldId id="294" r:id="rId9"/>
    <p:sldId id="282" r:id="rId10"/>
    <p:sldId id="285" r:id="rId11"/>
    <p:sldId id="277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9">
          <p15:clr>
            <a:srgbClr val="A4A3A4"/>
          </p15:clr>
        </p15:guide>
        <p15:guide id="2" pos="55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7"/>
    <p:restoredTop sz="81376" autoAdjust="0"/>
  </p:normalViewPr>
  <p:slideViewPr>
    <p:cSldViewPr snapToGrid="0" snapToObjects="1">
      <p:cViewPr varScale="1">
        <p:scale>
          <a:sx n="60" d="100"/>
          <a:sy n="60" d="100"/>
        </p:scale>
        <p:origin x="53" y="322"/>
      </p:cViewPr>
      <p:guideLst>
        <p:guide orient="horz" pos="479"/>
        <p:guide pos="55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93067-0DF7-9A48-A2F4-A359405F22D7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04A8D-E584-A340-8933-2AFB40F84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90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04A8D-E584-A340-8933-2AFB40F84D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80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04A8D-E584-A340-8933-2AFB40F84D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51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04A8D-E584-A340-8933-2AFB40F84D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82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04A8D-E584-A340-8933-2AFB40F84D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03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did you see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823A4-EFE9-2346-8291-B3C3311510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02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lucer/Desktop/NEW%20Image%20powerpoint%20template/parts%20and%20pieces/powerpoint_title_1.jp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owerpoint_title_1.jpg" descr="/Users/lucer/Desktop/NEW Image powerpoint template/parts and pieces/powerpoint_title_1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7131" y="356721"/>
            <a:ext cx="4751479" cy="1229783"/>
          </a:xfrm>
          <a:noFill/>
          <a:ln>
            <a:noFill/>
          </a:ln>
        </p:spPr>
        <p:txBody>
          <a:bodyPr/>
          <a:lstStyle>
            <a:lvl1pPr algn="l">
              <a:defRPr b="0" i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7131" y="1872254"/>
            <a:ext cx="4751479" cy="1289050"/>
          </a:xfrm>
          <a:ln>
            <a:noFill/>
          </a:ln>
        </p:spPr>
        <p:txBody>
          <a:bodyPr/>
          <a:lstStyle>
            <a:lvl1pPr marL="0" indent="0" algn="l">
              <a:buNone/>
              <a:defRPr>
                <a:ln>
                  <a:noFill/>
                </a:ln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6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DF83-C0BE-174A-B22A-4D787F632318}" type="datetimeFigureOut">
              <a:rPr lang="en-US" smtClean="0"/>
              <a:t>7/19/2016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CDBA-C060-284D-8B80-23C6146BC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1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35356"/>
            <a:ext cx="5331883" cy="62936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1083"/>
            <a:ext cx="5331882" cy="41869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DF83-C0BE-174A-B22A-4D787F632318}" type="datetimeFigureOut">
              <a:rPr lang="en-US" smtClean="0"/>
              <a:t>7/19/2016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CDBA-C060-284D-8B80-23C6146BC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6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DF83-C0BE-174A-B22A-4D787F632318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CDBA-C060-284D-8B80-23C6146BC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8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file://localhost/Volumes/dfs/Institutional-Marketing-Data/DESIGN/2013%20Image%20Campaign/Sr%20Mgmnt%20Powerpoint/parts%20and%20pieces/image%20campaign%20powerpoint_footer_4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campaign powerpoint_footer_4.jpg" descr="/Volumes/dfs/Institutional-Marketing-Data/DESIGN/2013 Image Campaign/Sr Mgmnt Powerpoint/parts and pieces/image campaign powerpoint_footer_4.jpg"/>
          <p:cNvPicPr>
            <a:picLocks noChangeAspect="1"/>
          </p:cNvPicPr>
          <p:nvPr userDrawn="1"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35356"/>
            <a:ext cx="8229600" cy="629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71083"/>
            <a:ext cx="8229600" cy="418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3DF83-C0BE-174A-B22A-4D787F632318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0CDBA-C060-284D-8B80-23C6146BC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3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5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lucer/Desktop/NEW%20Image%20powerpoint%20template/parts%20and%20pieces/Frey_powerpoint_title_2.jp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ingwork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lucer/Desktop/NEW%20Image%20powerpoint%20template/parts%20and%20pieces/New_Map.jpg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Scaling up EBPs and HLPs</a:t>
            </a:r>
            <a:endParaRPr lang="en-US" dirty="0"/>
          </a:p>
        </p:txBody>
      </p:sp>
      <p:pic>
        <p:nvPicPr>
          <p:cNvPr id="2" name="Frey_powerpoint_title_2.jpg" descr="Richard M. DeVos Center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5" y="501973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891829" y="501973"/>
            <a:ext cx="5781180" cy="16581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/>
              <a:t>Scaling Up Evidence Based and High-Leverage </a:t>
            </a:r>
            <a:r>
              <a:rPr lang="en-US" sz="3200" dirty="0" smtClean="0"/>
              <a:t>Practices</a:t>
            </a:r>
          </a:p>
          <a:p>
            <a:pPr algn="ctr"/>
            <a:r>
              <a:rPr lang="en-US" sz="2000" dirty="0" smtClean="0"/>
              <a:t>Paula Lancaster, PhD</a:t>
            </a:r>
          </a:p>
          <a:p>
            <a:pPr algn="ctr"/>
            <a:r>
              <a:rPr lang="en-US" sz="2000" dirty="0" smtClean="0"/>
              <a:t>Grand Valley State University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713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Eliciting and Interpreting Student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953" y="2241551"/>
            <a:ext cx="7543800" cy="3017520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Teaching Works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3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CEEDAR and HLP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us common language across department and programs for discussing early literacy content, EBP, and pedagogy</a:t>
            </a:r>
          </a:p>
          <a:p>
            <a:r>
              <a:rPr lang="en-US" dirty="0" smtClean="0"/>
              <a:t>Extended this conversation to our local partners</a:t>
            </a:r>
          </a:p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About Grand Valley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71083"/>
            <a:ext cx="4652339" cy="4468134"/>
          </a:xfrm>
        </p:spPr>
        <p:txBody>
          <a:bodyPr>
            <a:normAutofit fontScale="70000" lnSpcReduction="20000"/>
          </a:bodyPr>
          <a:lstStyle/>
          <a:p>
            <a:pPr marL="514350" indent="-457200"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Nearly 25,000 students </a:t>
            </a:r>
          </a:p>
          <a:p>
            <a:pPr marL="514350" indent="-457200"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Students from all Michigan counties, dozens of other states, and many foreign countries </a:t>
            </a:r>
          </a:p>
          <a:p>
            <a:pPr marL="514350" indent="-457200"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81 undergraduate </a:t>
            </a:r>
            <a:r>
              <a:rPr lang="en-US"/>
              <a:t>and </a:t>
            </a:r>
            <a:r>
              <a:rPr lang="en-US" smtClean="0"/>
              <a:t>32 </a:t>
            </a:r>
            <a:r>
              <a:rPr lang="en-US" dirty="0"/>
              <a:t>graduate degree programs </a:t>
            </a:r>
          </a:p>
          <a:p>
            <a:pPr marL="514350" indent="-457200"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Campuses in Allendale, </a:t>
            </a:r>
            <a:r>
              <a:rPr lang="en-US" dirty="0" smtClean="0"/>
              <a:t>        Grand </a:t>
            </a:r>
            <a:r>
              <a:rPr lang="en-US" dirty="0"/>
              <a:t>Rapids, and Holland, </a:t>
            </a:r>
            <a:r>
              <a:rPr lang="en-US" dirty="0" smtClean="0"/>
              <a:t>      and </a:t>
            </a:r>
            <a:r>
              <a:rPr lang="en-US" dirty="0"/>
              <a:t>regional centers in Muskegon and Traverse City. </a:t>
            </a:r>
          </a:p>
          <a:p>
            <a:pPr marL="457200" lvl="1" indent="0">
              <a:lnSpc>
                <a:spcPts val="2100"/>
              </a:lnSpc>
              <a:spcBef>
                <a:spcPts val="0"/>
              </a:spcBef>
              <a:buNone/>
            </a:pPr>
            <a:endParaRPr lang="en-US" sz="1400" i="1" dirty="0" smtClean="0"/>
          </a:p>
          <a:p>
            <a:pPr marL="457200" lvl="1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en-US" sz="1400" i="1" dirty="0" smtClean="0"/>
              <a:t>[</a:t>
            </a:r>
            <a:r>
              <a:rPr lang="en-US" sz="1400" i="1" dirty="0"/>
              <a:t>other </a:t>
            </a:r>
            <a:r>
              <a:rPr lang="en-US" sz="1400" i="1" dirty="0" smtClean="0"/>
              <a:t>boilerplate copy </a:t>
            </a:r>
            <a:r>
              <a:rPr lang="en-US" sz="1400" i="1" dirty="0"/>
              <a:t>options available at: http://</a:t>
            </a:r>
            <a:r>
              <a:rPr lang="en-US" sz="1400" i="1" dirty="0" err="1" smtClean="0"/>
              <a:t>www.gvsu.edu</a:t>
            </a:r>
            <a:r>
              <a:rPr lang="en-US" sz="1400" i="1" dirty="0" smtClean="0"/>
              <a:t>/identity]</a:t>
            </a:r>
            <a:endParaRPr lang="en-US" sz="1400" i="1" dirty="0"/>
          </a:p>
        </p:txBody>
      </p:sp>
      <p:pic>
        <p:nvPicPr>
          <p:cNvPr id="4" name="New_Map.jpg" descr="Map of Michigan featuring different cities:&#10;Traverse City&#10;Saginaw&#10;Flint&#10;Lansing&#10;Detroit&#10;Kalamazoo&#10;Grand Rapids&#10;&#10;Grand Rapids has the GVSU logo next to it." title="Michigan map of GVSU locations"/>
          <p:cNvPicPr>
            <a:picLocks noChangeAspect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2" t="4739" r="1441" b="9967"/>
          <a:stretch/>
        </p:blipFill>
        <p:spPr>
          <a:xfrm>
            <a:off x="5109538" y="1629116"/>
            <a:ext cx="3772525" cy="395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CEEDAR At GVSU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1083"/>
            <a:ext cx="7785652" cy="3988813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Faculty members from </a:t>
            </a:r>
            <a:r>
              <a:rPr lang="en-US" sz="3000" dirty="0" smtClean="0"/>
              <a:t>COE (</a:t>
            </a:r>
            <a:r>
              <a:rPr lang="en-US" sz="2800" dirty="0" smtClean="0"/>
              <a:t>Educational </a:t>
            </a:r>
            <a:r>
              <a:rPr lang="en-US" sz="2800" dirty="0"/>
              <a:t>Leadership, </a:t>
            </a:r>
            <a:r>
              <a:rPr lang="en-US" sz="2800" dirty="0" smtClean="0"/>
              <a:t>Literacy </a:t>
            </a:r>
            <a:r>
              <a:rPr lang="en-US" sz="2800" dirty="0"/>
              <a:t>Studies, </a:t>
            </a:r>
            <a:r>
              <a:rPr lang="en-US" sz="2800" dirty="0" smtClean="0"/>
              <a:t>&amp; Special Education</a:t>
            </a:r>
            <a:r>
              <a:rPr lang="en-US" sz="3000" dirty="0" smtClean="0"/>
              <a:t>) and CLAS (</a:t>
            </a:r>
            <a:r>
              <a:rPr lang="en-US" sz="2800" dirty="0" smtClean="0"/>
              <a:t>English &amp;Psychology</a:t>
            </a:r>
            <a:r>
              <a:rPr lang="en-US" sz="3000" dirty="0" smtClean="0"/>
              <a:t>) agreed </a:t>
            </a:r>
            <a:r>
              <a:rPr lang="en-US" sz="3000" dirty="0"/>
              <a:t>to participate.</a:t>
            </a:r>
          </a:p>
          <a:p>
            <a:r>
              <a:rPr lang="en-US" sz="3000" dirty="0"/>
              <a:t>We have mapped our content across the units and gathered to review the maps for gaps and redundancies. </a:t>
            </a:r>
          </a:p>
          <a:p>
            <a:r>
              <a:rPr lang="en-US" sz="3000" dirty="0" smtClean="0"/>
              <a:t>Student teachers </a:t>
            </a:r>
            <a:r>
              <a:rPr lang="en-US" sz="3000" dirty="0"/>
              <a:t>completed a survey of their knowledge and skills</a:t>
            </a:r>
            <a:r>
              <a:rPr lang="en-US" sz="3000" dirty="0" smtClean="0"/>
              <a:t>.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03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37796"/>
            <a:ext cx="6273801" cy="629361"/>
          </a:xfrm>
        </p:spPr>
        <p:txBody>
          <a:bodyPr>
            <a:normAutofit fontScale="90000"/>
          </a:bodyPr>
          <a:lstStyle/>
          <a:p>
            <a:r>
              <a:rPr lang="en-US" dirty="0"/>
              <a:t>CEEDAR At </a:t>
            </a:r>
            <a:r>
              <a:rPr lang="en-US" dirty="0" smtClean="0"/>
              <a:t>GVSU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71084"/>
            <a:ext cx="7719391" cy="406832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have held two joint retreats to </a:t>
            </a:r>
            <a:r>
              <a:rPr lang="en-US" dirty="0" smtClean="0"/>
              <a:t>discuss, map, and revise </a:t>
            </a:r>
            <a:r>
              <a:rPr lang="en-US" dirty="0"/>
              <a:t>our curriculum and program.</a:t>
            </a:r>
          </a:p>
          <a:p>
            <a:r>
              <a:rPr lang="en-US" dirty="0" smtClean="0"/>
              <a:t>We </a:t>
            </a:r>
            <a:r>
              <a:rPr lang="en-US" dirty="0"/>
              <a:t>are focused on </a:t>
            </a:r>
            <a:r>
              <a:rPr lang="en-US" dirty="0" smtClean="0"/>
              <a:t>evidenced-based &amp;high-leverage </a:t>
            </a:r>
            <a:r>
              <a:rPr lang="en-US" dirty="0"/>
              <a:t>content and practice and ensuring that our candidates are prepared to deliver comprehensive early literacy instruction </a:t>
            </a:r>
            <a:r>
              <a:rPr lang="en-US" dirty="0" smtClean="0"/>
              <a:t>for </a:t>
            </a:r>
            <a:r>
              <a:rPr lang="en-US" dirty="0"/>
              <a:t>all children. </a:t>
            </a:r>
          </a:p>
        </p:txBody>
      </p:sp>
    </p:spTree>
    <p:extLst>
      <p:ext uri="{BB962C8B-B14F-4D97-AF65-F5344CB8AC3E}">
        <p14:creationId xmlns:p14="http://schemas.microsoft.com/office/powerpoint/2010/main" val="642285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78764"/>
            <a:ext cx="7229062" cy="854906"/>
          </a:xfrm>
        </p:spPr>
        <p:txBody>
          <a:bodyPr>
            <a:normAutofit/>
          </a:bodyPr>
          <a:lstStyle/>
          <a:p>
            <a:r>
              <a:rPr lang="en-US" dirty="0" smtClean="0"/>
              <a:t>CEEDAR At GVSU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1083"/>
            <a:ext cx="7494104" cy="4346621"/>
          </a:xfrm>
        </p:spPr>
        <p:txBody>
          <a:bodyPr/>
          <a:lstStyle/>
          <a:p>
            <a:r>
              <a:rPr lang="en-US" dirty="0" smtClean="0"/>
              <a:t>CEEDAR</a:t>
            </a:r>
          </a:p>
          <a:p>
            <a:pPr lvl="1"/>
            <a:r>
              <a:rPr lang="en-US" dirty="0" smtClean="0"/>
              <a:t>Structure for starting the conversation</a:t>
            </a:r>
          </a:p>
          <a:p>
            <a:pPr lvl="1"/>
            <a:r>
              <a:rPr lang="en-US" dirty="0" smtClean="0"/>
              <a:t>Opportunities for collaboration within and across institutions</a:t>
            </a:r>
          </a:p>
          <a:p>
            <a:pPr lvl="1"/>
            <a:r>
              <a:rPr lang="en-US" dirty="0" smtClean="0"/>
              <a:t>Tools, materials, and support for the work</a:t>
            </a:r>
          </a:p>
          <a:p>
            <a:pPr lvl="1"/>
            <a:r>
              <a:rPr lang="en-US" dirty="0" smtClean="0"/>
              <a:t>Consistent stream of feedback and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417308"/>
            <a:ext cx="7600123" cy="735631"/>
          </a:xfrm>
        </p:spPr>
        <p:txBody>
          <a:bodyPr>
            <a:noAutofit/>
          </a:bodyPr>
          <a:lstStyle/>
          <a:p>
            <a:r>
              <a:rPr lang="en-US" sz="3600" smtClean="0"/>
              <a:t>TeachingWorks</a:t>
            </a:r>
            <a:r>
              <a:rPr lang="en-US" sz="3600" dirty="0" smtClean="0"/>
              <a:t> – University of Michigan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71083"/>
            <a:ext cx="8315739" cy="4200847"/>
          </a:xfrm>
        </p:spPr>
        <p:txBody>
          <a:bodyPr>
            <a:normAutofit/>
          </a:bodyPr>
          <a:lstStyle/>
          <a:p>
            <a:r>
              <a:rPr lang="en-US" sz="2800" dirty="0"/>
              <a:t>D</a:t>
            </a:r>
            <a:r>
              <a:rPr lang="en-US" sz="2800" dirty="0" smtClean="0"/>
              <a:t>edicated </a:t>
            </a:r>
            <a:r>
              <a:rPr lang="en-US" sz="2800" dirty="0"/>
              <a:t>to improving teachers’ preparation and to creating a professional threshold for entry to teaching </a:t>
            </a:r>
            <a:endParaRPr lang="en-US" sz="2800" dirty="0" smtClean="0"/>
          </a:p>
          <a:p>
            <a:r>
              <a:rPr lang="en-US" sz="2800" dirty="0" smtClean="0"/>
              <a:t>Have identified </a:t>
            </a:r>
            <a:r>
              <a:rPr lang="en-US" sz="2800" dirty="0"/>
              <a:t>a set of instructional practices that are “high-leverage” for beginning and early-career teachers, such as leading a group discussion and eliciting and interpreting students’ thinking in specific subject areas. </a:t>
            </a:r>
            <a:endParaRPr lang="en-US" sz="2800" dirty="0" smtClean="0"/>
          </a:p>
          <a:p>
            <a:r>
              <a:rPr lang="en-US" sz="2800" dirty="0"/>
              <a:t>http://</a:t>
            </a:r>
            <a:r>
              <a:rPr lang="en-US" sz="2800" dirty="0" err="1"/>
              <a:t>www.teachingworks.org</a:t>
            </a:r>
            <a:r>
              <a:rPr lang="en-US" sz="28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28991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11286"/>
            <a:ext cx="8037444" cy="921166"/>
          </a:xfrm>
        </p:spPr>
        <p:txBody>
          <a:bodyPr>
            <a:normAutofit/>
          </a:bodyPr>
          <a:lstStyle/>
          <a:p>
            <a:r>
              <a:rPr lang="en-US" dirty="0" smtClean="0"/>
              <a:t>Michigan Program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71083"/>
            <a:ext cx="8183217" cy="4147839"/>
          </a:xfrm>
        </p:spPr>
        <p:txBody>
          <a:bodyPr/>
          <a:lstStyle/>
          <a:p>
            <a:r>
              <a:rPr lang="en-US" dirty="0" smtClean="0"/>
              <a:t>Six IHEs and </a:t>
            </a:r>
            <a:r>
              <a:rPr lang="en-US" dirty="0" err="1" smtClean="0"/>
              <a:t>TeachingWorks</a:t>
            </a:r>
            <a:endParaRPr lang="en-US" dirty="0" smtClean="0"/>
          </a:p>
          <a:p>
            <a:r>
              <a:rPr lang="en-US" dirty="0" smtClean="0"/>
              <a:t>Convene monthly to:</a:t>
            </a:r>
          </a:p>
          <a:p>
            <a:pPr lvl="1"/>
            <a:r>
              <a:rPr lang="en-US" dirty="0" smtClean="0"/>
              <a:t>Develop a common language and understanding of teaching practice,</a:t>
            </a:r>
          </a:p>
          <a:p>
            <a:pPr lvl="1"/>
            <a:r>
              <a:rPr lang="en-US" dirty="0" smtClean="0"/>
              <a:t>Develop and try new approaches for preparing novice teachers, and</a:t>
            </a:r>
          </a:p>
          <a:p>
            <a:pPr lvl="1"/>
            <a:r>
              <a:rPr lang="en-US" dirty="0" smtClean="0"/>
              <a:t>Ensure all students have skilled teachers.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3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35000" y="1816100"/>
            <a:ext cx="6680200" cy="37719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Contrary to popular belief skillful teaching: </a:t>
            </a:r>
          </a:p>
          <a:p>
            <a:pPr lvl="1"/>
            <a:r>
              <a:rPr lang="en-US" dirty="0"/>
              <a:t> Does not come </a:t>
            </a:r>
            <a:r>
              <a:rPr lang="en-US" dirty="0" smtClean="0"/>
              <a:t>naturally.</a:t>
            </a:r>
            <a:endParaRPr lang="en-US" dirty="0"/>
          </a:p>
          <a:p>
            <a:pPr lvl="1"/>
            <a:r>
              <a:rPr lang="en-US" dirty="0"/>
              <a:t>Is not based on “gut” or uninformed </a:t>
            </a:r>
            <a:r>
              <a:rPr lang="en-US" dirty="0" smtClean="0"/>
              <a:t>intuition.</a:t>
            </a:r>
            <a:endParaRPr lang="en-US" dirty="0"/>
          </a:p>
          <a:p>
            <a:pPr lvl="1"/>
            <a:r>
              <a:rPr lang="en-US" dirty="0"/>
              <a:t>Is a combination of many things including good training, deliberate practice, thoughtful reflection …</a:t>
            </a:r>
          </a:p>
          <a:p>
            <a:pPr lvl="1"/>
            <a:r>
              <a:rPr lang="en-US" dirty="0"/>
              <a:t>Is less a question of style and more a question of technique and </a:t>
            </a:r>
            <a:r>
              <a:rPr lang="en-US" dirty="0" smtClean="0"/>
              <a:t>execution.</a:t>
            </a:r>
            <a:endParaRPr lang="en-US" dirty="0"/>
          </a:p>
          <a:p>
            <a:pPr lvl="1"/>
            <a:r>
              <a:rPr lang="en-US" dirty="0"/>
              <a:t>Is professional </a:t>
            </a:r>
            <a:r>
              <a:rPr lang="en-US" dirty="0" smtClean="0"/>
              <a:t>practice.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85" y="190500"/>
            <a:ext cx="8405938" cy="920217"/>
          </a:xfrm>
        </p:spPr>
        <p:txBody>
          <a:bodyPr>
            <a:noAutofit/>
          </a:bodyPr>
          <a:lstStyle/>
          <a:p>
            <a:r>
              <a:rPr lang="en-US" sz="3600" dirty="0" smtClean="0"/>
              <a:t>Skillful </a:t>
            </a:r>
            <a:r>
              <a:rPr lang="en-US" sz="3600" dirty="0"/>
              <a:t>Teaching is NOT As </a:t>
            </a:r>
            <a:r>
              <a:rPr lang="en-US" sz="3600" dirty="0" smtClean="0"/>
              <a:t>Easy </a:t>
            </a:r>
            <a:br>
              <a:rPr lang="en-US" sz="3600" dirty="0" smtClean="0"/>
            </a:br>
            <a:r>
              <a:rPr lang="en-US" sz="3600" dirty="0" smtClean="0"/>
              <a:t>as </a:t>
            </a:r>
            <a:r>
              <a:rPr lang="en-US" sz="3600" dirty="0"/>
              <a:t>it </a:t>
            </a:r>
            <a:r>
              <a:rPr lang="en-US" sz="3600" dirty="0" smtClean="0"/>
              <a:t>Looks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9376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47" y="0"/>
            <a:ext cx="7586870" cy="636104"/>
          </a:xfrm>
        </p:spPr>
        <p:txBody>
          <a:bodyPr>
            <a:normAutofit fontScale="90000"/>
          </a:bodyPr>
          <a:lstStyle/>
          <a:p>
            <a:r>
              <a:rPr lang="en-US" smtClean="0"/>
              <a:t>High-Leverage Practices</a:t>
            </a:r>
            <a:endParaRPr lang="en-US"/>
          </a:p>
        </p:txBody>
      </p:sp>
      <p:graphicFrame>
        <p:nvGraphicFramePr>
          <p:cNvPr id="5" name="Content Placeholder 4" descr="A list of high leverage practices&#10;1. Leading a group discussion&#10;2. Explaining and modeling content, practice, and strategies&#10;3. Eliciting and interpreting individual students' thinking&#10;4. Diagnosing particular common patterns of student thinking and development in a subject-matter domain&#10;5. Implementing norms and routinies for classroom discourse and work&#10;6. Coordinating and adjusting instruction during a lesson&#10;7. Specifying and reinforcing productive student behavior&#10;8. Implementing organizational routines&#10;9. Setting up and managing small group work&#10;10. Building respectful relationships with students&#10;11. Talking about a student with parents or other caregivers&#10;12. Learning about students' cultural, religious, family, intellectual, and personal experiences and resources for use in instruction&#10;13. Setting long and short-term learning goals for students&#10;14. Designing single lessons and sequences of lessons&#10;15. Checking student understanding during and at the conclusion of lessons&#10;16. Selecting and designing formal assessments of student learning&#10;17. Interpreting the results of work, including routine assignments, quizzes, projects, and standardized assessments&#10;18. Providing oral and written feedback to students&#10;19. Analyzing instruction for the purpose of improving it " title="Examples of High Leverage Practic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949556"/>
              </p:ext>
            </p:extLst>
          </p:nvPr>
        </p:nvGraphicFramePr>
        <p:xfrm>
          <a:off x="139145" y="729491"/>
          <a:ext cx="8845828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2914"/>
                <a:gridCol w="4422914"/>
              </a:tblGrid>
              <a:tr h="512797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Leading a Group Discussion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Explaining and</a:t>
                      </a:r>
                      <a:r>
                        <a:rPr lang="en-US" baseline="0" dirty="0" smtClean="0"/>
                        <a:t> modeling content, practice, and strategies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Eliciting and interpreting individual students’ thinking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Diagnosing particular common patterns of student thinking and development in a subject-matter domain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Implementing norms and routines for classroom discourse and work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Coordinating and adjusting instruction during a lesson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Specifying and reinforcing productive student behavior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Implementing organizational routines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Setting up and managing small group work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Building respectful relationships with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Talking</a:t>
                      </a:r>
                      <a:r>
                        <a:rPr lang="en-US" baseline="0" dirty="0" smtClean="0"/>
                        <a:t> about a students with parents or other caregivers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Learning about students’ cultural, religious, family, intellectual, and personal experiences and resources for use in instruction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Setting long- and short-term learning goals for students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Designing single lessons and sequences of lessons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Checking student understanding during and at the conclusion of lessons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Selecting and designing formal assessments of student learning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Interpreting the results of work, including routine assignments, quizzes, projects, and standardized assessments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Providing oral and written feedback to students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Analyzing instruction for the purpose of improving it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16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HLP: Eliciting and Interpreting Student Thinking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2383"/>
            <a:ext cx="8229600" cy="418698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Teachers pose questions or tasks that provoke or </a:t>
            </a:r>
            <a:r>
              <a:rPr lang="en-US" b="1" dirty="0"/>
              <a:t>allow students to share their thinking</a:t>
            </a:r>
            <a:r>
              <a:rPr lang="en-US" dirty="0"/>
              <a:t> about specific academic content in order to evaluate student understanding, guide instructional decisions, and surface ideas that will benefit other students. To do this effectively, a teacher </a:t>
            </a:r>
            <a:r>
              <a:rPr lang="en-US" b="1" dirty="0"/>
              <a:t>draws out a student’s thinking </a:t>
            </a:r>
            <a:r>
              <a:rPr lang="en-US" dirty="0"/>
              <a:t>through carefully-chosen questions and tasks and considers and </a:t>
            </a:r>
            <a:r>
              <a:rPr lang="en-US" b="1" dirty="0"/>
              <a:t>checks alternative interpretations</a:t>
            </a:r>
            <a:r>
              <a:rPr lang="en-US" dirty="0"/>
              <a:t> of the student’s ideas and methods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2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7694</TotalTime>
  <Words>677</Words>
  <Application>Microsoft Office PowerPoint</Application>
  <PresentationFormat>On-screen Show (4:3)</PresentationFormat>
  <Paragraphs>76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Scaling up EBPs and HLPs</vt:lpstr>
      <vt:lpstr>CEEDAR At GVSU</vt:lpstr>
      <vt:lpstr>CEEDAR At GVSU Part 2</vt:lpstr>
      <vt:lpstr>CEEDAR At GVSU Part 3</vt:lpstr>
      <vt:lpstr>TeachingWorks – University of Michigan</vt:lpstr>
      <vt:lpstr>Michigan Program Network</vt:lpstr>
      <vt:lpstr>Skillful Teaching is NOT As Easy  as it Looks</vt:lpstr>
      <vt:lpstr>High-Leverage Practices</vt:lpstr>
      <vt:lpstr>HLP: Eliciting and Interpreting Student Thinking</vt:lpstr>
      <vt:lpstr>Eliciting and Interpreting Student Thinking</vt:lpstr>
      <vt:lpstr>CEEDAR and HLP Work</vt:lpstr>
      <vt:lpstr>About Grand Valley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Steiner</dc:creator>
  <cp:lastModifiedBy>Luke Markley</cp:lastModifiedBy>
  <cp:revision>110</cp:revision>
  <cp:lastPrinted>2013-10-30T12:15:40Z</cp:lastPrinted>
  <dcterms:created xsi:type="dcterms:W3CDTF">2012-08-29T17:26:34Z</dcterms:created>
  <dcterms:modified xsi:type="dcterms:W3CDTF">2016-07-19T13:34:58Z</dcterms:modified>
</cp:coreProperties>
</file>