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1" r:id="rId2"/>
    <p:sldId id="352" r:id="rId3"/>
    <p:sldId id="342" r:id="rId4"/>
    <p:sldId id="350" r:id="rId5"/>
    <p:sldId id="344" r:id="rId6"/>
    <p:sldId id="345" r:id="rId7"/>
    <p:sldId id="346" r:id="rId8"/>
    <p:sldId id="351" r:id="rId9"/>
    <p:sldId id="34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70515" autoAdjust="0"/>
  </p:normalViewPr>
  <p:slideViewPr>
    <p:cSldViewPr>
      <p:cViewPr varScale="1">
        <p:scale>
          <a:sx n="63" d="100"/>
          <a:sy n="63" d="100"/>
        </p:scale>
        <p:origin x="5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C464AB-1DFC-4CB9-BA5A-2FF887DC1929}" type="datetimeFigureOut">
              <a:rPr lang="en-US" smtClean="0"/>
              <a:pPr/>
              <a:t>7/19/2016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0F18AC9-2D20-4D3E-960C-845F6A588B75}" type="slidenum">
              <a:rPr lang="en-US" smtClean="0"/>
              <a:pPr/>
              <a:t>‹#›</a:t>
            </a:fld>
            <a:endParaRPr lang="en-US"/>
          </a:p>
        </p:txBody>
      </p:sp>
    </p:spTree>
    <p:extLst>
      <p:ext uri="{BB962C8B-B14F-4D97-AF65-F5344CB8AC3E}">
        <p14:creationId xmlns:p14="http://schemas.microsoft.com/office/powerpoint/2010/main" val="3972506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F18AC9-2D20-4D3E-960C-845F6A588B75}" type="slidenum">
              <a:rPr lang="en-US" smtClean="0"/>
              <a:pPr/>
              <a:t>1</a:t>
            </a:fld>
            <a:endParaRPr lang="en-US"/>
          </a:p>
        </p:txBody>
      </p:sp>
    </p:spTree>
    <p:extLst>
      <p:ext uri="{BB962C8B-B14F-4D97-AF65-F5344CB8AC3E}">
        <p14:creationId xmlns:p14="http://schemas.microsoft.com/office/powerpoint/2010/main" val="888208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BD29F0-B4D5-4D86-AC3A-5DECB8DE159D}" type="slidenum">
              <a:rPr lang="en-US">
                <a:cs typeface="Arial" charset="0"/>
              </a:rPr>
              <a:pPr fontAlgn="base">
                <a:spcBef>
                  <a:spcPct val="0"/>
                </a:spcBef>
                <a:spcAft>
                  <a:spcPct val="0"/>
                </a:spcAft>
                <a:defRPr/>
              </a:pPr>
              <a:t>2</a:t>
            </a:fld>
            <a:endParaRPr lang="en-US">
              <a:cs typeface="Arial" charset="0"/>
            </a:endParaRPr>
          </a:p>
        </p:txBody>
      </p:sp>
      <p:sp>
        <p:nvSpPr>
          <p:cNvPr id="77826"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62" tIns="46583" rIns="93162" bIns="46583" anchor="b"/>
          <a:lstStyle/>
          <a:p>
            <a:pPr algn="r"/>
            <a:fld id="{327CBC8F-0E5A-439E-87C9-BC7A398E6D53}" type="slidenum">
              <a:rPr lang="en-US" sz="1200">
                <a:latin typeface="Calibri" pitchFamily="34" charset="0"/>
              </a:rPr>
              <a:pPr algn="r"/>
              <a:t>2</a:t>
            </a:fld>
            <a:endParaRPr lang="en-US" sz="1200">
              <a:latin typeface="Calibri" pitchFamily="34" charset="0"/>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lIns="93162" tIns="46583" rIns="93162" bIns="46583" numCol="1" anchor="t" anchorCtr="0" compatLnSpc="1">
            <a:prstTxWarp prst="textNoShape">
              <a:avLst/>
            </a:prstTxWarp>
          </a:bodyPr>
          <a:lstStyle/>
          <a:p>
            <a:pPr marL="232943" indent="-232943">
              <a:lnSpc>
                <a:spcPct val="90000"/>
              </a:lnSpc>
              <a:spcBef>
                <a:spcPct val="0"/>
              </a:spcBef>
            </a:pPr>
            <a:endParaRPr lang="en-US" smtClean="0"/>
          </a:p>
        </p:txBody>
      </p:sp>
    </p:spTree>
    <p:extLst>
      <p:ext uri="{BB962C8B-B14F-4D97-AF65-F5344CB8AC3E}">
        <p14:creationId xmlns:p14="http://schemas.microsoft.com/office/powerpoint/2010/main" val="2235750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A3C9E3C3-D229-4C12-96C8-3BA23E961695}" type="slidenum">
              <a:rPr lang="en-US" altLang="en-US" smtClean="0"/>
              <a:pPr eaLnBrk="1" hangingPunct="1"/>
              <a:t>3</a:t>
            </a:fld>
            <a:endParaRPr lang="en-US" altLang="en-US" smtClean="0"/>
          </a:p>
        </p:txBody>
      </p:sp>
      <p:sp>
        <p:nvSpPr>
          <p:cNvPr id="50179"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7" tIns="46585" rIns="93167" bIns="46585"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0AFCCEF-E92C-4078-9D4E-81709BDF0040}" type="slidenum">
              <a:rPr lang="en-US" altLang="en-US" sz="1200"/>
              <a:pPr algn="r" eaLnBrk="1" hangingPunct="1"/>
              <a:t>3</a:t>
            </a:fld>
            <a:endParaRPr lang="en-US" altLang="en-US" sz="1200"/>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7" tIns="46585" rIns="93167" bIns="46585"/>
          <a:lstStyle/>
          <a:p>
            <a:r>
              <a:rPr lang="en-US" baseline="0" dirty="0" smtClean="0"/>
              <a:t>As part of the multi-system reform efforts, edTPA is an integral part of Georgia’s efforts to improve initial teacher certification, new teacher induction, program accountability and educator preparation program improvement. </a:t>
            </a:r>
          </a:p>
          <a:p>
            <a:endParaRPr lang="en-US" dirty="0" smtClean="0"/>
          </a:p>
          <a:p>
            <a:pPr defTabSz="931774">
              <a:defRPr/>
            </a:pPr>
            <a:r>
              <a:rPr lang="en-US" baseline="0" dirty="0" smtClean="0"/>
              <a:t>Induction Certificate is the initial certificate signifying that the candidate is ready to enter the teaching profession. We believe that edTPA, our newly chosen performance assessment, will improve our ability to predict a candidate’s teaching effectiveness and impact on student learning.</a:t>
            </a:r>
          </a:p>
          <a:p>
            <a:pPr defTabSz="931774">
              <a:defRPr/>
            </a:pPr>
            <a:endParaRPr lang="en-US" baseline="0" dirty="0" smtClean="0"/>
          </a:p>
          <a:p>
            <a:pPr defTabSz="931774">
              <a:defRPr/>
            </a:pPr>
            <a:r>
              <a:rPr lang="en-US" dirty="0" smtClean="0"/>
              <a:t>Teacher Induction - Novice teachers need support early in their careers</a:t>
            </a:r>
            <a:r>
              <a:rPr lang="en-US" baseline="0" dirty="0" smtClean="0"/>
              <a:t>. We believe that the edTPA will accelerate the time it takes for new teachers to become effective. Information from edTPA communicated from preparation programs could provide timely and targeted induction support for new teachers.</a:t>
            </a:r>
            <a:endParaRPr lang="en-US" dirty="0" smtClean="0"/>
          </a:p>
          <a:p>
            <a:pPr defTabSz="931774">
              <a:defRPr/>
            </a:pPr>
            <a:endParaRPr lang="en-US" dirty="0" smtClean="0"/>
          </a:p>
          <a:p>
            <a:pPr defTabSz="931774">
              <a:defRPr/>
            </a:pPr>
            <a:r>
              <a:rPr lang="en-US" dirty="0" smtClean="0"/>
              <a:t>Program Accountability - </a:t>
            </a:r>
            <a:r>
              <a:rPr lang="en-US" baseline="0" dirty="0" smtClean="0"/>
              <a:t>Adding a nationally scaled externally scored assessment on classroom teaching performance, in addition to the GACE, allows Georgia to have more confidence in determining this program effectiveness component. Since edTPA is administered during student teaching, the results are more directly attributable to program impact than measures taken years later. </a:t>
            </a:r>
          </a:p>
          <a:p>
            <a:pPr defTabSz="931774">
              <a:defRPr/>
            </a:pPr>
            <a:endParaRPr lang="en-US" baseline="0" dirty="0" smtClean="0"/>
          </a:p>
          <a:p>
            <a:pPr defTabSz="931774">
              <a:defRPr/>
            </a:pPr>
            <a:r>
              <a:rPr lang="en-US" baseline="0" dirty="0" smtClean="0"/>
              <a:t>Program Improvement -</a:t>
            </a:r>
            <a:r>
              <a:rPr lang="en-US" dirty="0" smtClean="0"/>
              <a:t>edTPA provides meaningful data to support teacher education programs as they evaluate, reflect on and continually improve their programs.</a:t>
            </a:r>
          </a:p>
        </p:txBody>
      </p:sp>
    </p:spTree>
    <p:extLst>
      <p:ext uri="{BB962C8B-B14F-4D97-AF65-F5344CB8AC3E}">
        <p14:creationId xmlns:p14="http://schemas.microsoft.com/office/powerpoint/2010/main" val="3491597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060998C9-5D49-4118-BFA7-608892708298}" type="slidenum">
              <a:rPr lang="en-US" altLang="en-US" smtClean="0"/>
              <a:pPr eaLnBrk="1" hangingPunct="1"/>
              <a:t>4</a:t>
            </a:fld>
            <a:endParaRPr lang="en-US" altLang="en-US" smtClean="0"/>
          </a:p>
        </p:txBody>
      </p:sp>
      <p:sp>
        <p:nvSpPr>
          <p:cNvPr id="78851"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7" tIns="46585" rIns="93167" bIns="46585"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ABC5D7D-08DF-48C3-8470-3CBC54021BF5}" type="slidenum">
              <a:rPr lang="en-US" altLang="en-US" sz="1200"/>
              <a:pPr algn="r" eaLnBrk="1" hangingPunct="1"/>
              <a:t>4</a:t>
            </a:fld>
            <a:endParaRPr lang="en-US" altLang="en-US" sz="1200"/>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7" tIns="46585" rIns="93167" bIns="46585"/>
          <a:lstStyle/>
          <a:p>
            <a:pPr marL="232943" indent="-232943">
              <a:lnSpc>
                <a:spcPct val="90000"/>
              </a:lnSpc>
            </a:pPr>
            <a:endParaRPr lang="en-US" altLang="en-US" dirty="0" smtClean="0"/>
          </a:p>
        </p:txBody>
      </p:sp>
    </p:spTree>
    <p:extLst>
      <p:ext uri="{BB962C8B-B14F-4D97-AF65-F5344CB8AC3E}">
        <p14:creationId xmlns:p14="http://schemas.microsoft.com/office/powerpoint/2010/main" val="2850342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B26C9893-9207-4A1A-9B3C-49B4591B1FFF}" type="slidenum">
              <a:rPr lang="en-US" altLang="en-US" smtClean="0"/>
              <a:pPr eaLnBrk="1" hangingPunct="1"/>
              <a:t>5</a:t>
            </a:fld>
            <a:endParaRPr lang="en-US" altLang="en-US" smtClean="0"/>
          </a:p>
        </p:txBody>
      </p:sp>
      <p:sp>
        <p:nvSpPr>
          <p:cNvPr id="52227"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2" tIns="46583" rIns="93162" bIns="46583"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EE7E0119-32BA-4874-A329-633D2D2C0830}" type="slidenum">
              <a:rPr lang="en-US" altLang="en-US" sz="1200"/>
              <a:pPr algn="r" eaLnBrk="1" hangingPunct="1"/>
              <a:t>5</a:t>
            </a:fld>
            <a:endParaRPr lang="en-US" altLang="en-US" sz="1200"/>
          </a:p>
        </p:txBody>
      </p:sp>
      <p:sp>
        <p:nvSpPr>
          <p:cNvPr id="52228" name="Rectangle 2"/>
          <p:cNvSpPr>
            <a:spLocks noGrp="1" noRot="1" noChangeAspect="1" noChangeArrowheads="1" noTextEdit="1"/>
          </p:cNvSpPr>
          <p:nvPr>
            <p:ph type="sldImg"/>
          </p:nvPr>
        </p:nvSpPr>
        <p:spPr>
          <a:ln/>
        </p:spPr>
      </p:sp>
      <p:sp>
        <p:nvSpPr>
          <p:cNvPr id="52229"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2" tIns="46583" rIns="93162" bIns="46583"/>
          <a:lstStyle/>
          <a:p>
            <a:pPr marL="232943" indent="-232943">
              <a:lnSpc>
                <a:spcPct val="90000"/>
              </a:lnSpc>
            </a:pPr>
            <a:endParaRPr lang="en-US" altLang="en-US" smtClean="0"/>
          </a:p>
        </p:txBody>
      </p:sp>
    </p:spTree>
    <p:extLst>
      <p:ext uri="{BB962C8B-B14F-4D97-AF65-F5344CB8AC3E}">
        <p14:creationId xmlns:p14="http://schemas.microsoft.com/office/powerpoint/2010/main" val="4271942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E6229B6F-9116-4F3C-9B53-1D97615E1948}" type="slidenum">
              <a:rPr lang="en-US" altLang="en-US" smtClean="0"/>
              <a:pPr eaLnBrk="1" hangingPunct="1"/>
              <a:t>6</a:t>
            </a:fld>
            <a:endParaRPr lang="en-US" altLang="en-US" smtClean="0"/>
          </a:p>
        </p:txBody>
      </p:sp>
      <p:sp>
        <p:nvSpPr>
          <p:cNvPr id="53251"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2" tIns="46583" rIns="93162" bIns="46583"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681C8CD6-50F4-4DEF-A3CD-E5B1123AF873}" type="slidenum">
              <a:rPr lang="en-US" altLang="en-US" sz="1200"/>
              <a:pPr algn="r" eaLnBrk="1" hangingPunct="1"/>
              <a:t>6</a:t>
            </a:fld>
            <a:endParaRPr lang="en-US" altLang="en-US" sz="120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2" tIns="46583" rIns="93162" bIns="46583"/>
          <a:lstStyle/>
          <a:p>
            <a:pPr marL="232943" indent="-232943">
              <a:lnSpc>
                <a:spcPct val="90000"/>
              </a:lnSpc>
            </a:pPr>
            <a:endParaRPr lang="en-US" altLang="en-US" smtClean="0"/>
          </a:p>
        </p:txBody>
      </p:sp>
    </p:spTree>
    <p:extLst>
      <p:ext uri="{BB962C8B-B14F-4D97-AF65-F5344CB8AC3E}">
        <p14:creationId xmlns:p14="http://schemas.microsoft.com/office/powerpoint/2010/main" val="2280512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7A6764AD-DBD2-45C3-8CAD-EA4F6E528DF7}" type="slidenum">
              <a:rPr lang="en-US" altLang="en-US" smtClean="0"/>
              <a:pPr eaLnBrk="1" hangingPunct="1"/>
              <a:t>7</a:t>
            </a:fld>
            <a:endParaRPr lang="en-US" altLang="en-US" smtClean="0"/>
          </a:p>
        </p:txBody>
      </p:sp>
      <p:sp>
        <p:nvSpPr>
          <p:cNvPr id="54275"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2" tIns="46583" rIns="93162" bIns="46583"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CF7270FB-401B-4881-866F-74F66A7A5150}" type="slidenum">
              <a:rPr lang="en-US" altLang="en-US" sz="1200"/>
              <a:pPr algn="r" eaLnBrk="1" hangingPunct="1"/>
              <a:t>7</a:t>
            </a:fld>
            <a:endParaRPr lang="en-US" altLang="en-US" sz="1200"/>
          </a:p>
        </p:txBody>
      </p:sp>
      <p:sp>
        <p:nvSpPr>
          <p:cNvPr id="54276" name="Rectangle 2"/>
          <p:cNvSpPr>
            <a:spLocks noGrp="1" noRot="1" noChangeAspect="1" noChangeArrowheads="1" noTextEdit="1"/>
          </p:cNvSpPr>
          <p:nvPr>
            <p:ph type="sldImg"/>
          </p:nvPr>
        </p:nvSpPr>
        <p:spPr>
          <a:ln/>
        </p:spPr>
      </p:sp>
      <p:sp>
        <p:nvSpPr>
          <p:cNvPr id="54277"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2" tIns="46583" rIns="93162" bIns="46583"/>
          <a:lstStyle/>
          <a:p>
            <a:pPr marL="232943" indent="-232943">
              <a:lnSpc>
                <a:spcPct val="90000"/>
              </a:lnSpc>
            </a:pPr>
            <a:endParaRPr lang="en-US" altLang="en-US" smtClean="0"/>
          </a:p>
        </p:txBody>
      </p:sp>
    </p:spTree>
    <p:extLst>
      <p:ext uri="{BB962C8B-B14F-4D97-AF65-F5344CB8AC3E}">
        <p14:creationId xmlns:p14="http://schemas.microsoft.com/office/powerpoint/2010/main" val="584420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BD29F0-B4D5-4D86-AC3A-5DECB8DE159D}" type="slidenum">
              <a:rPr lang="en-US">
                <a:cs typeface="Arial" charset="0"/>
              </a:rPr>
              <a:pPr fontAlgn="base">
                <a:spcBef>
                  <a:spcPct val="0"/>
                </a:spcBef>
                <a:spcAft>
                  <a:spcPct val="0"/>
                </a:spcAft>
                <a:defRPr/>
              </a:pPr>
              <a:t>8</a:t>
            </a:fld>
            <a:endParaRPr lang="en-US">
              <a:cs typeface="Arial" charset="0"/>
            </a:endParaRPr>
          </a:p>
        </p:txBody>
      </p:sp>
      <p:sp>
        <p:nvSpPr>
          <p:cNvPr id="77826" name="Rectangle 7"/>
          <p:cNvSpPr txBox="1">
            <a:spLocks noGrp="1" noChangeArrowheads="1"/>
          </p:cNvSpPr>
          <p:nvPr/>
        </p:nvSpPr>
        <p:spPr bwMode="auto">
          <a:xfrm>
            <a:off x="3970938" y="8829967"/>
            <a:ext cx="3037840" cy="464820"/>
          </a:xfrm>
          <a:prstGeom prst="rect">
            <a:avLst/>
          </a:prstGeom>
          <a:noFill/>
          <a:ln w="9525">
            <a:noFill/>
            <a:miter lim="800000"/>
            <a:headEnd/>
            <a:tailEnd/>
          </a:ln>
        </p:spPr>
        <p:txBody>
          <a:bodyPr lIns="93162" tIns="46583" rIns="93162" bIns="46583" anchor="b"/>
          <a:lstStyle/>
          <a:p>
            <a:pPr algn="r"/>
            <a:fld id="{327CBC8F-0E5A-439E-87C9-BC7A398E6D53}" type="slidenum">
              <a:rPr lang="en-US" sz="1200">
                <a:latin typeface="Calibri" pitchFamily="34" charset="0"/>
              </a:rPr>
              <a:pPr algn="r"/>
              <a:t>8</a:t>
            </a:fld>
            <a:endParaRPr lang="en-US" sz="1200">
              <a:latin typeface="Calibri" pitchFamily="34" charset="0"/>
            </a:endParaRPr>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lIns="93162" tIns="46583" rIns="93162" bIns="46583" numCol="1" anchor="t" anchorCtr="0" compatLnSpc="1">
            <a:prstTxWarp prst="textNoShape">
              <a:avLst/>
            </a:prstTxWarp>
          </a:bodyPr>
          <a:lstStyle/>
          <a:p>
            <a:pPr marL="232943" indent="-232943">
              <a:lnSpc>
                <a:spcPct val="90000"/>
              </a:lnSpc>
              <a:spcBef>
                <a:spcPct val="0"/>
              </a:spcBef>
            </a:pPr>
            <a:endParaRPr lang="en-US" smtClean="0"/>
          </a:p>
        </p:txBody>
      </p:sp>
    </p:spTree>
    <p:extLst>
      <p:ext uri="{BB962C8B-B14F-4D97-AF65-F5344CB8AC3E}">
        <p14:creationId xmlns:p14="http://schemas.microsoft.com/office/powerpoint/2010/main" val="1661435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57066" indent="-291179" eaLnBrk="0" hangingPunct="0">
              <a:defRPr>
                <a:solidFill>
                  <a:schemeClr val="tx1"/>
                </a:solidFill>
                <a:latin typeface="Arial" charset="0"/>
                <a:cs typeface="Arial" charset="0"/>
              </a:defRPr>
            </a:lvl2pPr>
            <a:lvl3pPr marL="1164717" indent="-232943" eaLnBrk="0" hangingPunct="0">
              <a:defRPr>
                <a:solidFill>
                  <a:schemeClr val="tx1"/>
                </a:solidFill>
                <a:latin typeface="Arial" charset="0"/>
                <a:cs typeface="Arial" charset="0"/>
              </a:defRPr>
            </a:lvl3pPr>
            <a:lvl4pPr marL="1630604" indent="-232943" eaLnBrk="0" hangingPunct="0">
              <a:defRPr>
                <a:solidFill>
                  <a:schemeClr val="tx1"/>
                </a:solidFill>
                <a:latin typeface="Arial" charset="0"/>
                <a:cs typeface="Arial" charset="0"/>
              </a:defRPr>
            </a:lvl4pPr>
            <a:lvl5pPr marL="2096491" indent="-232943" eaLnBrk="0" hangingPunct="0">
              <a:defRPr>
                <a:solidFill>
                  <a:schemeClr val="tx1"/>
                </a:solidFill>
                <a:latin typeface="Arial" charset="0"/>
                <a:cs typeface="Arial" charset="0"/>
              </a:defRPr>
            </a:lvl5pPr>
            <a:lvl6pPr marL="2562377" indent="-232943" eaLnBrk="0" fontAlgn="base" hangingPunct="0">
              <a:spcBef>
                <a:spcPct val="0"/>
              </a:spcBef>
              <a:spcAft>
                <a:spcPct val="0"/>
              </a:spcAft>
              <a:defRPr>
                <a:solidFill>
                  <a:schemeClr val="tx1"/>
                </a:solidFill>
                <a:latin typeface="Arial" charset="0"/>
                <a:cs typeface="Arial" charset="0"/>
              </a:defRPr>
            </a:lvl6pPr>
            <a:lvl7pPr marL="3028264" indent="-232943" eaLnBrk="0" fontAlgn="base" hangingPunct="0">
              <a:spcBef>
                <a:spcPct val="0"/>
              </a:spcBef>
              <a:spcAft>
                <a:spcPct val="0"/>
              </a:spcAft>
              <a:defRPr>
                <a:solidFill>
                  <a:schemeClr val="tx1"/>
                </a:solidFill>
                <a:latin typeface="Arial" charset="0"/>
                <a:cs typeface="Arial" charset="0"/>
              </a:defRPr>
            </a:lvl7pPr>
            <a:lvl8pPr marL="3494151" indent="-232943" eaLnBrk="0" fontAlgn="base" hangingPunct="0">
              <a:spcBef>
                <a:spcPct val="0"/>
              </a:spcBef>
              <a:spcAft>
                <a:spcPct val="0"/>
              </a:spcAft>
              <a:defRPr>
                <a:solidFill>
                  <a:schemeClr val="tx1"/>
                </a:solidFill>
                <a:latin typeface="Arial" charset="0"/>
                <a:cs typeface="Arial" charset="0"/>
              </a:defRPr>
            </a:lvl8pPr>
            <a:lvl9pPr marL="3960038" indent="-232943" eaLnBrk="0" fontAlgn="base" hangingPunct="0">
              <a:spcBef>
                <a:spcPct val="0"/>
              </a:spcBef>
              <a:spcAft>
                <a:spcPct val="0"/>
              </a:spcAft>
              <a:defRPr>
                <a:solidFill>
                  <a:schemeClr val="tx1"/>
                </a:solidFill>
                <a:latin typeface="Arial" charset="0"/>
                <a:cs typeface="Arial" charset="0"/>
              </a:defRPr>
            </a:lvl9pPr>
          </a:lstStyle>
          <a:p>
            <a:pPr eaLnBrk="1" hangingPunct="1"/>
            <a:fld id="{F8027ABB-E9BA-4368-BD8B-BFB13B3028D6}" type="slidenum">
              <a:rPr lang="en-US" altLang="en-US" smtClean="0"/>
              <a:pPr eaLnBrk="1" hangingPunct="1"/>
              <a:t>9</a:t>
            </a:fld>
            <a:endParaRPr lang="en-US" altLang="en-US" smtClean="0"/>
          </a:p>
        </p:txBody>
      </p:sp>
      <p:sp>
        <p:nvSpPr>
          <p:cNvPr id="55299" name="Rectangle 7"/>
          <p:cNvSpPr txBox="1">
            <a:spLocks noGrp="1" noChangeArrowheads="1"/>
          </p:cNvSpPr>
          <p:nvPr/>
        </p:nvSpPr>
        <p:spPr bwMode="auto">
          <a:xfrm>
            <a:off x="3970938" y="8829967"/>
            <a:ext cx="3037840" cy="4648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7" tIns="46585" rIns="93167" bIns="46585"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595C29FC-D728-4C60-8970-DE186EDDCD08}" type="slidenum">
              <a:rPr lang="en-US" altLang="en-US" sz="1200"/>
              <a:pPr algn="r" eaLnBrk="1" hangingPunct="1"/>
              <a:t>9</a:t>
            </a:fld>
            <a:endParaRPr lang="en-US" altLang="en-US" sz="1200"/>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167" tIns="46585" rIns="93167" bIns="46585"/>
          <a:lstStyle/>
          <a:p>
            <a:pPr marL="232943" indent="-232943">
              <a:lnSpc>
                <a:spcPct val="90000"/>
              </a:lnSpc>
            </a:pPr>
            <a:endParaRPr lang="en-US" altLang="en-US" dirty="0" smtClean="0"/>
          </a:p>
        </p:txBody>
      </p:sp>
    </p:spTree>
    <p:extLst>
      <p:ext uri="{BB962C8B-B14F-4D97-AF65-F5344CB8AC3E}">
        <p14:creationId xmlns:p14="http://schemas.microsoft.com/office/powerpoint/2010/main" val="500458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0CABC-908B-4DF3-A058-F6B23469B083}" type="datetimeFigureOut">
              <a:rPr lang="en-US" smtClean="0"/>
              <a:pPr/>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CABC-908B-4DF3-A058-F6B23469B083}" type="datetimeFigureOut">
              <a:rPr lang="en-US" smtClean="0"/>
              <a:pPr/>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CABC-908B-4DF3-A058-F6B23469B083}" type="datetimeFigureOut">
              <a:rPr lang="en-US" smtClean="0"/>
              <a:pPr/>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0CABC-908B-4DF3-A058-F6B23469B083}" type="datetimeFigureOut">
              <a:rPr lang="en-US" smtClean="0"/>
              <a:pPr/>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D0CABC-908B-4DF3-A058-F6B23469B083}" type="datetimeFigureOut">
              <a:rPr lang="en-US" smtClean="0"/>
              <a:pPr/>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0CABC-908B-4DF3-A058-F6B23469B083}" type="datetimeFigureOut">
              <a:rPr lang="en-US" smtClean="0"/>
              <a:pPr/>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0CABC-908B-4DF3-A058-F6B23469B083}" type="datetimeFigureOut">
              <a:rPr lang="en-US" smtClean="0"/>
              <a:pPr/>
              <a:t>7/19/2016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0CABC-908B-4DF3-A058-F6B23469B083}" type="datetimeFigureOut">
              <a:rPr lang="en-US" smtClean="0"/>
              <a:pPr/>
              <a:t>7/19/2016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0CABC-908B-4DF3-A058-F6B23469B083}" type="datetimeFigureOut">
              <a:rPr lang="en-US" smtClean="0"/>
              <a:pPr/>
              <a:t>7/19/2016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0CABC-908B-4DF3-A058-F6B23469B083}" type="datetimeFigureOut">
              <a:rPr lang="en-US" smtClean="0"/>
              <a:pPr/>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D0CABC-908B-4DF3-A058-F6B23469B083}" type="datetimeFigureOut">
              <a:rPr lang="en-US" smtClean="0"/>
              <a:pPr/>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4DA0A-488B-4914-A65B-FFCC6A1CDD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0CABC-908B-4DF3-A058-F6B23469B083}" type="datetimeFigureOut">
              <a:rPr lang="en-US" smtClean="0"/>
              <a:pPr/>
              <a:t>7/19/2016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4DA0A-488B-4914-A65B-FFCC6A1CDD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hidden="1"/>
          <p:cNvSpPr>
            <a:spLocks noGrp="1"/>
          </p:cNvSpPr>
          <p:nvPr>
            <p:ph type="title"/>
          </p:nvPr>
        </p:nvSpPr>
        <p:spPr/>
        <p:txBody>
          <a:bodyPr/>
          <a:lstStyle/>
          <a:p>
            <a:r>
              <a:rPr lang="en-US" dirty="0" smtClean="0"/>
              <a:t>Georgia Educator Prep</a:t>
            </a:r>
            <a:endParaRPr lang="en-US" dirty="0"/>
          </a:p>
        </p:txBody>
      </p:sp>
      <p:sp>
        <p:nvSpPr>
          <p:cNvPr id="2" name="Rectangle 1"/>
          <p:cNvSpPr/>
          <p:nvPr/>
        </p:nvSpPr>
        <p:spPr>
          <a:xfrm>
            <a:off x="1676400" y="4416490"/>
            <a:ext cx="5791200" cy="1077218"/>
          </a:xfrm>
          <a:prstGeom prst="rect">
            <a:avLst/>
          </a:prstGeom>
        </p:spPr>
        <p:txBody>
          <a:bodyPr wrap="square">
            <a:spAutoFit/>
          </a:bodyPr>
          <a:lstStyle/>
          <a:p>
            <a:pPr algn="ctr"/>
            <a:r>
              <a:rPr lang="en-US" sz="3200" b="1" dirty="0">
                <a:solidFill>
                  <a:prstClr val="black"/>
                </a:solidFill>
                <a:latin typeface="Calibri" panose="020F0502020204030204" pitchFamily="34" charset="0"/>
                <a:cs typeface="Arial" panose="020B0604020202020204" pitchFamily="34" charset="0"/>
              </a:rPr>
              <a:t>The Next Step in Transforming </a:t>
            </a:r>
          </a:p>
          <a:p>
            <a:pPr algn="ctr"/>
            <a:r>
              <a:rPr lang="en-US" sz="3200" b="1" dirty="0">
                <a:solidFill>
                  <a:prstClr val="black"/>
                </a:solidFill>
                <a:latin typeface="Calibri" panose="020F0502020204030204" pitchFamily="34" charset="0"/>
                <a:cs typeface="Arial" panose="020B0604020202020204" pitchFamily="34" charset="0"/>
              </a:rPr>
              <a:t>Educator Preparation </a:t>
            </a:r>
          </a:p>
        </p:txBody>
      </p:sp>
      <p:grpSp>
        <p:nvGrpSpPr>
          <p:cNvPr id="5" name="Group 4" descr="The logo for EdTPA and the word &quot;Georgia.&quot;" title="edTPA Georgia Logo"/>
          <p:cNvGrpSpPr/>
          <p:nvPr/>
        </p:nvGrpSpPr>
        <p:grpSpPr>
          <a:xfrm>
            <a:off x="762000" y="2667000"/>
            <a:ext cx="7620000" cy="1219200"/>
            <a:chOff x="609600" y="990600"/>
            <a:chExt cx="7620000" cy="1219200"/>
          </a:xfrm>
        </p:grpSpPr>
        <p:sp>
          <p:nvSpPr>
            <p:cNvPr id="4" name="Rectangle 3" descr="The edTPA logo and the word &quot;Georgia.&quot;" title="edTPA Georgia logo"/>
            <p:cNvSpPr/>
            <p:nvPr/>
          </p:nvSpPr>
          <p:spPr>
            <a:xfrm>
              <a:off x="609600" y="990600"/>
              <a:ext cx="7620000" cy="1219200"/>
            </a:xfrm>
            <a:prstGeom prst="rect">
              <a:avLst/>
            </a:prstGeom>
            <a:solidFill>
              <a:srgbClr val="B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3" name="Picture 2" descr="A rectangle containing within it the edTPA logo." title="Rectangl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1216255"/>
              <a:ext cx="4331679" cy="767889"/>
            </a:xfrm>
            <a:prstGeom prst="rect">
              <a:avLst/>
            </a:prstGeom>
          </p:spPr>
        </p:pic>
      </p:grpSp>
    </p:spTree>
    <p:extLst>
      <p:ext uri="{BB962C8B-B14F-4D97-AF65-F5344CB8AC3E}">
        <p14:creationId xmlns:p14="http://schemas.microsoft.com/office/powerpoint/2010/main" val="3648811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descr="A rectangle containing all of the slide." title="Rectangle"/>
          <p:cNvSpPr>
            <a:spLocks noChangeArrowheads="1"/>
          </p:cNvSpPr>
          <p:nvPr/>
        </p:nvSpPr>
        <p:spPr bwMode="auto">
          <a:xfrm>
            <a:off x="228600" y="282575"/>
            <a:ext cx="8686800" cy="6324600"/>
          </a:xfrm>
          <a:prstGeom prst="rect">
            <a:avLst/>
          </a:prstGeom>
          <a:noFill/>
          <a:ln w="19050">
            <a:solidFill>
              <a:srgbClr val="A71C1F"/>
            </a:solidFill>
            <a:miter lim="800000"/>
            <a:headEnd/>
            <a:tailEnd/>
          </a:ln>
        </p:spPr>
        <p:txBody>
          <a:bodyPr wrap="none" anchor="ctr"/>
          <a:lstStyle/>
          <a:p>
            <a:pPr algn="ctr"/>
            <a:endParaRPr lang="en-US">
              <a:solidFill>
                <a:schemeClr val="bg1"/>
              </a:solidFill>
              <a:latin typeface="Calibri" pitchFamily="34" charset="0"/>
            </a:endParaRPr>
          </a:p>
        </p:txBody>
      </p:sp>
      <p:sp>
        <p:nvSpPr>
          <p:cNvPr id="76802" name="Rectangle 2"/>
          <p:cNvSpPr>
            <a:spLocks noGrp="1" noChangeArrowheads="1"/>
          </p:cNvSpPr>
          <p:nvPr>
            <p:ph type="title" idx="4294967295"/>
          </p:nvPr>
        </p:nvSpPr>
        <p:spPr>
          <a:xfrm>
            <a:off x="457200" y="304800"/>
            <a:ext cx="7924800" cy="990600"/>
          </a:xfrm>
        </p:spPr>
        <p:txBody>
          <a:bodyPr/>
          <a:lstStyle/>
          <a:p>
            <a:pPr algn="l"/>
            <a:r>
              <a:rPr lang="en-US" b="1" dirty="0">
                <a:solidFill>
                  <a:srgbClr val="A71C1F"/>
                </a:solidFill>
              </a:rPr>
              <a:t>Georgia Wants</a:t>
            </a:r>
            <a:endParaRPr lang="en-US" b="1" dirty="0" smtClean="0">
              <a:solidFill>
                <a:srgbClr val="A71C1F"/>
              </a:solidFill>
            </a:endParaRPr>
          </a:p>
        </p:txBody>
      </p:sp>
      <p:sp>
        <p:nvSpPr>
          <p:cNvPr id="76805" name="Rectangle 5" descr="A colored rectangle that is used as a divider between the top and bottom." title="Colored rectangle"/>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w="9525">
            <a:noFill/>
            <a:miter lim="800000"/>
            <a:headEnd/>
            <a:tailEnd/>
          </a:ln>
        </p:spPr>
        <p:txBody>
          <a:bodyPr wrap="none" anchor="ctr"/>
          <a:lstStyle/>
          <a:p>
            <a:endParaRPr lang="en-US">
              <a:solidFill>
                <a:schemeClr val="bg1"/>
              </a:solidFill>
              <a:latin typeface="Times New Roman" pitchFamily="18" charset="0"/>
            </a:endParaRPr>
          </a:p>
        </p:txBody>
      </p:sp>
      <p:sp>
        <p:nvSpPr>
          <p:cNvPr id="76803" name="Rectangle 3"/>
          <p:cNvSpPr>
            <a:spLocks noGrp="1" noChangeArrowheads="1"/>
          </p:cNvSpPr>
          <p:nvPr>
            <p:ph type="body" idx="4294967295"/>
          </p:nvPr>
        </p:nvSpPr>
        <p:spPr>
          <a:xfrm>
            <a:off x="381000" y="1752600"/>
            <a:ext cx="4038600" cy="4495800"/>
          </a:xfrm>
        </p:spPr>
        <p:txBody>
          <a:bodyPr>
            <a:normAutofit lnSpcReduction="10000"/>
          </a:bodyPr>
          <a:lstStyle/>
          <a:p>
            <a:r>
              <a:rPr lang="en-US" sz="2800" dirty="0">
                <a:latin typeface="Arial" panose="020B0604020202020204" pitchFamily="34" charset="0"/>
                <a:cs typeface="Arial" panose="020B0604020202020204" pitchFamily="34" charset="0"/>
              </a:rPr>
              <a:t>Beginning teachers who are ready to teach </a:t>
            </a:r>
          </a:p>
          <a:p>
            <a:r>
              <a:rPr lang="en-US" sz="2800" dirty="0">
                <a:latin typeface="Arial" panose="020B0604020202020204" pitchFamily="34" charset="0"/>
                <a:cs typeface="Arial" panose="020B0604020202020204" pitchFamily="34" charset="0"/>
              </a:rPr>
              <a:t>To accelerate the time it takes for new teachers to become effective</a:t>
            </a:r>
          </a:p>
          <a:p>
            <a:r>
              <a:rPr lang="en-US" sz="2800" dirty="0">
                <a:latin typeface="Arial" panose="020B0604020202020204" pitchFamily="34" charset="0"/>
                <a:cs typeface="Arial" panose="020B0604020202020204" pitchFamily="34" charset="0"/>
              </a:rPr>
              <a:t>To support new teacher induction and retention</a:t>
            </a:r>
          </a:p>
          <a:p>
            <a:pPr marL="0" indent="0" eaLnBrk="1" hangingPunct="1">
              <a:lnSpc>
                <a:spcPct val="80000"/>
              </a:lnSpc>
              <a:buNone/>
            </a:pPr>
            <a:endParaRPr lang="en-US" sz="2800" b="1" dirty="0" smtClean="0"/>
          </a:p>
          <a:p>
            <a:pPr marL="292100" indent="-292100" eaLnBrk="1" hangingPunct="1">
              <a:lnSpc>
                <a:spcPct val="80000"/>
              </a:lnSpc>
            </a:pPr>
            <a:endParaRPr lang="en-US" sz="2800" b="1" dirty="0" smtClean="0"/>
          </a:p>
          <a:p>
            <a:pPr marL="292100" indent="-292100" eaLnBrk="1" hangingPunct="1">
              <a:lnSpc>
                <a:spcPct val="80000"/>
              </a:lnSpc>
            </a:pPr>
            <a:endParaRPr lang="en-US" sz="1600" b="1" dirty="0" smtClean="0"/>
          </a:p>
          <a:p>
            <a:pPr marL="292100" indent="-292100" eaLnBrk="1" hangingPunct="1">
              <a:lnSpc>
                <a:spcPct val="80000"/>
              </a:lnSpc>
              <a:spcAft>
                <a:spcPct val="25000"/>
              </a:spcAft>
              <a:buFontTx/>
              <a:buNone/>
            </a:pPr>
            <a:endParaRPr lang="en-US" sz="1600" b="1" u="sng" dirty="0" smtClean="0">
              <a:solidFill>
                <a:srgbClr val="46A5AC"/>
              </a:solidFill>
            </a:endParaRPr>
          </a:p>
        </p:txBody>
      </p:sp>
      <p:pic>
        <p:nvPicPr>
          <p:cNvPr id="10" name="Picture 3" descr="A map of the USA with Georgia highlighted." title="Map of the U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58085" y="2247900"/>
            <a:ext cx="3852515" cy="2362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6806" name="Picture 6" descr="psc_H_text_xsmall"/>
          <p:cNvPicPr>
            <a:picLocks noChangeAspect="1" noChangeArrowheads="1"/>
          </p:cNvPicPr>
          <p:nvPr/>
        </p:nvPicPr>
        <p:blipFill>
          <a:blip r:embed="rId4"/>
          <a:srcRect/>
          <a:stretch>
            <a:fillRect/>
          </a:stretch>
        </p:blipFill>
        <p:spPr bwMode="auto">
          <a:xfrm>
            <a:off x="381000" y="6454775"/>
            <a:ext cx="4572000" cy="304800"/>
          </a:xfrm>
          <a:prstGeom prst="rect">
            <a:avLst/>
          </a:prstGeom>
          <a:noFill/>
          <a:ln w="9525">
            <a:noFill/>
            <a:miter lim="800000"/>
            <a:headEnd/>
            <a:tailEnd/>
          </a:ln>
        </p:spPr>
      </p:pic>
      <p:pic>
        <p:nvPicPr>
          <p:cNvPr id="76807" name="Picture 7" descr="GaPSC_Logo_V"/>
          <p:cNvPicPr>
            <a:picLocks noChangeAspect="1" noChangeArrowheads="1"/>
          </p:cNvPicPr>
          <p:nvPr/>
        </p:nvPicPr>
        <p:blipFill>
          <a:blip r:embed="rId5"/>
          <a:srcRect/>
          <a:stretch>
            <a:fillRect/>
          </a:stretch>
        </p:blipFill>
        <p:spPr bwMode="auto">
          <a:xfrm>
            <a:off x="8199438" y="57150"/>
            <a:ext cx="828675" cy="1352550"/>
          </a:xfrm>
          <a:prstGeom prst="rect">
            <a:avLst/>
          </a:prstGeom>
          <a:noFill/>
          <a:ln w="9525">
            <a:noFill/>
            <a:miter lim="800000"/>
            <a:headEnd/>
            <a:tailEnd/>
          </a:ln>
        </p:spPr>
      </p:pic>
    </p:spTree>
    <p:extLst>
      <p:ext uri="{BB962C8B-B14F-4D97-AF65-F5344CB8AC3E}">
        <p14:creationId xmlns:p14="http://schemas.microsoft.com/office/powerpoint/2010/main" val="2483747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4" descr="A rectangle containing all of the slide." title="Rectangle"/>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chemeClr val="bg1"/>
              </a:solidFill>
            </a:endParaRPr>
          </a:p>
        </p:txBody>
      </p:sp>
      <p:sp>
        <p:nvSpPr>
          <p:cNvPr id="7171" name="Rectangle 2"/>
          <p:cNvSpPr>
            <a:spLocks noGrp="1" noChangeArrowheads="1"/>
          </p:cNvSpPr>
          <p:nvPr>
            <p:ph type="title" idx="4294967295"/>
          </p:nvPr>
        </p:nvSpPr>
        <p:spPr>
          <a:xfrm>
            <a:off x="304800" y="304800"/>
            <a:ext cx="7924800" cy="990600"/>
          </a:xfrm>
        </p:spPr>
        <p:txBody>
          <a:bodyPr/>
          <a:lstStyle/>
          <a:p>
            <a:pPr algn="l" eaLnBrk="1" hangingPunct="1"/>
            <a:r>
              <a:rPr lang="en-US" altLang="en-US" sz="4800" b="1" dirty="0" smtClean="0">
                <a:solidFill>
                  <a:srgbClr val="A71C1F"/>
                </a:solidFill>
              </a:rPr>
              <a:t>Educator Preparation Reform</a:t>
            </a:r>
          </a:p>
        </p:txBody>
      </p:sp>
      <p:sp>
        <p:nvSpPr>
          <p:cNvPr id="7174" name="Rectangle 5" descr="A colored rectangle that is used as a divider." title="Colored rectangle"/>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chemeClr val="bg1"/>
              </a:solidFill>
              <a:latin typeface="Times New Roman" pitchFamily="18" charset="0"/>
            </a:endParaRPr>
          </a:p>
        </p:txBody>
      </p:sp>
      <p:sp>
        <p:nvSpPr>
          <p:cNvPr id="7172" name="Rectangle 3"/>
          <p:cNvSpPr>
            <a:spLocks noGrp="1" noChangeArrowheads="1"/>
          </p:cNvSpPr>
          <p:nvPr>
            <p:ph type="body" idx="4294967295"/>
          </p:nvPr>
        </p:nvSpPr>
        <p:spPr>
          <a:xfrm>
            <a:off x="304800" y="1447800"/>
            <a:ext cx="8382000" cy="4572000"/>
          </a:xfrm>
        </p:spPr>
        <p:txBody>
          <a:bodyPr/>
          <a:lstStyle/>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Induction </a:t>
            </a:r>
            <a:r>
              <a:rPr lang="en-US" sz="2800" dirty="0">
                <a:latin typeface="Arial" panose="020B0604020202020204" pitchFamily="34" charset="0"/>
                <a:cs typeface="Arial" panose="020B0604020202020204" pitchFamily="34" charset="0"/>
              </a:rPr>
              <a:t>Certificate</a:t>
            </a:r>
          </a:p>
          <a:p>
            <a:r>
              <a:rPr lang="en-US" sz="2800" dirty="0">
                <a:latin typeface="Arial" panose="020B0604020202020204" pitchFamily="34" charset="0"/>
                <a:cs typeface="Arial" panose="020B0604020202020204" pitchFamily="34" charset="0"/>
              </a:rPr>
              <a:t>Teacher Induction</a:t>
            </a:r>
          </a:p>
          <a:p>
            <a:r>
              <a:rPr lang="en-US" sz="2800" dirty="0" smtClean="0">
                <a:latin typeface="Arial" panose="020B0604020202020204" pitchFamily="34" charset="0"/>
                <a:cs typeface="Arial" panose="020B0604020202020204" pitchFamily="34" charset="0"/>
              </a:rPr>
              <a:t>Program </a:t>
            </a:r>
            <a:r>
              <a:rPr lang="en-US" sz="2800" dirty="0">
                <a:latin typeface="Arial" panose="020B0604020202020204" pitchFamily="34" charset="0"/>
                <a:cs typeface="Arial" panose="020B0604020202020204" pitchFamily="34" charset="0"/>
              </a:rPr>
              <a:t>Accountability</a:t>
            </a:r>
          </a:p>
          <a:p>
            <a:r>
              <a:rPr lang="en-US" sz="2800" dirty="0">
                <a:latin typeface="Arial" panose="020B0604020202020204" pitchFamily="34" charset="0"/>
                <a:cs typeface="Arial" panose="020B0604020202020204" pitchFamily="34" charset="0"/>
              </a:rPr>
              <a:t>Educator Preparation Program Improvement</a:t>
            </a:r>
          </a:p>
        </p:txBody>
      </p:sp>
      <p:pic>
        <p:nvPicPr>
          <p:cNvPr id="7175"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176"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6377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4" descr="A rectangle containing the whole slide." title="Rectangle"/>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chemeClr val="bg1"/>
              </a:solidFill>
            </a:endParaRPr>
          </a:p>
        </p:txBody>
      </p:sp>
      <p:sp>
        <p:nvSpPr>
          <p:cNvPr id="35843" name="Rectangle 2"/>
          <p:cNvSpPr>
            <a:spLocks noGrp="1" noChangeArrowheads="1"/>
          </p:cNvSpPr>
          <p:nvPr>
            <p:ph type="title" idx="4294967295"/>
          </p:nvPr>
        </p:nvSpPr>
        <p:spPr>
          <a:xfrm>
            <a:off x="457200" y="304800"/>
            <a:ext cx="7924800" cy="990600"/>
          </a:xfrm>
        </p:spPr>
        <p:txBody>
          <a:bodyPr/>
          <a:lstStyle/>
          <a:p>
            <a:pPr algn="l" eaLnBrk="1" hangingPunct="1"/>
            <a:r>
              <a:rPr lang="en-US" altLang="en-US" b="1" dirty="0" smtClean="0">
                <a:solidFill>
                  <a:srgbClr val="A71C1F"/>
                </a:solidFill>
              </a:rPr>
              <a:t>edTPA State Policy</a:t>
            </a:r>
          </a:p>
        </p:txBody>
      </p:sp>
      <p:sp>
        <p:nvSpPr>
          <p:cNvPr id="35846" name="Rectangle 5" descr="A colored rectangle that is used as a divider." title="Colored rectangle"/>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chemeClr val="bg1"/>
              </a:solidFill>
              <a:latin typeface="Times New Roman" pitchFamily="18" charset="0"/>
            </a:endParaRPr>
          </a:p>
        </p:txBody>
      </p:sp>
      <p:sp>
        <p:nvSpPr>
          <p:cNvPr id="35849" name="Rectangle 8"/>
          <p:cNvSpPr>
            <a:spLocks noChangeArrowheads="1"/>
          </p:cNvSpPr>
          <p:nvPr/>
        </p:nvSpPr>
        <p:spPr bwMode="auto">
          <a:xfrm>
            <a:off x="510746" y="1736714"/>
            <a:ext cx="7337854" cy="37856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400" dirty="0" smtClean="0"/>
              <a:t>Required </a:t>
            </a:r>
            <a:r>
              <a:rPr lang="en-US" altLang="en-US" sz="2400" dirty="0"/>
              <a:t>for all Georgia state-approved EPP candidates in initial teaching fields (for which an edTPA has been state-adopted) and for all out-of-state candidates who are completing clinical field experience in Georgia’s schools</a:t>
            </a:r>
          </a:p>
          <a:p>
            <a:pPr eaLnBrk="1" hangingPunct="1">
              <a:buFontTx/>
              <a:buChar char="•"/>
            </a:pPr>
            <a:endParaRPr lang="en-US" altLang="en-US" sz="2400" dirty="0"/>
          </a:p>
          <a:p>
            <a:pPr eaLnBrk="1" hangingPunct="1">
              <a:buFontTx/>
              <a:buChar char="•"/>
            </a:pPr>
            <a:r>
              <a:rPr lang="en-US" altLang="en-US" sz="2400" dirty="0" smtClean="0"/>
              <a:t>Not required </a:t>
            </a:r>
            <a:r>
              <a:rPr lang="en-US" altLang="en-US" sz="2400" dirty="0"/>
              <a:t>for service </a:t>
            </a:r>
            <a:r>
              <a:rPr lang="en-US" altLang="en-US" sz="2400" dirty="0" smtClean="0"/>
              <a:t>fields (Education Leadership, Curriculum &amp; Instruction, etc.), </a:t>
            </a:r>
            <a:r>
              <a:rPr lang="en-US" altLang="en-US" sz="2400" dirty="0"/>
              <a:t>even though there are edTPA handbooks for some service fields </a:t>
            </a:r>
          </a:p>
        </p:txBody>
      </p:sp>
      <p:pic>
        <p:nvPicPr>
          <p:cNvPr id="35847"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5848"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3795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4" descr="A rectangle that contains the whole slide." title="Rectangle"/>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chemeClr val="bg1"/>
              </a:solidFill>
            </a:endParaRPr>
          </a:p>
        </p:txBody>
      </p:sp>
      <p:sp>
        <p:nvSpPr>
          <p:cNvPr id="9219" name="Rectangle 2"/>
          <p:cNvSpPr>
            <a:spLocks noGrp="1" noChangeArrowheads="1"/>
          </p:cNvSpPr>
          <p:nvPr>
            <p:ph type="title" idx="4294967295"/>
          </p:nvPr>
        </p:nvSpPr>
        <p:spPr>
          <a:xfrm>
            <a:off x="457200" y="304800"/>
            <a:ext cx="7924800" cy="990600"/>
          </a:xfrm>
        </p:spPr>
        <p:txBody>
          <a:bodyPr/>
          <a:lstStyle/>
          <a:p>
            <a:pPr algn="l" eaLnBrk="1" hangingPunct="1"/>
            <a:r>
              <a:rPr lang="en-US" altLang="en-US" b="1" dirty="0" smtClean="0">
                <a:solidFill>
                  <a:srgbClr val="A71C1F"/>
                </a:solidFill>
              </a:rPr>
              <a:t>Benefits</a:t>
            </a:r>
          </a:p>
        </p:txBody>
      </p:sp>
      <p:sp>
        <p:nvSpPr>
          <p:cNvPr id="9222" name="Rectangle 5" descr="A colored rectangle that is used as a divider." title="Colored rectangle"/>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chemeClr val="bg1"/>
              </a:solidFill>
              <a:latin typeface="Times New Roman" pitchFamily="18" charset="0"/>
            </a:endParaRPr>
          </a:p>
        </p:txBody>
      </p:sp>
      <p:sp>
        <p:nvSpPr>
          <p:cNvPr id="9225" name="Rectangle 8"/>
          <p:cNvSpPr>
            <a:spLocks noChangeArrowheads="1"/>
          </p:cNvSpPr>
          <p:nvPr/>
        </p:nvSpPr>
        <p:spPr bwMode="auto">
          <a:xfrm>
            <a:off x="609600" y="1295400"/>
            <a:ext cx="7848600" cy="3873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dirty="0">
              <a:latin typeface="Verdana" pitchFamily="34" charset="0"/>
            </a:endParaRPr>
          </a:p>
          <a:p>
            <a:pPr eaLnBrk="1" hangingPunct="1">
              <a:buFontTx/>
              <a:buChar char="•"/>
            </a:pPr>
            <a:r>
              <a:rPr lang="en-US" altLang="en-US" sz="2800" dirty="0"/>
              <a:t>Educative to inform candidates and program improvement</a:t>
            </a:r>
          </a:p>
          <a:p>
            <a:pPr eaLnBrk="1" hangingPunct="1">
              <a:buFontTx/>
              <a:buChar char="•"/>
            </a:pPr>
            <a:endParaRPr lang="en-US" altLang="en-US" sz="2800" dirty="0"/>
          </a:p>
          <a:p>
            <a:pPr eaLnBrk="1" hangingPunct="1">
              <a:buFontTx/>
              <a:buChar char="•"/>
            </a:pPr>
            <a:r>
              <a:rPr lang="en-US" altLang="en-US" sz="2800" dirty="0"/>
              <a:t>Collaboration: </a:t>
            </a:r>
            <a:r>
              <a:rPr lang="en-US" altLang="en-US" sz="2800" dirty="0" smtClean="0"/>
              <a:t>Providers &amp; LEA</a:t>
            </a:r>
            <a:endParaRPr lang="en-US" altLang="en-US" sz="2800" dirty="0"/>
          </a:p>
          <a:p>
            <a:pPr eaLnBrk="1" hangingPunct="1">
              <a:buFontTx/>
              <a:buChar char="•"/>
            </a:pPr>
            <a:endParaRPr lang="en-US" altLang="en-US" sz="2800" dirty="0"/>
          </a:p>
          <a:p>
            <a:pPr eaLnBrk="1" hangingPunct="1">
              <a:buFontTx/>
              <a:buChar char="•"/>
            </a:pPr>
            <a:r>
              <a:rPr lang="en-US" altLang="en-US" sz="2800" dirty="0"/>
              <a:t>Informing induction programs</a:t>
            </a:r>
          </a:p>
          <a:p>
            <a:pPr eaLnBrk="1" hangingPunct="1">
              <a:buFontTx/>
              <a:buChar char="•"/>
            </a:pPr>
            <a:endParaRPr lang="en-US" altLang="en-US" sz="2800" dirty="0"/>
          </a:p>
          <a:p>
            <a:pPr eaLnBrk="1" hangingPunct="1">
              <a:buFontTx/>
              <a:buChar char="•"/>
            </a:pPr>
            <a:r>
              <a:rPr lang="en-US" altLang="en-US" sz="2800" dirty="0"/>
              <a:t>Program Accountability</a:t>
            </a:r>
          </a:p>
        </p:txBody>
      </p:sp>
      <p:pic>
        <p:nvPicPr>
          <p:cNvPr id="9223"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224"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678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4" descr="A rectangle that contains the whole slide." title="Rectangle"/>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chemeClr val="bg1"/>
              </a:solidFill>
            </a:endParaRPr>
          </a:p>
        </p:txBody>
      </p:sp>
      <p:sp>
        <p:nvSpPr>
          <p:cNvPr id="10243" name="Rectangle 2"/>
          <p:cNvSpPr>
            <a:spLocks noGrp="1" noChangeArrowheads="1"/>
          </p:cNvSpPr>
          <p:nvPr>
            <p:ph type="title" idx="4294967295"/>
          </p:nvPr>
        </p:nvSpPr>
        <p:spPr>
          <a:xfrm>
            <a:off x="457200" y="304800"/>
            <a:ext cx="7924800" cy="990600"/>
          </a:xfrm>
        </p:spPr>
        <p:txBody>
          <a:bodyPr/>
          <a:lstStyle/>
          <a:p>
            <a:pPr algn="l" eaLnBrk="1" hangingPunct="1"/>
            <a:r>
              <a:rPr lang="en-US" altLang="en-US" b="1" smtClean="0">
                <a:solidFill>
                  <a:srgbClr val="A71C1F"/>
                </a:solidFill>
              </a:rPr>
              <a:t>Benefits to Candidates</a:t>
            </a:r>
          </a:p>
        </p:txBody>
      </p:sp>
      <p:sp>
        <p:nvSpPr>
          <p:cNvPr id="10246" name="Rectangle 5" descr="A colored rectangle that is used as a divider." title="Colored rectangle"/>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chemeClr val="bg1"/>
              </a:solidFill>
              <a:latin typeface="Times New Roman" pitchFamily="18" charset="0"/>
            </a:endParaRPr>
          </a:p>
        </p:txBody>
      </p:sp>
      <p:sp>
        <p:nvSpPr>
          <p:cNvPr id="10249" name="Rectangle 8"/>
          <p:cNvSpPr>
            <a:spLocks noChangeArrowheads="1"/>
          </p:cNvSpPr>
          <p:nvPr/>
        </p:nvSpPr>
        <p:spPr bwMode="auto">
          <a:xfrm>
            <a:off x="609600" y="1524000"/>
            <a:ext cx="7848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800"/>
              <a:t>An authentic, </a:t>
            </a:r>
            <a:r>
              <a:rPr lang="en-US" altLang="en-US" sz="2800">
                <a:solidFill>
                  <a:srgbClr val="C00000"/>
                </a:solidFill>
              </a:rPr>
              <a:t>educative</a:t>
            </a:r>
            <a:r>
              <a:rPr lang="en-US" altLang="en-US" sz="2800"/>
              <a:t> assessment</a:t>
            </a:r>
          </a:p>
          <a:p>
            <a:pPr eaLnBrk="1" hangingPunct="1">
              <a:buFontTx/>
              <a:buChar char="•"/>
            </a:pPr>
            <a:endParaRPr lang="en-US" altLang="en-US" sz="2800"/>
          </a:p>
          <a:p>
            <a:pPr eaLnBrk="1" hangingPunct="1">
              <a:buFontTx/>
              <a:buChar char="•"/>
            </a:pPr>
            <a:r>
              <a:rPr lang="en-US" altLang="en-US" sz="2800"/>
              <a:t>Charts their early </a:t>
            </a:r>
            <a:r>
              <a:rPr lang="en-US" altLang="en-US" sz="2800">
                <a:solidFill>
                  <a:srgbClr val="C00000"/>
                </a:solidFill>
              </a:rPr>
              <a:t>professional development progression</a:t>
            </a:r>
          </a:p>
          <a:p>
            <a:pPr eaLnBrk="1" hangingPunct="1">
              <a:buFontTx/>
              <a:buChar char="•"/>
            </a:pPr>
            <a:endParaRPr lang="en-US" altLang="en-US" sz="2800">
              <a:solidFill>
                <a:srgbClr val="C00000"/>
              </a:solidFill>
            </a:endParaRPr>
          </a:p>
          <a:p>
            <a:pPr eaLnBrk="1" hangingPunct="1">
              <a:buFontTx/>
              <a:buChar char="•"/>
            </a:pPr>
            <a:r>
              <a:rPr lang="en-US" altLang="en-US" sz="2800"/>
              <a:t>Prepares them for the new </a:t>
            </a:r>
            <a:r>
              <a:rPr lang="en-US" altLang="en-US" sz="2800">
                <a:solidFill>
                  <a:srgbClr val="C00000"/>
                </a:solidFill>
              </a:rPr>
              <a:t>teacher evaluation </a:t>
            </a:r>
            <a:r>
              <a:rPr lang="en-US" altLang="en-US" sz="2800"/>
              <a:t>systems</a:t>
            </a:r>
          </a:p>
          <a:p>
            <a:pPr eaLnBrk="1" hangingPunct="1">
              <a:buFontTx/>
              <a:buChar char="•"/>
            </a:pPr>
            <a:endParaRPr lang="en-US" altLang="en-US" sz="2800"/>
          </a:p>
          <a:p>
            <a:pPr eaLnBrk="1" hangingPunct="1">
              <a:buFontTx/>
              <a:buChar char="•"/>
            </a:pPr>
            <a:r>
              <a:rPr lang="en-US" altLang="en-US" sz="2800"/>
              <a:t>Identifies areas of strength and areas for development</a:t>
            </a:r>
          </a:p>
          <a:p>
            <a:pPr eaLnBrk="1" hangingPunct="1"/>
            <a:endParaRPr lang="en-US" altLang="en-US" sz="2800">
              <a:latin typeface="Verdana" pitchFamily="34" charset="0"/>
            </a:endParaRPr>
          </a:p>
        </p:txBody>
      </p:sp>
      <p:pic>
        <p:nvPicPr>
          <p:cNvPr id="10247"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48"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2171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4" descr="A rectangle that contains the whole slide." title="Rectangle"/>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chemeClr val="bg1"/>
              </a:solidFill>
            </a:endParaRPr>
          </a:p>
        </p:txBody>
      </p:sp>
      <p:sp>
        <p:nvSpPr>
          <p:cNvPr id="11267" name="Rectangle 2"/>
          <p:cNvSpPr>
            <a:spLocks noGrp="1" noChangeArrowheads="1"/>
          </p:cNvSpPr>
          <p:nvPr>
            <p:ph type="title" idx="4294967295"/>
          </p:nvPr>
        </p:nvSpPr>
        <p:spPr>
          <a:xfrm>
            <a:off x="457200" y="304800"/>
            <a:ext cx="7924800" cy="990600"/>
          </a:xfrm>
        </p:spPr>
        <p:txBody>
          <a:bodyPr/>
          <a:lstStyle/>
          <a:p>
            <a:pPr algn="l" eaLnBrk="1" hangingPunct="1"/>
            <a:r>
              <a:rPr lang="en-US" altLang="en-US" b="1" dirty="0" smtClean="0">
                <a:solidFill>
                  <a:srgbClr val="C00000"/>
                </a:solidFill>
              </a:rPr>
              <a:t>Benefits to Providers</a:t>
            </a:r>
          </a:p>
        </p:txBody>
      </p:sp>
      <p:sp>
        <p:nvSpPr>
          <p:cNvPr id="11270" name="Rectangle 5" descr="A colored rectangle that is used as a divider." title="Colored rectangle"/>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chemeClr val="bg1"/>
              </a:solidFill>
              <a:latin typeface="Times New Roman" pitchFamily="18" charset="0"/>
            </a:endParaRPr>
          </a:p>
        </p:txBody>
      </p:sp>
      <p:sp>
        <p:nvSpPr>
          <p:cNvPr id="11273" name="Rectangle 8"/>
          <p:cNvSpPr>
            <a:spLocks noChangeArrowheads="1"/>
          </p:cNvSpPr>
          <p:nvPr/>
        </p:nvSpPr>
        <p:spPr bwMode="auto">
          <a:xfrm>
            <a:off x="609600" y="1524000"/>
            <a:ext cx="7848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Char char="•"/>
            </a:pPr>
            <a:r>
              <a:rPr lang="en-US" altLang="en-US" sz="2800" dirty="0">
                <a:solidFill>
                  <a:srgbClr val="C00000"/>
                </a:solidFill>
              </a:rPr>
              <a:t>Feedback</a:t>
            </a:r>
            <a:r>
              <a:rPr lang="en-US" altLang="en-US" sz="2800" dirty="0">
                <a:solidFill>
                  <a:srgbClr val="953735"/>
                </a:solidFill>
              </a:rPr>
              <a:t> </a:t>
            </a:r>
            <a:r>
              <a:rPr lang="en-US" altLang="en-US" sz="2800" dirty="0"/>
              <a:t>regarding program effectiveness</a:t>
            </a:r>
          </a:p>
          <a:p>
            <a:pPr eaLnBrk="1" hangingPunct="1">
              <a:buFontTx/>
              <a:buChar char="•"/>
            </a:pPr>
            <a:r>
              <a:rPr lang="en-US" altLang="en-US" sz="2800" dirty="0"/>
              <a:t>Clear performance </a:t>
            </a:r>
            <a:r>
              <a:rPr lang="en-US" altLang="en-US" sz="2800" dirty="0">
                <a:solidFill>
                  <a:srgbClr val="953735"/>
                </a:solidFill>
              </a:rPr>
              <a:t>criteria</a:t>
            </a:r>
            <a:r>
              <a:rPr lang="en-US" altLang="en-US" sz="2800" dirty="0"/>
              <a:t> and performance </a:t>
            </a:r>
            <a:r>
              <a:rPr lang="en-US" altLang="en-US" sz="2800" dirty="0">
                <a:solidFill>
                  <a:srgbClr val="953735"/>
                </a:solidFill>
              </a:rPr>
              <a:t>data</a:t>
            </a:r>
          </a:p>
          <a:p>
            <a:pPr eaLnBrk="1" hangingPunct="1">
              <a:buFontTx/>
              <a:buChar char="•"/>
            </a:pPr>
            <a:r>
              <a:rPr lang="en-US" altLang="en-US" sz="2800" dirty="0">
                <a:solidFill>
                  <a:srgbClr val="C00000"/>
                </a:solidFill>
              </a:rPr>
              <a:t>Examine claims </a:t>
            </a:r>
            <a:r>
              <a:rPr lang="en-US" altLang="en-US" sz="2800" dirty="0"/>
              <a:t>about what is </a:t>
            </a:r>
            <a:r>
              <a:rPr lang="ja-JP" altLang="en-US" sz="2800" dirty="0">
                <a:ea typeface="ＭＳ Ｐゴシック" pitchFamily="34" charset="-128"/>
              </a:rPr>
              <a:t>“</a:t>
            </a:r>
            <a:r>
              <a:rPr lang="en-US" altLang="ja-JP" sz="2800" dirty="0">
                <a:ea typeface="ＭＳ Ｐゴシック" pitchFamily="34" charset="-128"/>
              </a:rPr>
              <a:t>infused throughout the curriculum</a:t>
            </a:r>
            <a:r>
              <a:rPr lang="ja-JP" altLang="en-US" sz="2800" dirty="0">
                <a:ea typeface="ＭＳ Ｐゴシック" pitchFamily="34" charset="-128"/>
              </a:rPr>
              <a:t>”</a:t>
            </a:r>
            <a:endParaRPr lang="en-US" altLang="ja-JP" sz="2800" dirty="0">
              <a:ea typeface="ＭＳ Ｐゴシック" pitchFamily="34" charset="-128"/>
            </a:endParaRPr>
          </a:p>
          <a:p>
            <a:pPr eaLnBrk="1" hangingPunct="1">
              <a:buFontTx/>
              <a:buChar char="•"/>
            </a:pPr>
            <a:r>
              <a:rPr lang="en-US" altLang="en-US" sz="2800" dirty="0">
                <a:solidFill>
                  <a:srgbClr val="C00000"/>
                </a:solidFill>
              </a:rPr>
              <a:t>Collaboration</a:t>
            </a:r>
            <a:r>
              <a:rPr lang="en-US" altLang="en-US" sz="2800" dirty="0"/>
              <a:t> across institutions via shared outcomes</a:t>
            </a:r>
            <a:endParaRPr lang="en-US" altLang="en-US" sz="2800" dirty="0">
              <a:solidFill>
                <a:srgbClr val="C00000"/>
              </a:solidFill>
            </a:endParaRPr>
          </a:p>
          <a:p>
            <a:pPr eaLnBrk="1" hangingPunct="1">
              <a:buFontTx/>
              <a:buChar char="•"/>
            </a:pPr>
            <a:r>
              <a:rPr lang="en-US" altLang="en-US" sz="2800" dirty="0">
                <a:solidFill>
                  <a:srgbClr val="C00000"/>
                </a:solidFill>
              </a:rPr>
              <a:t>Independent, objective </a:t>
            </a:r>
            <a:r>
              <a:rPr lang="en-US" altLang="en-US" sz="2800" dirty="0"/>
              <a:t>affirmation regarding quality of our programs</a:t>
            </a:r>
          </a:p>
          <a:p>
            <a:pPr eaLnBrk="1" hangingPunct="1">
              <a:buFontTx/>
              <a:buChar char="•"/>
            </a:pPr>
            <a:r>
              <a:rPr lang="en-US" altLang="en-US" sz="2800" dirty="0">
                <a:solidFill>
                  <a:srgbClr val="C00000"/>
                </a:solidFill>
              </a:rPr>
              <a:t>Actionable evidence </a:t>
            </a:r>
            <a:r>
              <a:rPr lang="en-US" altLang="en-US" sz="2800" dirty="0"/>
              <a:t>to support program change</a:t>
            </a:r>
          </a:p>
        </p:txBody>
      </p:sp>
      <p:pic>
        <p:nvPicPr>
          <p:cNvPr id="11271"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272"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7044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4" descr="A rectangle that contains the whole slide." title="Rectangle"/>
          <p:cNvSpPr>
            <a:spLocks noChangeArrowheads="1"/>
          </p:cNvSpPr>
          <p:nvPr/>
        </p:nvSpPr>
        <p:spPr bwMode="auto">
          <a:xfrm>
            <a:off x="228600" y="282575"/>
            <a:ext cx="8686800" cy="6324600"/>
          </a:xfrm>
          <a:prstGeom prst="rect">
            <a:avLst/>
          </a:prstGeom>
          <a:noFill/>
          <a:ln w="19050">
            <a:solidFill>
              <a:srgbClr val="A71C1F"/>
            </a:solidFill>
            <a:miter lim="800000"/>
            <a:headEnd/>
            <a:tailEnd/>
          </a:ln>
        </p:spPr>
        <p:txBody>
          <a:bodyPr wrap="none" anchor="ctr"/>
          <a:lstStyle/>
          <a:p>
            <a:pPr algn="ctr"/>
            <a:endParaRPr lang="en-US">
              <a:solidFill>
                <a:schemeClr val="bg1"/>
              </a:solidFill>
              <a:latin typeface="Calibri" pitchFamily="34" charset="0"/>
            </a:endParaRPr>
          </a:p>
        </p:txBody>
      </p:sp>
      <p:sp>
        <p:nvSpPr>
          <p:cNvPr id="76802" name="Rectangle 2"/>
          <p:cNvSpPr>
            <a:spLocks noGrp="1" noChangeArrowheads="1"/>
          </p:cNvSpPr>
          <p:nvPr>
            <p:ph type="title" idx="4294967295"/>
          </p:nvPr>
        </p:nvSpPr>
        <p:spPr>
          <a:xfrm>
            <a:off x="457200" y="304800"/>
            <a:ext cx="7924800" cy="990600"/>
          </a:xfrm>
        </p:spPr>
        <p:txBody>
          <a:bodyPr/>
          <a:lstStyle/>
          <a:p>
            <a:pPr algn="l" eaLnBrk="1" hangingPunct="1"/>
            <a:r>
              <a:rPr lang="en-US" b="1" smtClean="0">
                <a:solidFill>
                  <a:srgbClr val="A71C1F"/>
                </a:solidFill>
              </a:rPr>
              <a:t>State Support Structures</a:t>
            </a:r>
          </a:p>
        </p:txBody>
      </p:sp>
      <p:sp>
        <p:nvSpPr>
          <p:cNvPr id="76805" name="Rectangle 5" descr="A colored rectangle that is used as a divider." title="Colored rectangle"/>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w="9525">
            <a:noFill/>
            <a:miter lim="800000"/>
            <a:headEnd/>
            <a:tailEnd/>
          </a:ln>
        </p:spPr>
        <p:txBody>
          <a:bodyPr wrap="none" anchor="ctr"/>
          <a:lstStyle/>
          <a:p>
            <a:endParaRPr lang="en-US">
              <a:solidFill>
                <a:schemeClr val="bg1"/>
              </a:solidFill>
              <a:latin typeface="Times New Roman" pitchFamily="18" charset="0"/>
            </a:endParaRPr>
          </a:p>
        </p:txBody>
      </p:sp>
      <p:sp>
        <p:nvSpPr>
          <p:cNvPr id="76803" name="Rectangle 3"/>
          <p:cNvSpPr>
            <a:spLocks noGrp="1" noChangeArrowheads="1"/>
          </p:cNvSpPr>
          <p:nvPr>
            <p:ph type="body" idx="4294967295"/>
          </p:nvPr>
        </p:nvSpPr>
        <p:spPr>
          <a:xfrm>
            <a:off x="381000" y="1752600"/>
            <a:ext cx="8229600" cy="4495800"/>
          </a:xfrm>
        </p:spPr>
        <p:txBody>
          <a:bodyPr/>
          <a:lstStyle/>
          <a:p>
            <a:pPr marL="292100" indent="-292100" eaLnBrk="1" hangingPunct="1">
              <a:lnSpc>
                <a:spcPct val="80000"/>
              </a:lnSpc>
            </a:pPr>
            <a:r>
              <a:rPr lang="en-US" sz="2800" dirty="0" smtClean="0"/>
              <a:t>EPP </a:t>
            </a:r>
            <a:r>
              <a:rPr lang="en-US" sz="2800" dirty="0" err="1" smtClean="0"/>
              <a:t>edTPA</a:t>
            </a:r>
            <a:r>
              <a:rPr lang="en-US" sz="2800" dirty="0" smtClean="0"/>
              <a:t> Coordinators’ Webinars</a:t>
            </a:r>
          </a:p>
          <a:p>
            <a:pPr marL="292100" indent="-292100" eaLnBrk="1" hangingPunct="1">
              <a:lnSpc>
                <a:spcPct val="80000"/>
              </a:lnSpc>
            </a:pPr>
            <a:endParaRPr lang="en-US" sz="2800" dirty="0" smtClean="0"/>
          </a:p>
          <a:p>
            <a:pPr marL="292100" indent="-292100" eaLnBrk="1" hangingPunct="1">
              <a:lnSpc>
                <a:spcPct val="80000"/>
              </a:lnSpc>
            </a:pPr>
            <a:r>
              <a:rPr lang="en-US" sz="2800" dirty="0" smtClean="0"/>
              <a:t>Steering Committee</a:t>
            </a:r>
          </a:p>
          <a:p>
            <a:pPr marL="292100" indent="-292100" eaLnBrk="1" hangingPunct="1">
              <a:lnSpc>
                <a:spcPct val="80000"/>
              </a:lnSpc>
            </a:pPr>
            <a:endParaRPr lang="en-US" sz="2800" dirty="0" smtClean="0"/>
          </a:p>
          <a:p>
            <a:pPr marL="292100" indent="-292100" eaLnBrk="1" hangingPunct="1">
              <a:lnSpc>
                <a:spcPct val="80000"/>
              </a:lnSpc>
            </a:pPr>
            <a:r>
              <a:rPr lang="en-US" sz="2800" dirty="0" smtClean="0"/>
              <a:t>Policy Development and Implementation Advisory Committee</a:t>
            </a:r>
          </a:p>
          <a:p>
            <a:pPr marL="292100" indent="-292100" eaLnBrk="1" hangingPunct="1">
              <a:lnSpc>
                <a:spcPct val="80000"/>
              </a:lnSpc>
              <a:buFont typeface="Arial" charset="0"/>
              <a:buNone/>
            </a:pPr>
            <a:endParaRPr lang="en-US" sz="2800" dirty="0" smtClean="0"/>
          </a:p>
          <a:p>
            <a:pPr marL="292100" indent="-292100" eaLnBrk="1" hangingPunct="1">
              <a:lnSpc>
                <a:spcPct val="80000"/>
              </a:lnSpc>
            </a:pPr>
            <a:r>
              <a:rPr lang="en-US" sz="2800" dirty="0" smtClean="0"/>
              <a:t>State and Regional Summits/Workshops/Conferences</a:t>
            </a:r>
          </a:p>
          <a:p>
            <a:pPr marL="292100" indent="-292100" eaLnBrk="1" hangingPunct="1">
              <a:lnSpc>
                <a:spcPct val="80000"/>
              </a:lnSpc>
              <a:buFont typeface="Arial" charset="0"/>
              <a:buNone/>
            </a:pPr>
            <a:endParaRPr lang="en-US" sz="2800" dirty="0" smtClean="0"/>
          </a:p>
          <a:p>
            <a:pPr marL="292100" indent="-292100" eaLnBrk="1" hangingPunct="1">
              <a:lnSpc>
                <a:spcPct val="80000"/>
              </a:lnSpc>
            </a:pPr>
            <a:r>
              <a:rPr lang="en-US" sz="2800" dirty="0" err="1" smtClean="0"/>
              <a:t>edTPA</a:t>
            </a:r>
            <a:r>
              <a:rPr lang="en-US" sz="2800" dirty="0" smtClean="0"/>
              <a:t> Regional Coordinators</a:t>
            </a:r>
          </a:p>
          <a:p>
            <a:pPr marL="292100" indent="-292100" eaLnBrk="1" hangingPunct="1">
              <a:lnSpc>
                <a:spcPct val="80000"/>
              </a:lnSpc>
            </a:pPr>
            <a:endParaRPr lang="en-US" sz="2800" b="1" dirty="0" smtClean="0"/>
          </a:p>
          <a:p>
            <a:pPr marL="292100" indent="-292100" eaLnBrk="1" hangingPunct="1">
              <a:lnSpc>
                <a:spcPct val="80000"/>
              </a:lnSpc>
            </a:pPr>
            <a:endParaRPr lang="en-US" sz="2800" b="1" dirty="0" smtClean="0"/>
          </a:p>
          <a:p>
            <a:pPr marL="292100" indent="-292100" eaLnBrk="1" hangingPunct="1">
              <a:lnSpc>
                <a:spcPct val="80000"/>
              </a:lnSpc>
            </a:pPr>
            <a:endParaRPr lang="en-US" sz="1600" b="1" dirty="0" smtClean="0"/>
          </a:p>
          <a:p>
            <a:pPr marL="292100" indent="-292100" eaLnBrk="1" hangingPunct="1">
              <a:lnSpc>
                <a:spcPct val="80000"/>
              </a:lnSpc>
              <a:spcAft>
                <a:spcPct val="25000"/>
              </a:spcAft>
              <a:buFontTx/>
              <a:buNone/>
            </a:pPr>
            <a:endParaRPr lang="en-US" sz="1600" b="1" u="sng" dirty="0" smtClean="0">
              <a:solidFill>
                <a:srgbClr val="46A5AC"/>
              </a:solidFill>
            </a:endParaRPr>
          </a:p>
        </p:txBody>
      </p:sp>
      <p:pic>
        <p:nvPicPr>
          <p:cNvPr id="76806" name="Picture 6" descr="psc_H_text_xsmall"/>
          <p:cNvPicPr>
            <a:picLocks noChangeAspect="1" noChangeArrowheads="1"/>
          </p:cNvPicPr>
          <p:nvPr/>
        </p:nvPicPr>
        <p:blipFill>
          <a:blip r:embed="rId3"/>
          <a:srcRect/>
          <a:stretch>
            <a:fillRect/>
          </a:stretch>
        </p:blipFill>
        <p:spPr bwMode="auto">
          <a:xfrm>
            <a:off x="381000" y="6454775"/>
            <a:ext cx="4572000" cy="304800"/>
          </a:xfrm>
          <a:prstGeom prst="rect">
            <a:avLst/>
          </a:prstGeom>
          <a:noFill/>
          <a:ln w="9525">
            <a:noFill/>
            <a:miter lim="800000"/>
            <a:headEnd/>
            <a:tailEnd/>
          </a:ln>
        </p:spPr>
      </p:pic>
      <p:pic>
        <p:nvPicPr>
          <p:cNvPr id="76807" name="Picture 7" descr="GaPSC_Logo_V"/>
          <p:cNvPicPr>
            <a:picLocks noChangeAspect="1" noChangeArrowheads="1"/>
          </p:cNvPicPr>
          <p:nvPr/>
        </p:nvPicPr>
        <p:blipFill>
          <a:blip r:embed="rId4"/>
          <a:srcRect/>
          <a:stretch>
            <a:fillRect/>
          </a:stretch>
        </p:blipFill>
        <p:spPr bwMode="auto">
          <a:xfrm>
            <a:off x="8199438" y="57150"/>
            <a:ext cx="828675" cy="1352550"/>
          </a:xfrm>
          <a:prstGeom prst="rect">
            <a:avLst/>
          </a:prstGeom>
          <a:noFill/>
          <a:ln w="9525">
            <a:noFill/>
            <a:miter lim="800000"/>
            <a:headEnd/>
            <a:tailEnd/>
          </a:ln>
        </p:spPr>
      </p:pic>
    </p:spTree>
    <p:extLst>
      <p:ext uri="{BB962C8B-B14F-4D97-AF65-F5344CB8AC3E}">
        <p14:creationId xmlns:p14="http://schemas.microsoft.com/office/powerpoint/2010/main" val="2483747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4" descr="A rectangle that contains the whole slide." title="Rectangle"/>
          <p:cNvSpPr>
            <a:spLocks noChangeArrowheads="1"/>
          </p:cNvSpPr>
          <p:nvPr/>
        </p:nvSpPr>
        <p:spPr bwMode="auto">
          <a:xfrm>
            <a:off x="228600" y="282575"/>
            <a:ext cx="8686800" cy="6324600"/>
          </a:xfrm>
          <a:prstGeom prst="rect">
            <a:avLst/>
          </a:prstGeom>
          <a:noFill/>
          <a:ln w="19050">
            <a:solidFill>
              <a:srgbClr val="A71C1F"/>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en-US" altLang="en-US">
              <a:solidFill>
                <a:schemeClr val="bg1"/>
              </a:solidFill>
            </a:endParaRPr>
          </a:p>
        </p:txBody>
      </p:sp>
      <p:sp>
        <p:nvSpPr>
          <p:cNvPr id="12291" name="Rectangle 2"/>
          <p:cNvSpPr>
            <a:spLocks noGrp="1" noChangeArrowheads="1"/>
          </p:cNvSpPr>
          <p:nvPr>
            <p:ph type="title" idx="4294967295"/>
          </p:nvPr>
        </p:nvSpPr>
        <p:spPr>
          <a:xfrm>
            <a:off x="457200" y="304800"/>
            <a:ext cx="7924800" cy="990600"/>
          </a:xfrm>
        </p:spPr>
        <p:txBody>
          <a:bodyPr/>
          <a:lstStyle/>
          <a:p>
            <a:pPr algn="l" eaLnBrk="1" hangingPunct="1"/>
            <a:r>
              <a:rPr lang="en-US" altLang="en-US" b="1" dirty="0" smtClean="0">
                <a:solidFill>
                  <a:srgbClr val="A71C1F"/>
                </a:solidFill>
              </a:rPr>
              <a:t>Implementation Timeline</a:t>
            </a:r>
          </a:p>
        </p:txBody>
      </p:sp>
      <p:sp>
        <p:nvSpPr>
          <p:cNvPr id="12294" name="Rectangle 5" descr="A colored rectangle that is used as a divider." title="Colored rectangle"/>
          <p:cNvSpPr>
            <a:spLocks noChangeArrowheads="1"/>
          </p:cNvSpPr>
          <p:nvPr/>
        </p:nvSpPr>
        <p:spPr bwMode="auto">
          <a:xfrm>
            <a:off x="260350" y="1295400"/>
            <a:ext cx="8610600" cy="76200"/>
          </a:xfrm>
          <a:prstGeom prst="rect">
            <a:avLst/>
          </a:prstGeom>
          <a:gradFill rotWithShape="1">
            <a:gsLst>
              <a:gs pos="0">
                <a:srgbClr val="A71C1F"/>
              </a:gs>
              <a:gs pos="100000">
                <a:schemeClr val="bg1"/>
              </a:gs>
            </a:gsLst>
            <a:lin ang="0" scaled="1"/>
          </a:gra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solidFill>
                <a:schemeClr val="bg1"/>
              </a:solidFill>
              <a:latin typeface="Times New Roman" pitchFamily="18" charset="0"/>
            </a:endParaRPr>
          </a:p>
        </p:txBody>
      </p:sp>
      <p:sp>
        <p:nvSpPr>
          <p:cNvPr id="12297" name="Rectangle 8"/>
          <p:cNvSpPr>
            <a:spLocks noChangeArrowheads="1"/>
          </p:cNvSpPr>
          <p:nvPr/>
        </p:nvSpPr>
        <p:spPr bwMode="auto">
          <a:xfrm>
            <a:off x="381000" y="1343085"/>
            <a:ext cx="8489950" cy="415498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sz="2400" dirty="0" smtClean="0"/>
          </a:p>
          <a:p>
            <a:pPr eaLnBrk="1" hangingPunct="1">
              <a:buFontTx/>
              <a:buChar char="•"/>
            </a:pPr>
            <a:r>
              <a:rPr lang="en-US" altLang="en-US" sz="2400" dirty="0" smtClean="0"/>
              <a:t>2013: </a:t>
            </a:r>
            <a:r>
              <a:rPr lang="en-US" altLang="en-US" sz="2400" b="1" dirty="0" smtClean="0">
                <a:solidFill>
                  <a:srgbClr val="C00000"/>
                </a:solidFill>
              </a:rPr>
              <a:t>Finalized </a:t>
            </a:r>
            <a:r>
              <a:rPr lang="en-US" altLang="en-US" sz="2400" b="1" dirty="0">
                <a:solidFill>
                  <a:srgbClr val="C00000"/>
                </a:solidFill>
              </a:rPr>
              <a:t>policy </a:t>
            </a:r>
            <a:r>
              <a:rPr lang="en-US" altLang="en-US" sz="2400" dirty="0"/>
              <a:t>incorporating edTPA</a:t>
            </a:r>
          </a:p>
          <a:p>
            <a:pPr eaLnBrk="1" hangingPunct="1">
              <a:buFontTx/>
              <a:buChar char="•"/>
            </a:pPr>
            <a:endParaRPr lang="en-US" altLang="en-US" sz="2400" dirty="0"/>
          </a:p>
          <a:p>
            <a:pPr eaLnBrk="1" hangingPunct="1">
              <a:buFontTx/>
              <a:buChar char="•"/>
            </a:pPr>
            <a:r>
              <a:rPr lang="en-US" altLang="en-US" sz="2400" dirty="0" smtClean="0"/>
              <a:t>2013-14: </a:t>
            </a:r>
            <a:r>
              <a:rPr lang="en-US" altLang="en-US" sz="2400" b="1" dirty="0">
                <a:solidFill>
                  <a:srgbClr val="C00000"/>
                </a:solidFill>
              </a:rPr>
              <a:t>Exploratory</a:t>
            </a:r>
            <a:r>
              <a:rPr lang="en-US" altLang="en-US" sz="2400" dirty="0"/>
              <a:t>/Scaling </a:t>
            </a:r>
            <a:r>
              <a:rPr lang="en-US" altLang="en-US" sz="2400" dirty="0" smtClean="0"/>
              <a:t>up </a:t>
            </a:r>
            <a:r>
              <a:rPr lang="en-US" altLang="en-US" sz="2400" dirty="0"/>
              <a:t>year for providers </a:t>
            </a:r>
          </a:p>
          <a:p>
            <a:pPr eaLnBrk="1" hangingPunct="1">
              <a:buFontTx/>
              <a:buChar char="•"/>
            </a:pPr>
            <a:endParaRPr lang="en-US" altLang="en-US" sz="2400" dirty="0"/>
          </a:p>
          <a:p>
            <a:pPr eaLnBrk="1" hangingPunct="1">
              <a:buFontTx/>
              <a:buChar char="•"/>
            </a:pPr>
            <a:r>
              <a:rPr lang="en-US" altLang="en-US" sz="2400" dirty="0" smtClean="0"/>
              <a:t>2014-15: </a:t>
            </a:r>
            <a:r>
              <a:rPr lang="en-US" altLang="en-US" sz="2400" b="1" dirty="0">
                <a:solidFill>
                  <a:srgbClr val="C00000"/>
                </a:solidFill>
              </a:rPr>
              <a:t>Partial Implementation</a:t>
            </a:r>
            <a:r>
              <a:rPr lang="en-US" altLang="en-US" sz="2400" b="1" dirty="0">
                <a:solidFill>
                  <a:srgbClr val="FF0000"/>
                </a:solidFill>
              </a:rPr>
              <a:t> </a:t>
            </a:r>
            <a:r>
              <a:rPr lang="en-US" altLang="en-US" sz="2400" dirty="0"/>
              <a:t>(each provider implements edTPA with a subset/all of programs, but not consequential yet)</a:t>
            </a:r>
          </a:p>
          <a:p>
            <a:pPr eaLnBrk="1" hangingPunct="1">
              <a:buFontTx/>
              <a:buChar char="•"/>
            </a:pPr>
            <a:endParaRPr lang="en-US" altLang="en-US" sz="2400" dirty="0"/>
          </a:p>
          <a:p>
            <a:pPr eaLnBrk="1" hangingPunct="1">
              <a:buFontTx/>
              <a:buChar char="•"/>
            </a:pPr>
            <a:r>
              <a:rPr lang="en-US" altLang="en-US" sz="2400" dirty="0" smtClean="0"/>
              <a:t>2015-16: </a:t>
            </a:r>
            <a:r>
              <a:rPr lang="en-US" altLang="en-US" sz="2400" b="1" dirty="0">
                <a:solidFill>
                  <a:srgbClr val="C00000"/>
                </a:solidFill>
              </a:rPr>
              <a:t>Full Implementation </a:t>
            </a:r>
            <a:r>
              <a:rPr lang="en-US" altLang="en-US" sz="2400" dirty="0"/>
              <a:t>(each provider implements edTPA for all programs, consequential)</a:t>
            </a:r>
          </a:p>
        </p:txBody>
      </p:sp>
      <p:pic>
        <p:nvPicPr>
          <p:cNvPr id="12295" name="Picture 6" descr="psc_H_text_xsma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6454775"/>
            <a:ext cx="45720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296" name="Picture 7" descr="GaPSC_Logo_V"/>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99438" y="57150"/>
            <a:ext cx="828675" cy="1352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9232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4750</TotalTime>
  <Words>504</Words>
  <Application>Microsoft Office PowerPoint</Application>
  <PresentationFormat>On-screen Show (4:3)</PresentationFormat>
  <Paragraphs>90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ＭＳ Ｐゴシック</vt:lpstr>
      <vt:lpstr>Arial</vt:lpstr>
      <vt:lpstr>Calibri</vt:lpstr>
      <vt:lpstr>Times New Roman</vt:lpstr>
      <vt:lpstr>Verdana</vt:lpstr>
      <vt:lpstr>Office Theme</vt:lpstr>
      <vt:lpstr>Georgia Educator Prep</vt:lpstr>
      <vt:lpstr>Georgia Wants</vt:lpstr>
      <vt:lpstr>Educator Preparation Reform</vt:lpstr>
      <vt:lpstr>edTPA State Policy</vt:lpstr>
      <vt:lpstr>Benefits</vt:lpstr>
      <vt:lpstr>Benefits to Candidates</vt:lpstr>
      <vt:lpstr>Benefits to Providers</vt:lpstr>
      <vt:lpstr>State Support Structures</vt:lpstr>
      <vt:lpstr>Implementation Timeline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payne001</dc:creator>
  <cp:lastModifiedBy>Luke Markley</cp:lastModifiedBy>
  <cp:revision>118</cp:revision>
  <cp:lastPrinted>2013-12-11T13:40:16Z</cp:lastPrinted>
  <dcterms:created xsi:type="dcterms:W3CDTF">2012-05-29T13:07:51Z</dcterms:created>
  <dcterms:modified xsi:type="dcterms:W3CDTF">2016-07-19T13:37:07Z</dcterms:modified>
</cp:coreProperties>
</file>