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 id="2147483678" r:id="rId3"/>
    <p:sldMasterId id="2147483694" r:id="rId4"/>
  </p:sldMasterIdLst>
  <p:notesMasterIdLst>
    <p:notesMasterId r:id="rId28"/>
  </p:notesMasterIdLst>
  <p:sldIdLst>
    <p:sldId id="256" r:id="rId5"/>
    <p:sldId id="335" r:id="rId6"/>
    <p:sldId id="339" r:id="rId7"/>
    <p:sldId id="319" r:id="rId8"/>
    <p:sldId id="338" r:id="rId9"/>
    <p:sldId id="336" r:id="rId10"/>
    <p:sldId id="337" r:id="rId11"/>
    <p:sldId id="346" r:id="rId12"/>
    <p:sldId id="347" r:id="rId13"/>
    <p:sldId id="357" r:id="rId14"/>
    <p:sldId id="324" r:id="rId15"/>
    <p:sldId id="326" r:id="rId16"/>
    <p:sldId id="349" r:id="rId17"/>
    <p:sldId id="350" r:id="rId18"/>
    <p:sldId id="330" r:id="rId19"/>
    <p:sldId id="322" r:id="rId20"/>
    <p:sldId id="327" r:id="rId21"/>
    <p:sldId id="355" r:id="rId22"/>
    <p:sldId id="354" r:id="rId23"/>
    <p:sldId id="340" r:id="rId24"/>
    <p:sldId id="341" r:id="rId25"/>
    <p:sldId id="356" r:id="rId26"/>
    <p:sldId id="293"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 Bradley-Black" initials="KBB" lastIdx="19" clrIdx="0">
    <p:extLst/>
  </p:cmAuthor>
  <p:cmAuthor id="2" name="shayes"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3333CC"/>
    <a:srgbClr val="000099"/>
    <a:srgbClr val="33CC33"/>
    <a:srgbClr val="00CC00"/>
    <a:srgbClr val="008000"/>
    <a:srgbClr val="A7D9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066" autoAdjust="0"/>
    <p:restoredTop sz="76778" autoAdjust="0"/>
  </p:normalViewPr>
  <p:slideViewPr>
    <p:cSldViewPr snapToGrid="0" snapToObjects="1">
      <p:cViewPr varScale="1">
        <p:scale>
          <a:sx n="52" d="100"/>
          <a:sy n="52" d="100"/>
        </p:scale>
        <p:origin x="67" y="4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granfi\Box%20Sync%20(agranfi@wested.org)\SSIP\SSIP%20Analysis\Write%20Up\Report%20Sections\Data%20charts\Copy%20of%20SSIP%20Item%20Analysis%20excel%20char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Nancy%20O'Hara\Documents\documents\IDC\SSIP%20analysis%20group\writing%20information\drafts%20to%20review\Copy%20of%20ALT%20SSIP%20report%20char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Nancy%20O'Hara\Documents\documents\IDC\SSIP%20analysis%20group\writing%20information\Copy%20of%20SSIP%20Item%20Analysis%20excel%20charts.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Nancy%20O'Hara\Documents\documents\IDC\SSIP%20analysis%20group\writing%20information\Copy%20of%20SSIP%20Item%20Analysis%20excel%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latin typeface="Arial" panose="020B0604020202020204" pitchFamily="34" charset="0"/>
                <a:cs typeface="Arial" panose="020B0604020202020204" pitchFamily="34" charset="0"/>
              </a:defRPr>
            </a:pPr>
            <a:r>
              <a:rPr lang="en-US" sz="2400" dirty="0">
                <a:latin typeface="Arial" panose="020B0604020202020204" pitchFamily="34" charset="0"/>
                <a:cs typeface="Arial" panose="020B0604020202020204" pitchFamily="34" charset="0"/>
              </a:rPr>
              <a:t>SIMR Selected by States (n=60)</a:t>
            </a:r>
          </a:p>
        </c:rich>
      </c:tx>
      <c:layout>
        <c:manualLayout>
          <c:xMode val="edge"/>
          <c:yMode val="edge"/>
          <c:x val="0.1911012884753043"/>
          <c:y val="0"/>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
          <c:y val="6.6530225388493111E-2"/>
          <c:w val="0.74348019565736057"/>
          <c:h val="0.9282774497999865"/>
        </c:manualLayout>
      </c:layout>
      <c:pie3DChart>
        <c:varyColors val="1"/>
        <c:ser>
          <c:idx val="0"/>
          <c:order val="0"/>
          <c:dLbls>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dLblPos val="bestFit"/>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'SIMRs selected'!$A$2:$A$7</c:f>
              <c:strCache>
                <c:ptCount val="6"/>
                <c:pt idx="0">
                  <c:v>Reading and Math</c:v>
                </c:pt>
                <c:pt idx="1">
                  <c:v>Post-School Outcomes</c:v>
                </c:pt>
                <c:pt idx="2">
                  <c:v>Early Childhood Outcomes</c:v>
                </c:pt>
                <c:pt idx="3">
                  <c:v>Mathematics</c:v>
                </c:pt>
                <c:pt idx="4">
                  <c:v>Graduation</c:v>
                </c:pt>
                <c:pt idx="5">
                  <c:v>Reading</c:v>
                </c:pt>
              </c:strCache>
            </c:strRef>
          </c:cat>
          <c:val>
            <c:numRef>
              <c:f>'SIMRs selected'!$B$2:$B$7</c:f>
              <c:numCache>
                <c:formatCode>General</c:formatCode>
                <c:ptCount val="6"/>
                <c:pt idx="0">
                  <c:v>2</c:v>
                </c:pt>
                <c:pt idx="1">
                  <c:v>2</c:v>
                </c:pt>
                <c:pt idx="2">
                  <c:v>2</c:v>
                </c:pt>
                <c:pt idx="3">
                  <c:v>7</c:v>
                </c:pt>
                <c:pt idx="4">
                  <c:v>13</c:v>
                </c:pt>
                <c:pt idx="5">
                  <c:v>34</c:v>
                </c:pt>
              </c:numCache>
            </c:numRef>
          </c:val>
        </c:ser>
        <c:dLbls>
          <c:showLegendKey val="0"/>
          <c:showVal val="1"/>
          <c:showCatName val="0"/>
          <c:showSerName val="0"/>
          <c:showPercent val="0"/>
          <c:showBubbleSize val="0"/>
          <c:showLeaderLines val="1"/>
        </c:dLbls>
      </c:pie3DChart>
    </c:plotArea>
    <c:legend>
      <c:legendPos val="r"/>
      <c:layout>
        <c:manualLayout>
          <c:xMode val="edge"/>
          <c:yMode val="edge"/>
          <c:x val="0.74482152230971221"/>
          <c:y val="0.38482980704003555"/>
          <c:w val="0.24608756859937975"/>
          <c:h val="0.46507183970489402"/>
        </c:manualLayout>
      </c:layout>
      <c:overlay val="0"/>
      <c:txPr>
        <a:bodyPr/>
        <a:lstStyle/>
        <a:p>
          <a:pPr>
            <a:defRPr sz="1600">
              <a:latin typeface="Arial" panose="020B0604020202020204" pitchFamily="34" charset="0"/>
              <a:cs typeface="Arial" panose="020B0604020202020204" pitchFamily="34" charset="0"/>
            </a:defRPr>
          </a:pPr>
          <a:endParaRPr lang="en-US"/>
        </a:p>
      </c:txPr>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2400" dirty="0" smtClean="0">
                <a:latin typeface="Arial" panose="020B0604020202020204" pitchFamily="34" charset="0"/>
                <a:cs typeface="Arial" panose="020B0604020202020204" pitchFamily="34" charset="0"/>
              </a:rPr>
              <a:t>Part B: Improvement Strategies in states</a:t>
            </a:r>
            <a:r>
              <a:rPr lang="en-US" sz="2400" baseline="0" dirty="0" smtClean="0">
                <a:latin typeface="Arial" panose="020B0604020202020204" pitchFamily="34" charset="0"/>
                <a:cs typeface="Arial" panose="020B0604020202020204" pitchFamily="34" charset="0"/>
              </a:rPr>
              <a:t> </a:t>
            </a:r>
            <a:r>
              <a:rPr lang="en-US" sz="2400" baseline="0" dirty="0">
                <a:latin typeface="Arial" panose="020B0604020202020204" pitchFamily="34" charset="0"/>
                <a:cs typeface="Arial" panose="020B0604020202020204" pitchFamily="34" charset="0"/>
              </a:rPr>
              <a:t>with </a:t>
            </a:r>
            <a:r>
              <a:rPr lang="en-US" sz="2400" baseline="0" dirty="0" smtClean="0">
                <a:latin typeface="Arial" panose="020B0604020202020204" pitchFamily="34" charset="0"/>
                <a:cs typeface="Arial" panose="020B0604020202020204" pitchFamily="34" charset="0"/>
              </a:rPr>
              <a:t>Reading and/or Math SIMRs </a:t>
            </a:r>
          </a:p>
        </c:rich>
      </c:tx>
      <c:layout>
        <c:manualLayout>
          <c:xMode val="edge"/>
          <c:yMode val="edge"/>
          <c:x val="0.105116700034635"/>
          <c:y val="0"/>
        </c:manualLayout>
      </c:layout>
      <c:overlay val="0"/>
    </c:title>
    <c:autoTitleDeleted val="0"/>
    <c:plotArea>
      <c:layout>
        <c:manualLayout>
          <c:layoutTarget val="inner"/>
          <c:xMode val="edge"/>
          <c:yMode val="edge"/>
          <c:x val="0.471510199228453"/>
          <c:y val="0.149009137383946"/>
          <c:w val="0.48558565595967501"/>
          <c:h val="0.74046988230244803"/>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'73 Rdg and Math'!$A$1:$A$21</c:f>
              <c:strCache>
                <c:ptCount val="21"/>
                <c:pt idx="0">
                  <c:v>Assess, Plan, Teach</c:v>
                </c:pt>
                <c:pt idx="1">
                  <c:v>Bilingual assessments</c:v>
                </c:pt>
                <c:pt idx="2">
                  <c:v>Implementation Science</c:v>
                </c:pt>
                <c:pt idx="3">
                  <c:v>SWIFT</c:v>
                </c:pt>
                <c:pt idx="4">
                  <c:v>PBIS</c:v>
                </c:pt>
                <c:pt idx="5">
                  <c:v>Reading instruction by families</c:v>
                </c:pt>
                <c:pt idx="6">
                  <c:v>Extended learning time</c:v>
                </c:pt>
                <c:pt idx="7">
                  <c:v>Data-based decision making</c:v>
                </c:pt>
                <c:pt idx="8">
                  <c:v>Progress Monitoring</c:v>
                </c:pt>
                <c:pt idx="9">
                  <c:v>Marzano strategies</c:v>
                </c:pt>
                <c:pt idx="10">
                  <c:v>IEP Quality</c:v>
                </c:pt>
                <c:pt idx="11">
                  <c:v>Differentiated reading instruction</c:v>
                </c:pt>
                <c:pt idx="12">
                  <c:v>IEP Standards-Based</c:v>
                </c:pt>
                <c:pt idx="13">
                  <c:v>MTSS/RtI</c:v>
                </c:pt>
                <c:pt idx="14">
                  <c:v>LRE</c:v>
                </c:pt>
                <c:pt idx="15">
                  <c:v>UDL</c:v>
                </c:pt>
                <c:pt idx="16">
                  <c:v>Diagnostic Assessments</c:v>
                </c:pt>
                <c:pt idx="17">
                  <c:v>Common Core Career Ready Standards</c:v>
                </c:pt>
                <c:pt idx="18">
                  <c:v>Early Screening Assessments</c:v>
                </c:pt>
                <c:pt idx="19">
                  <c:v>Explicit direct instruction</c:v>
                </c:pt>
                <c:pt idx="20">
                  <c:v>Access to general education curriculum</c:v>
                </c:pt>
              </c:strCache>
            </c:strRef>
          </c:cat>
          <c:val>
            <c:numRef>
              <c:f>'73 Rdg and Math'!$B$1:$B$21</c:f>
            </c:numRef>
          </c:val>
        </c:ser>
        <c:ser>
          <c:idx val="1"/>
          <c:order val="1"/>
          <c:spPr>
            <a:solidFill>
              <a:srgbClr val="0066CC"/>
            </a:solidFill>
          </c:spPr>
          <c:invertIfNegative val="0"/>
          <c:dLbls>
            <c:spPr>
              <a:noFill/>
              <a:ln>
                <a:noFill/>
              </a:ln>
              <a:effectLst/>
            </c:spPr>
            <c:txPr>
              <a:bodyPr/>
              <a:lstStyle/>
              <a:p>
                <a:pPr>
                  <a:defRPr sz="1200">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'73 Rdg and Math'!$A$1:$A$21</c:f>
              <c:strCache>
                <c:ptCount val="21"/>
                <c:pt idx="0">
                  <c:v>Assess, Plan, Teach</c:v>
                </c:pt>
                <c:pt idx="1">
                  <c:v>Bilingual assessments</c:v>
                </c:pt>
                <c:pt idx="2">
                  <c:v>Implementation Science</c:v>
                </c:pt>
                <c:pt idx="3">
                  <c:v>SWIFT</c:v>
                </c:pt>
                <c:pt idx="4">
                  <c:v>PBIS</c:v>
                </c:pt>
                <c:pt idx="5">
                  <c:v>Reading instruction by families</c:v>
                </c:pt>
                <c:pt idx="6">
                  <c:v>Extended learning time</c:v>
                </c:pt>
                <c:pt idx="7">
                  <c:v>Data-based decision making</c:v>
                </c:pt>
                <c:pt idx="8">
                  <c:v>Progress Monitoring</c:v>
                </c:pt>
                <c:pt idx="9">
                  <c:v>Marzano strategies</c:v>
                </c:pt>
                <c:pt idx="10">
                  <c:v>IEP Quality</c:v>
                </c:pt>
                <c:pt idx="11">
                  <c:v>Differentiated reading instruction</c:v>
                </c:pt>
                <c:pt idx="12">
                  <c:v>IEP Standards-Based</c:v>
                </c:pt>
                <c:pt idx="13">
                  <c:v>MTSS/RtI</c:v>
                </c:pt>
                <c:pt idx="14">
                  <c:v>LRE</c:v>
                </c:pt>
                <c:pt idx="15">
                  <c:v>UDL</c:v>
                </c:pt>
                <c:pt idx="16">
                  <c:v>Diagnostic Assessments</c:v>
                </c:pt>
                <c:pt idx="17">
                  <c:v>Common Core Career Ready Standards</c:v>
                </c:pt>
                <c:pt idx="18">
                  <c:v>Early Screening Assessments</c:v>
                </c:pt>
                <c:pt idx="19">
                  <c:v>Explicit direct instruction</c:v>
                </c:pt>
                <c:pt idx="20">
                  <c:v>Access to general education curriculum</c:v>
                </c:pt>
              </c:strCache>
            </c:strRef>
          </c:cat>
          <c:val>
            <c:numRef>
              <c:f>'73 Rdg and Math'!$C$1:$C$21</c:f>
              <c:numCache>
                <c:formatCode>0</c:formatCode>
                <c:ptCount val="21"/>
                <c:pt idx="0">
                  <c:v>2.3255813953488369</c:v>
                </c:pt>
                <c:pt idx="1">
                  <c:v>2.3255813953488369</c:v>
                </c:pt>
                <c:pt idx="2">
                  <c:v>2.3255813953488369</c:v>
                </c:pt>
                <c:pt idx="3">
                  <c:v>2.3255813953488369</c:v>
                </c:pt>
                <c:pt idx="4">
                  <c:v>2.3255813953488369</c:v>
                </c:pt>
                <c:pt idx="5">
                  <c:v>2.3255813953488369</c:v>
                </c:pt>
                <c:pt idx="6">
                  <c:v>2.3255813953488369</c:v>
                </c:pt>
                <c:pt idx="7">
                  <c:v>2.3255813953488369</c:v>
                </c:pt>
                <c:pt idx="8">
                  <c:v>4.6511627906976933</c:v>
                </c:pt>
                <c:pt idx="9">
                  <c:v>6.9767441860465134</c:v>
                </c:pt>
                <c:pt idx="10">
                  <c:v>6.9767441860465134</c:v>
                </c:pt>
                <c:pt idx="11">
                  <c:v>9.3023255813953494</c:v>
                </c:pt>
                <c:pt idx="12">
                  <c:v>11.6279069767442</c:v>
                </c:pt>
                <c:pt idx="13">
                  <c:v>11.6279069767442</c:v>
                </c:pt>
                <c:pt idx="14">
                  <c:v>16.279069767441861</c:v>
                </c:pt>
                <c:pt idx="15">
                  <c:v>25.581395348837209</c:v>
                </c:pt>
                <c:pt idx="16">
                  <c:v>27.90697674418605</c:v>
                </c:pt>
                <c:pt idx="17">
                  <c:v>30.232558139534881</c:v>
                </c:pt>
                <c:pt idx="18">
                  <c:v>32.558139534883928</c:v>
                </c:pt>
                <c:pt idx="19">
                  <c:v>32.558139534883928</c:v>
                </c:pt>
                <c:pt idx="20">
                  <c:v>37.209302325581803</c:v>
                </c:pt>
              </c:numCache>
            </c:numRef>
          </c:val>
        </c:ser>
        <c:dLbls>
          <c:showLegendKey val="0"/>
          <c:showVal val="1"/>
          <c:showCatName val="0"/>
          <c:showSerName val="0"/>
          <c:showPercent val="0"/>
          <c:showBubbleSize val="0"/>
        </c:dLbls>
        <c:gapWidth val="150"/>
        <c:axId val="378203552"/>
        <c:axId val="277962464"/>
      </c:barChart>
      <c:catAx>
        <c:axId val="378203552"/>
        <c:scaling>
          <c:orientation val="minMax"/>
        </c:scaling>
        <c:delete val="0"/>
        <c:axPos val="l"/>
        <c:title>
          <c:tx>
            <c:rich>
              <a:bodyPr rot="-5400000" vert="horz"/>
              <a:lstStyle/>
              <a:p>
                <a:pPr>
                  <a:defRPr sz="2400">
                    <a:latin typeface="Arial" panose="020B0604020202020204" pitchFamily="34" charset="0"/>
                    <a:cs typeface="Arial" panose="020B0604020202020204" pitchFamily="34" charset="0"/>
                  </a:defRPr>
                </a:pPr>
                <a:r>
                  <a:rPr lang="en-US" sz="2400" dirty="0">
                    <a:latin typeface="Arial" panose="020B0604020202020204" pitchFamily="34" charset="0"/>
                    <a:cs typeface="Arial" panose="020B0604020202020204" pitchFamily="34" charset="0"/>
                  </a:rPr>
                  <a:t>Strategy</a:t>
                </a:r>
              </a:p>
            </c:rich>
          </c:tx>
          <c:layout/>
          <c:overlay val="0"/>
        </c:title>
        <c:numFmt formatCode="General" sourceLinked="0"/>
        <c:majorTickMark val="out"/>
        <c:minorTickMark val="none"/>
        <c:tickLblPos val="nextTo"/>
        <c:txPr>
          <a:bodyPr/>
          <a:lstStyle/>
          <a:p>
            <a:pPr>
              <a:defRPr sz="2400">
                <a:latin typeface="Arial" panose="020B0604020202020204" pitchFamily="34" charset="0"/>
                <a:cs typeface="Arial" panose="020B0604020202020204" pitchFamily="34" charset="0"/>
              </a:defRPr>
            </a:pPr>
            <a:endParaRPr lang="en-US"/>
          </a:p>
        </c:txPr>
        <c:crossAx val="277962464"/>
        <c:crosses val="autoZero"/>
        <c:auto val="1"/>
        <c:lblAlgn val="ctr"/>
        <c:lblOffset val="100"/>
        <c:noMultiLvlLbl val="0"/>
      </c:catAx>
      <c:valAx>
        <c:axId val="277962464"/>
        <c:scaling>
          <c:orientation val="minMax"/>
          <c:max val="100"/>
        </c:scaling>
        <c:delete val="0"/>
        <c:axPos val="b"/>
        <c:title>
          <c:tx>
            <c:rich>
              <a:bodyPr/>
              <a:lstStyle/>
              <a:p>
                <a:pPr>
                  <a:defRPr sz="2400">
                    <a:latin typeface="Arial" panose="020B0604020202020204" pitchFamily="34" charset="0"/>
                    <a:cs typeface="Arial" panose="020B0604020202020204" pitchFamily="34" charset="0"/>
                  </a:defRPr>
                </a:pPr>
                <a:r>
                  <a:rPr lang="en-US" sz="2400" dirty="0">
                    <a:latin typeface="Arial" panose="020B0604020202020204" pitchFamily="34" charset="0"/>
                    <a:cs typeface="Arial" panose="020B0604020202020204" pitchFamily="34" charset="0"/>
                  </a:rPr>
                  <a:t>Percent of States </a:t>
                </a:r>
              </a:p>
            </c:rich>
          </c:tx>
          <c:layout/>
          <c:overlay val="0"/>
        </c:title>
        <c:numFmt formatCode="0" sourceLinked="1"/>
        <c:majorTickMark val="out"/>
        <c:minorTickMark val="none"/>
        <c:tickLblPos val="nextTo"/>
        <c:txPr>
          <a:bodyPr/>
          <a:lstStyle/>
          <a:p>
            <a:pPr>
              <a:defRPr sz="1100">
                <a:latin typeface="Arial" panose="020B0604020202020204" pitchFamily="34" charset="0"/>
                <a:cs typeface="Arial" panose="020B0604020202020204" pitchFamily="34" charset="0"/>
              </a:defRPr>
            </a:pPr>
            <a:endParaRPr lang="en-US"/>
          </a:p>
        </c:txPr>
        <c:crossAx val="378203552"/>
        <c:crosses val="autoZero"/>
        <c:crossBetween val="between"/>
        <c:majorUnit val="10"/>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Part B: </a:t>
            </a:r>
            <a:r>
              <a:rPr lang="en-US" dirty="0" smtClean="0"/>
              <a:t>Focus</a:t>
            </a:r>
            <a:r>
              <a:rPr lang="en-US" baseline="0" dirty="0" smtClean="0"/>
              <a:t> Areas for Infrastructure Improvement</a:t>
            </a:r>
            <a:endParaRPr lang="en-US" dirty="0"/>
          </a:p>
        </c:rich>
      </c:tx>
      <c:layout>
        <c:manualLayout>
          <c:xMode val="edge"/>
          <c:yMode val="edge"/>
          <c:x val="0.23336145885775847"/>
          <c:y val="0"/>
        </c:manualLayout>
      </c:layout>
      <c:overlay val="1"/>
    </c:title>
    <c:autoTitleDeleted val="0"/>
    <c:plotArea>
      <c:layout>
        <c:manualLayout>
          <c:layoutTarget val="inner"/>
          <c:xMode val="edge"/>
          <c:yMode val="edge"/>
          <c:x val="0.36611769444661002"/>
          <c:y val="0.18334127641939499"/>
          <c:w val="0.59686235509622998"/>
          <c:h val="0.64635235629330501"/>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TOA!$A$1:$A$6</c:f>
              <c:strCache>
                <c:ptCount val="6"/>
                <c:pt idx="0">
                  <c:v>Families</c:v>
                </c:pt>
                <c:pt idx="1">
                  <c:v>LEA or school administrator</c:v>
                </c:pt>
                <c:pt idx="2">
                  <c:v>Students</c:v>
                </c:pt>
                <c:pt idx="3">
                  <c:v>Teachers</c:v>
                </c:pt>
                <c:pt idx="4">
                  <c:v>LEA</c:v>
                </c:pt>
                <c:pt idx="5">
                  <c:v>SEA</c:v>
                </c:pt>
              </c:strCache>
            </c:strRef>
          </c:cat>
          <c:val>
            <c:numRef>
              <c:f>TOA!$B$1:$B$6</c:f>
            </c:numRef>
          </c:val>
        </c:ser>
        <c:ser>
          <c:idx val="1"/>
          <c:order val="1"/>
          <c:spPr>
            <a:solidFill>
              <a:srgbClr val="0070C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TOA!$A$1:$A$6</c:f>
              <c:strCache>
                <c:ptCount val="6"/>
                <c:pt idx="0">
                  <c:v>Families</c:v>
                </c:pt>
                <c:pt idx="1">
                  <c:v>LEA or school administrator</c:v>
                </c:pt>
                <c:pt idx="2">
                  <c:v>Students</c:v>
                </c:pt>
                <c:pt idx="3">
                  <c:v>Teachers</c:v>
                </c:pt>
                <c:pt idx="4">
                  <c:v>LEA</c:v>
                </c:pt>
                <c:pt idx="5">
                  <c:v>SEA</c:v>
                </c:pt>
              </c:strCache>
            </c:strRef>
          </c:cat>
          <c:val>
            <c:numRef>
              <c:f>TOA!$C$1:$C$6</c:f>
              <c:numCache>
                <c:formatCode>0</c:formatCode>
                <c:ptCount val="6"/>
                <c:pt idx="0">
                  <c:v>30</c:v>
                </c:pt>
                <c:pt idx="1">
                  <c:v>30</c:v>
                </c:pt>
                <c:pt idx="2">
                  <c:v>36.666666666666138</c:v>
                </c:pt>
                <c:pt idx="3">
                  <c:v>61.666666666666138</c:v>
                </c:pt>
                <c:pt idx="4">
                  <c:v>80</c:v>
                </c:pt>
                <c:pt idx="5">
                  <c:v>91.666666666666671</c:v>
                </c:pt>
              </c:numCache>
            </c:numRef>
          </c:val>
        </c:ser>
        <c:dLbls>
          <c:showLegendKey val="0"/>
          <c:showVal val="1"/>
          <c:showCatName val="0"/>
          <c:showSerName val="0"/>
          <c:showPercent val="0"/>
          <c:showBubbleSize val="0"/>
        </c:dLbls>
        <c:gapWidth val="150"/>
        <c:axId val="378674728"/>
        <c:axId val="377567432"/>
      </c:barChart>
      <c:catAx>
        <c:axId val="378674728"/>
        <c:scaling>
          <c:orientation val="minMax"/>
        </c:scaling>
        <c:delete val="0"/>
        <c:axPos val="l"/>
        <c:title>
          <c:tx>
            <c:rich>
              <a:bodyPr rot="-5400000" vert="horz"/>
              <a:lstStyle/>
              <a:p>
                <a:pPr>
                  <a:defRPr/>
                </a:pPr>
                <a:r>
                  <a:rPr lang="en-US" dirty="0"/>
                  <a:t>Individuals &amp; Entities</a:t>
                </a:r>
              </a:p>
            </c:rich>
          </c:tx>
          <c:layout>
            <c:manualLayout>
              <c:xMode val="edge"/>
              <c:yMode val="edge"/>
              <c:x val="2.1701412971600373E-2"/>
              <c:y val="0.23458386250105834"/>
            </c:manualLayout>
          </c:layout>
          <c:overlay val="0"/>
        </c:title>
        <c:numFmt formatCode="General" sourceLinked="0"/>
        <c:majorTickMark val="out"/>
        <c:minorTickMark val="none"/>
        <c:tickLblPos val="nextTo"/>
        <c:crossAx val="377567432"/>
        <c:crosses val="autoZero"/>
        <c:auto val="1"/>
        <c:lblAlgn val="ctr"/>
        <c:lblOffset val="100"/>
        <c:noMultiLvlLbl val="0"/>
      </c:catAx>
      <c:valAx>
        <c:axId val="377567432"/>
        <c:scaling>
          <c:orientation val="minMax"/>
        </c:scaling>
        <c:delete val="0"/>
        <c:axPos val="b"/>
        <c:title>
          <c:tx>
            <c:rich>
              <a:bodyPr/>
              <a:lstStyle/>
              <a:p>
                <a:pPr>
                  <a:defRPr/>
                </a:pPr>
                <a:r>
                  <a:rPr lang="en-US" dirty="0"/>
                  <a:t>Percent of States</a:t>
                </a:r>
              </a:p>
            </c:rich>
          </c:tx>
          <c:layout/>
          <c:overlay val="0"/>
        </c:title>
        <c:numFmt formatCode="0" sourceLinked="1"/>
        <c:majorTickMark val="out"/>
        <c:minorTickMark val="none"/>
        <c:tickLblPos val="nextTo"/>
        <c:crossAx val="378674728"/>
        <c:crosses val="autoZero"/>
        <c:crossBetween val="between"/>
        <c:majorUnit val="10"/>
      </c:valAx>
    </c:plotArea>
    <c:plotVisOnly val="1"/>
    <c:dispBlanksAs val="gap"/>
    <c:showDLblsOverMax val="0"/>
  </c:chart>
  <c:txPr>
    <a:bodyPr/>
    <a:lstStyle/>
    <a:p>
      <a:pPr>
        <a:defRPr sz="2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baseline="0" dirty="0" smtClean="0">
                <a:latin typeface="Arial" panose="020B0604020202020204" pitchFamily="34" charset="0"/>
                <a:cs typeface="Arial" panose="020B0604020202020204" pitchFamily="34" charset="0"/>
              </a:rPr>
              <a:t>Infrastructure Analysis of SEA Initiatives</a:t>
            </a:r>
          </a:p>
          <a:p>
            <a:pPr>
              <a:defRPr/>
            </a:pP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n=60)</a:t>
            </a:r>
          </a:p>
        </c:rich>
      </c:tx>
      <c:layout>
        <c:manualLayout>
          <c:xMode val="edge"/>
          <c:yMode val="edge"/>
          <c:x val="0.21360295473099308"/>
          <c:y val="4.3093930022478923E-4"/>
        </c:manualLayout>
      </c:layout>
      <c:overlay val="0"/>
    </c:title>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'integ w initiative'!$A$2:$A$12</c:f>
              <c:strCache>
                <c:ptCount val="11"/>
                <c:pt idx="0">
                  <c:v>Equity Plan</c:v>
                </c:pt>
                <c:pt idx="1">
                  <c:v>ELL -Title III </c:v>
                </c:pt>
                <c:pt idx="2">
                  <c:v>School Improvement Grant (SIG)</c:v>
                </c:pt>
                <c:pt idx="3">
                  <c:v>PD/ESEA Title II</c:v>
                </c:pt>
                <c:pt idx="4">
                  <c:v>Longitudinal Data Grant</c:v>
                </c:pt>
                <c:pt idx="5">
                  <c:v>Early Learning Challenge Grant</c:v>
                </c:pt>
                <c:pt idx="6">
                  <c:v>Race to the Top Grant (RTTT)</c:v>
                </c:pt>
                <c:pt idx="7">
                  <c:v>State Personnel Development Grant (SPDG)</c:v>
                </c:pt>
                <c:pt idx="8">
                  <c:v>Multi-Tiered System of Support (MTSS)</c:v>
                </c:pt>
                <c:pt idx="9">
                  <c:v>ESEA/Waiver</c:v>
                </c:pt>
                <c:pt idx="10">
                  <c:v>State-based initiatives</c:v>
                </c:pt>
              </c:strCache>
            </c:strRef>
          </c:cat>
          <c:val>
            <c:numRef>
              <c:f>'integ w initiative'!$B$2:$B$12</c:f>
            </c:numRef>
          </c:val>
        </c:ser>
        <c:ser>
          <c:idx val="1"/>
          <c:order val="1"/>
          <c:spPr>
            <a:solidFill>
              <a:srgbClr val="0070C0"/>
            </a:solidFill>
          </c:spPr>
          <c:invertIfNegative val="0"/>
          <c:dLbls>
            <c:spPr>
              <a:noFill/>
              <a:ln>
                <a:noFill/>
              </a:ln>
              <a:effectLst/>
            </c:spPr>
            <c:txPr>
              <a:bodyPr/>
              <a:lstStyle/>
              <a:p>
                <a:pPr>
                  <a:defRPr>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'integ w initiative'!$A$2:$A$12</c:f>
              <c:strCache>
                <c:ptCount val="11"/>
                <c:pt idx="0">
                  <c:v>Equity Plan</c:v>
                </c:pt>
                <c:pt idx="1">
                  <c:v>ELL -Title III </c:v>
                </c:pt>
                <c:pt idx="2">
                  <c:v>School Improvement Grant (SIG)</c:v>
                </c:pt>
                <c:pt idx="3">
                  <c:v>PD/ESEA Title II</c:v>
                </c:pt>
                <c:pt idx="4">
                  <c:v>Longitudinal Data Grant</c:v>
                </c:pt>
                <c:pt idx="5">
                  <c:v>Early Learning Challenge Grant</c:v>
                </c:pt>
                <c:pt idx="6">
                  <c:v>Race to the Top Grant (RTTT)</c:v>
                </c:pt>
                <c:pt idx="7">
                  <c:v>State Personnel Development Grant (SPDG)</c:v>
                </c:pt>
                <c:pt idx="8">
                  <c:v>Multi-Tiered System of Support (MTSS)</c:v>
                </c:pt>
                <c:pt idx="9">
                  <c:v>ESEA/Waiver</c:v>
                </c:pt>
                <c:pt idx="10">
                  <c:v>State-based initiatives</c:v>
                </c:pt>
              </c:strCache>
            </c:strRef>
          </c:cat>
          <c:val>
            <c:numRef>
              <c:f>'integ w initiative'!$C$2:$C$12</c:f>
              <c:numCache>
                <c:formatCode>0</c:formatCode>
                <c:ptCount val="11"/>
                <c:pt idx="0">
                  <c:v>3.3333333333333335</c:v>
                </c:pt>
                <c:pt idx="1">
                  <c:v>3.3333333333333335</c:v>
                </c:pt>
                <c:pt idx="2">
                  <c:v>6.666666666666667</c:v>
                </c:pt>
                <c:pt idx="3">
                  <c:v>6.666666666666667</c:v>
                </c:pt>
                <c:pt idx="4">
                  <c:v>6.666666666666667</c:v>
                </c:pt>
                <c:pt idx="5">
                  <c:v>6.666666666666667</c:v>
                </c:pt>
                <c:pt idx="6">
                  <c:v>10</c:v>
                </c:pt>
                <c:pt idx="7">
                  <c:v>33.333333333333336</c:v>
                </c:pt>
                <c:pt idx="8">
                  <c:v>48.333333333333336</c:v>
                </c:pt>
                <c:pt idx="9">
                  <c:v>48.333333333333336</c:v>
                </c:pt>
                <c:pt idx="10">
                  <c:v>83.333333333333258</c:v>
                </c:pt>
              </c:numCache>
            </c:numRef>
          </c:val>
        </c:ser>
        <c:dLbls>
          <c:showLegendKey val="0"/>
          <c:showVal val="1"/>
          <c:showCatName val="0"/>
          <c:showSerName val="0"/>
          <c:showPercent val="0"/>
          <c:showBubbleSize val="0"/>
        </c:dLbls>
        <c:gapWidth val="150"/>
        <c:axId val="328296912"/>
        <c:axId val="378354984"/>
      </c:barChart>
      <c:catAx>
        <c:axId val="328296912"/>
        <c:scaling>
          <c:orientation val="minMax"/>
        </c:scaling>
        <c:delete val="0"/>
        <c:axPos val="l"/>
        <c:title>
          <c:tx>
            <c:rich>
              <a:bodyPr rot="-5400000" vert="horz"/>
              <a:lstStyle/>
              <a:p>
                <a:pPr>
                  <a:defRPr sz="2400"/>
                </a:pPr>
                <a:r>
                  <a:rPr lang="en-US" sz="2400" dirty="0">
                    <a:latin typeface="Arial" panose="020B0604020202020204" pitchFamily="34" charset="0"/>
                    <a:cs typeface="Arial" panose="020B0604020202020204" pitchFamily="34" charset="0"/>
                  </a:rPr>
                  <a:t>Initiatives</a:t>
                </a:r>
              </a:p>
            </c:rich>
          </c:tx>
          <c:layout>
            <c:manualLayout>
              <c:xMode val="edge"/>
              <c:yMode val="edge"/>
              <c:x val="2.472952086553323E-2"/>
              <c:y val="0.31889492811374287"/>
            </c:manualLayout>
          </c:layout>
          <c:overlay val="0"/>
        </c:title>
        <c:numFmt formatCode="General" sourceLinked="0"/>
        <c:majorTickMark val="out"/>
        <c:minorTickMark val="none"/>
        <c:tickLblPos val="nextTo"/>
        <c:txPr>
          <a:bodyPr/>
          <a:lstStyle/>
          <a:p>
            <a:pPr>
              <a:defRPr sz="2000">
                <a:latin typeface="Arial" panose="020B0604020202020204" pitchFamily="34" charset="0"/>
                <a:cs typeface="Arial" panose="020B0604020202020204" pitchFamily="34" charset="0"/>
              </a:defRPr>
            </a:pPr>
            <a:endParaRPr lang="en-US"/>
          </a:p>
        </c:txPr>
        <c:crossAx val="378354984"/>
        <c:crosses val="autoZero"/>
        <c:auto val="1"/>
        <c:lblAlgn val="ctr"/>
        <c:lblOffset val="100"/>
        <c:noMultiLvlLbl val="0"/>
      </c:catAx>
      <c:valAx>
        <c:axId val="378354984"/>
        <c:scaling>
          <c:orientation val="minMax"/>
          <c:max val="100"/>
        </c:scaling>
        <c:delete val="0"/>
        <c:axPos val="b"/>
        <c:title>
          <c:tx>
            <c:rich>
              <a:bodyPr/>
              <a:lstStyle/>
              <a:p>
                <a:pPr>
                  <a:defRPr sz="2000"/>
                </a:pPr>
                <a:r>
                  <a:rPr lang="en-US" sz="2000" dirty="0">
                    <a:latin typeface="Arial" panose="020B0604020202020204" pitchFamily="34" charset="0"/>
                    <a:cs typeface="Arial" panose="020B0604020202020204" pitchFamily="34" charset="0"/>
                  </a:rPr>
                  <a:t>Percent of States</a:t>
                </a:r>
              </a:p>
            </c:rich>
          </c:tx>
          <c:layout/>
          <c:overlay val="0"/>
        </c:title>
        <c:numFmt formatCode="0" sourceLinked="1"/>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328296912"/>
        <c:crosses val="autoZero"/>
        <c:crossBetween val="between"/>
      </c:valAx>
    </c:plotArea>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62F4E1-5833-4E0E-A9B7-DE32339BB46B}" type="doc">
      <dgm:prSet loTypeId="urn:microsoft.com/office/officeart/2005/8/layout/process1" loCatId="process" qsTypeId="urn:microsoft.com/office/officeart/2005/8/quickstyle/simple1" qsCatId="simple" csTypeId="urn:microsoft.com/office/officeart/2005/8/colors/accent1_2" csCatId="accent1" phldr="1"/>
      <dgm:spPr/>
    </dgm:pt>
    <dgm:pt modelId="{CBB44119-B7C5-46E2-BC14-0440EA39AB1D}">
      <dgm:prSet phldrT="[Tex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3A5898"/>
          </a:solidFill>
        </a:ln>
      </dgm:spPr>
      <dgm:t>
        <a:bodyPr/>
        <a:lstStyle/>
        <a:p>
          <a:r>
            <a:rPr lang="en-US" sz="3200" b="1" dirty="0" smtClean="0">
              <a:solidFill>
                <a:srgbClr val="008000"/>
              </a:solidFill>
            </a:rPr>
            <a:t>Improved state level capacity </a:t>
          </a:r>
          <a:endParaRPr lang="en-US" sz="3200" dirty="0"/>
        </a:p>
      </dgm:t>
    </dgm:pt>
    <dgm:pt modelId="{4D8D2166-E6C4-466A-8DD3-29410F844878}" type="parTrans" cxnId="{43CDC207-19C0-49DC-80CB-B61BC53A53FC}">
      <dgm:prSet/>
      <dgm:spPr/>
      <dgm:t>
        <a:bodyPr/>
        <a:lstStyle/>
        <a:p>
          <a:endParaRPr lang="en-US"/>
        </a:p>
      </dgm:t>
    </dgm:pt>
    <dgm:pt modelId="{FDA808FB-0E5F-4864-A52D-B9691ABA05BB}" type="sibTrans" cxnId="{43CDC207-19C0-49DC-80CB-B61BC53A53FC}">
      <dgm:prSet/>
      <dgm:spPr/>
      <dgm:t>
        <a:bodyPr/>
        <a:lstStyle/>
        <a:p>
          <a:endParaRPr lang="en-US" dirty="0"/>
        </a:p>
      </dgm:t>
    </dgm:pt>
    <dgm:pt modelId="{20605246-ABCB-4B47-B5A9-E818AF6D0546}">
      <dgm:prSet phldrT="[Tex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3A5898"/>
          </a:solidFill>
        </a:ln>
      </dgm:spPr>
      <dgm:t>
        <a:bodyPr/>
        <a:lstStyle/>
        <a:p>
          <a:r>
            <a:rPr lang="en-US" sz="3200" b="1" dirty="0" smtClean="0">
              <a:solidFill>
                <a:srgbClr val="008000"/>
              </a:solidFill>
            </a:rPr>
            <a:t>Improved local level capacity </a:t>
          </a:r>
          <a:endParaRPr lang="en-US" sz="3200" dirty="0"/>
        </a:p>
      </dgm:t>
    </dgm:pt>
    <dgm:pt modelId="{B25F6252-A17F-4347-A9AA-705FDD9A744C}" type="parTrans" cxnId="{ED9AF680-630B-4D0D-82B0-C145FA23D6E7}">
      <dgm:prSet/>
      <dgm:spPr/>
      <dgm:t>
        <a:bodyPr/>
        <a:lstStyle/>
        <a:p>
          <a:endParaRPr lang="en-US"/>
        </a:p>
      </dgm:t>
    </dgm:pt>
    <dgm:pt modelId="{97FA5FB6-5D25-488C-94CF-784E048A8740}" type="sibTrans" cxnId="{ED9AF680-630B-4D0D-82B0-C145FA23D6E7}">
      <dgm:prSet/>
      <dgm:spPr/>
      <dgm:t>
        <a:bodyPr/>
        <a:lstStyle/>
        <a:p>
          <a:endParaRPr lang="en-US" dirty="0"/>
        </a:p>
      </dgm:t>
    </dgm:pt>
    <dgm:pt modelId="{6241D3F3-260A-46A8-9760-452F94B16389}">
      <dgm:prSet phldrT="[Tex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3A5898"/>
          </a:solidFill>
        </a:ln>
      </dgm:spPr>
      <dgm:t>
        <a:bodyPr/>
        <a:lstStyle/>
        <a:p>
          <a:r>
            <a:rPr lang="en-US" sz="3200" b="1" dirty="0" smtClean="0">
              <a:solidFill>
                <a:srgbClr val="008000"/>
              </a:solidFill>
            </a:rPr>
            <a:t>Improved student results</a:t>
          </a:r>
          <a:endParaRPr lang="en-US" sz="3200" dirty="0"/>
        </a:p>
      </dgm:t>
    </dgm:pt>
    <dgm:pt modelId="{41C211F3-208A-42F8-92B5-16D0E926B9FA}" type="parTrans" cxnId="{C9AF8FE9-28A8-4C63-BB2E-5188A137ADA2}">
      <dgm:prSet/>
      <dgm:spPr/>
      <dgm:t>
        <a:bodyPr/>
        <a:lstStyle/>
        <a:p>
          <a:endParaRPr lang="en-US"/>
        </a:p>
      </dgm:t>
    </dgm:pt>
    <dgm:pt modelId="{9C1650C0-24DC-4397-A62B-B8FF5F382482}" type="sibTrans" cxnId="{C9AF8FE9-28A8-4C63-BB2E-5188A137ADA2}">
      <dgm:prSet/>
      <dgm:spPr/>
      <dgm:t>
        <a:bodyPr/>
        <a:lstStyle/>
        <a:p>
          <a:endParaRPr lang="en-US"/>
        </a:p>
      </dgm:t>
    </dgm:pt>
    <dgm:pt modelId="{1F6FC1E8-14FC-4F8E-B5DC-246C2A08CD1A}" type="pres">
      <dgm:prSet presAssocID="{9162F4E1-5833-4E0E-A9B7-DE32339BB46B}" presName="Name0" presStyleCnt="0">
        <dgm:presLayoutVars>
          <dgm:dir/>
          <dgm:resizeHandles val="exact"/>
        </dgm:presLayoutVars>
      </dgm:prSet>
      <dgm:spPr/>
    </dgm:pt>
    <dgm:pt modelId="{C1C8100E-E8AD-48F0-A232-96663E6F79D0}" type="pres">
      <dgm:prSet presAssocID="{CBB44119-B7C5-46E2-BC14-0440EA39AB1D}" presName="node" presStyleLbl="node1" presStyleIdx="0" presStyleCnt="3" custScaleX="163479" custLinFactNeighborY="-94357">
        <dgm:presLayoutVars>
          <dgm:bulletEnabled val="1"/>
        </dgm:presLayoutVars>
      </dgm:prSet>
      <dgm:spPr/>
      <dgm:t>
        <a:bodyPr/>
        <a:lstStyle/>
        <a:p>
          <a:endParaRPr lang="en-US"/>
        </a:p>
      </dgm:t>
    </dgm:pt>
    <dgm:pt modelId="{FA015AAB-CF57-4F4A-ABFC-0D5679CC6F9F}" type="pres">
      <dgm:prSet presAssocID="{FDA808FB-0E5F-4864-A52D-B9691ABA05BB}" presName="sibTrans" presStyleLbl="sibTrans2D1" presStyleIdx="0" presStyleCnt="2"/>
      <dgm:spPr/>
      <dgm:t>
        <a:bodyPr/>
        <a:lstStyle/>
        <a:p>
          <a:endParaRPr lang="en-US"/>
        </a:p>
      </dgm:t>
    </dgm:pt>
    <dgm:pt modelId="{78E0EBF4-C56D-4229-BA3B-4F5CD3A31D37}" type="pres">
      <dgm:prSet presAssocID="{FDA808FB-0E5F-4864-A52D-B9691ABA05BB}" presName="connectorText" presStyleLbl="sibTrans2D1" presStyleIdx="0" presStyleCnt="2"/>
      <dgm:spPr/>
      <dgm:t>
        <a:bodyPr/>
        <a:lstStyle/>
        <a:p>
          <a:endParaRPr lang="en-US"/>
        </a:p>
      </dgm:t>
    </dgm:pt>
    <dgm:pt modelId="{BA22D06E-5F35-48F4-9007-08A077CADAF1}" type="pres">
      <dgm:prSet presAssocID="{20605246-ABCB-4B47-B5A9-E818AF6D0546}" presName="node" presStyleLbl="node1" presStyleIdx="1" presStyleCnt="3" custScaleX="163479">
        <dgm:presLayoutVars>
          <dgm:bulletEnabled val="1"/>
        </dgm:presLayoutVars>
      </dgm:prSet>
      <dgm:spPr/>
      <dgm:t>
        <a:bodyPr/>
        <a:lstStyle/>
        <a:p>
          <a:endParaRPr lang="en-US"/>
        </a:p>
      </dgm:t>
    </dgm:pt>
    <dgm:pt modelId="{917E4675-1DA7-49AB-8AB8-1F277B01D6CD}" type="pres">
      <dgm:prSet presAssocID="{97FA5FB6-5D25-488C-94CF-784E048A8740}" presName="sibTrans" presStyleLbl="sibTrans2D1" presStyleIdx="1" presStyleCnt="2"/>
      <dgm:spPr/>
      <dgm:t>
        <a:bodyPr/>
        <a:lstStyle/>
        <a:p>
          <a:endParaRPr lang="en-US"/>
        </a:p>
      </dgm:t>
    </dgm:pt>
    <dgm:pt modelId="{23A8DACC-16A1-4F89-A084-26050E17D44B}" type="pres">
      <dgm:prSet presAssocID="{97FA5FB6-5D25-488C-94CF-784E048A8740}" presName="connectorText" presStyleLbl="sibTrans2D1" presStyleIdx="1" presStyleCnt="2"/>
      <dgm:spPr/>
      <dgm:t>
        <a:bodyPr/>
        <a:lstStyle/>
        <a:p>
          <a:endParaRPr lang="en-US"/>
        </a:p>
      </dgm:t>
    </dgm:pt>
    <dgm:pt modelId="{E01C8104-D639-4016-854A-4AB7CADEB12F}" type="pres">
      <dgm:prSet presAssocID="{6241D3F3-260A-46A8-9760-452F94B16389}" presName="node" presStyleLbl="node1" presStyleIdx="2" presStyleCnt="3" custScaleX="163479" custLinFactY="12962" custLinFactNeighborY="100000">
        <dgm:presLayoutVars>
          <dgm:bulletEnabled val="1"/>
        </dgm:presLayoutVars>
      </dgm:prSet>
      <dgm:spPr/>
      <dgm:t>
        <a:bodyPr/>
        <a:lstStyle/>
        <a:p>
          <a:endParaRPr lang="en-US"/>
        </a:p>
      </dgm:t>
    </dgm:pt>
  </dgm:ptLst>
  <dgm:cxnLst>
    <dgm:cxn modelId="{3FDC1333-79DE-4D1A-84A4-3DD938E21656}" type="presOf" srcId="{97FA5FB6-5D25-488C-94CF-784E048A8740}" destId="{917E4675-1DA7-49AB-8AB8-1F277B01D6CD}" srcOrd="0" destOrd="0" presId="urn:microsoft.com/office/officeart/2005/8/layout/process1"/>
    <dgm:cxn modelId="{9EC03380-1948-4C09-9DC5-1669FC7536E0}" type="presOf" srcId="{FDA808FB-0E5F-4864-A52D-B9691ABA05BB}" destId="{78E0EBF4-C56D-4229-BA3B-4F5CD3A31D37}" srcOrd="1" destOrd="0" presId="urn:microsoft.com/office/officeart/2005/8/layout/process1"/>
    <dgm:cxn modelId="{BB08B920-FEAC-487E-9C83-3D5B4152C117}" type="presOf" srcId="{FDA808FB-0E5F-4864-A52D-B9691ABA05BB}" destId="{FA015AAB-CF57-4F4A-ABFC-0D5679CC6F9F}" srcOrd="0" destOrd="0" presId="urn:microsoft.com/office/officeart/2005/8/layout/process1"/>
    <dgm:cxn modelId="{ADAC83BF-4F3E-42F9-BA87-8E20737EB361}" type="presOf" srcId="{CBB44119-B7C5-46E2-BC14-0440EA39AB1D}" destId="{C1C8100E-E8AD-48F0-A232-96663E6F79D0}" srcOrd="0" destOrd="0" presId="urn:microsoft.com/office/officeart/2005/8/layout/process1"/>
    <dgm:cxn modelId="{33514CA6-CD3D-4AD1-BA5C-37CF9CD7A022}" type="presOf" srcId="{20605246-ABCB-4B47-B5A9-E818AF6D0546}" destId="{BA22D06E-5F35-48F4-9007-08A077CADAF1}" srcOrd="0" destOrd="0" presId="urn:microsoft.com/office/officeart/2005/8/layout/process1"/>
    <dgm:cxn modelId="{C9AF8FE9-28A8-4C63-BB2E-5188A137ADA2}" srcId="{9162F4E1-5833-4E0E-A9B7-DE32339BB46B}" destId="{6241D3F3-260A-46A8-9760-452F94B16389}" srcOrd="2" destOrd="0" parTransId="{41C211F3-208A-42F8-92B5-16D0E926B9FA}" sibTransId="{9C1650C0-24DC-4397-A62B-B8FF5F382482}"/>
    <dgm:cxn modelId="{43CDC207-19C0-49DC-80CB-B61BC53A53FC}" srcId="{9162F4E1-5833-4E0E-A9B7-DE32339BB46B}" destId="{CBB44119-B7C5-46E2-BC14-0440EA39AB1D}" srcOrd="0" destOrd="0" parTransId="{4D8D2166-E6C4-466A-8DD3-29410F844878}" sibTransId="{FDA808FB-0E5F-4864-A52D-B9691ABA05BB}"/>
    <dgm:cxn modelId="{ED9AF680-630B-4D0D-82B0-C145FA23D6E7}" srcId="{9162F4E1-5833-4E0E-A9B7-DE32339BB46B}" destId="{20605246-ABCB-4B47-B5A9-E818AF6D0546}" srcOrd="1" destOrd="0" parTransId="{B25F6252-A17F-4347-A9AA-705FDD9A744C}" sibTransId="{97FA5FB6-5D25-488C-94CF-784E048A8740}"/>
    <dgm:cxn modelId="{C802D74F-61EA-4F4C-B1FF-7E0EE073E67C}" type="presOf" srcId="{97FA5FB6-5D25-488C-94CF-784E048A8740}" destId="{23A8DACC-16A1-4F89-A084-26050E17D44B}" srcOrd="1" destOrd="0" presId="urn:microsoft.com/office/officeart/2005/8/layout/process1"/>
    <dgm:cxn modelId="{AFF66840-226E-4BDC-98DD-D5D041831829}" type="presOf" srcId="{9162F4E1-5833-4E0E-A9B7-DE32339BB46B}" destId="{1F6FC1E8-14FC-4F8E-B5DC-246C2A08CD1A}" srcOrd="0" destOrd="0" presId="urn:microsoft.com/office/officeart/2005/8/layout/process1"/>
    <dgm:cxn modelId="{A70F4DB6-F9F9-4372-945E-574CB5AE1058}" type="presOf" srcId="{6241D3F3-260A-46A8-9760-452F94B16389}" destId="{E01C8104-D639-4016-854A-4AB7CADEB12F}" srcOrd="0" destOrd="0" presId="urn:microsoft.com/office/officeart/2005/8/layout/process1"/>
    <dgm:cxn modelId="{79A2EE01-BE6A-4FC9-B79D-0F66E6E5A984}" type="presParOf" srcId="{1F6FC1E8-14FC-4F8E-B5DC-246C2A08CD1A}" destId="{C1C8100E-E8AD-48F0-A232-96663E6F79D0}" srcOrd="0" destOrd="0" presId="urn:microsoft.com/office/officeart/2005/8/layout/process1"/>
    <dgm:cxn modelId="{0FBEB573-80CA-4400-92A4-AC4711A4A348}" type="presParOf" srcId="{1F6FC1E8-14FC-4F8E-B5DC-246C2A08CD1A}" destId="{FA015AAB-CF57-4F4A-ABFC-0D5679CC6F9F}" srcOrd="1" destOrd="0" presId="urn:microsoft.com/office/officeart/2005/8/layout/process1"/>
    <dgm:cxn modelId="{52F5C337-E7AA-485B-AA03-E2691A9061E2}" type="presParOf" srcId="{FA015AAB-CF57-4F4A-ABFC-0D5679CC6F9F}" destId="{78E0EBF4-C56D-4229-BA3B-4F5CD3A31D37}" srcOrd="0" destOrd="0" presId="urn:microsoft.com/office/officeart/2005/8/layout/process1"/>
    <dgm:cxn modelId="{F969F918-CA21-4440-B5AD-F7D86CD55287}" type="presParOf" srcId="{1F6FC1E8-14FC-4F8E-B5DC-246C2A08CD1A}" destId="{BA22D06E-5F35-48F4-9007-08A077CADAF1}" srcOrd="2" destOrd="0" presId="urn:microsoft.com/office/officeart/2005/8/layout/process1"/>
    <dgm:cxn modelId="{CB52C7C3-6ED3-4958-8CFC-C08CF2024A54}" type="presParOf" srcId="{1F6FC1E8-14FC-4F8E-B5DC-246C2A08CD1A}" destId="{917E4675-1DA7-49AB-8AB8-1F277B01D6CD}" srcOrd="3" destOrd="0" presId="urn:microsoft.com/office/officeart/2005/8/layout/process1"/>
    <dgm:cxn modelId="{9EACBED0-929E-4B67-AC7E-35D36A357815}" type="presParOf" srcId="{917E4675-1DA7-49AB-8AB8-1F277B01D6CD}" destId="{23A8DACC-16A1-4F89-A084-26050E17D44B}" srcOrd="0" destOrd="0" presId="urn:microsoft.com/office/officeart/2005/8/layout/process1"/>
    <dgm:cxn modelId="{F7E6A1CE-8024-42C7-A06B-4D8CA183D4C5}" type="presParOf" srcId="{1F6FC1E8-14FC-4F8E-B5DC-246C2A08CD1A}" destId="{E01C8104-D639-4016-854A-4AB7CADEB12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8100E-E8AD-48F0-A232-96663E6F79D0}">
      <dsp:nvSpPr>
        <dsp:cNvPr id="0" name=""/>
        <dsp:cNvSpPr/>
      </dsp:nvSpPr>
      <dsp:spPr>
        <a:xfrm>
          <a:off x="4224" y="0"/>
          <a:ext cx="2324670" cy="1686872"/>
        </a:xfrm>
        <a:prstGeom prst="roundRect">
          <a:avLst>
            <a:gd name="adj" fmla="val 10000"/>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rgbClr val="3A589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008000"/>
              </a:solidFill>
            </a:rPr>
            <a:t>Improved state level capacity </a:t>
          </a:r>
          <a:endParaRPr lang="en-US" sz="3200" kern="1200" dirty="0"/>
        </a:p>
      </dsp:txBody>
      <dsp:txXfrm>
        <a:off x="53631" y="49407"/>
        <a:ext cx="2225856" cy="1588058"/>
      </dsp:txXfrm>
    </dsp:sp>
    <dsp:sp modelId="{FA015AAB-CF57-4F4A-ABFC-0D5679CC6F9F}">
      <dsp:nvSpPr>
        <dsp:cNvPr id="0" name=""/>
        <dsp:cNvSpPr/>
      </dsp:nvSpPr>
      <dsp:spPr>
        <a:xfrm rot="1352787">
          <a:off x="2458621" y="1271282"/>
          <a:ext cx="326411" cy="3526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2462363" y="1323040"/>
        <a:ext cx="228488" cy="211593"/>
      </dsp:txXfrm>
    </dsp:sp>
    <dsp:sp modelId="{BA22D06E-5F35-48F4-9007-08A077CADAF1}">
      <dsp:nvSpPr>
        <dsp:cNvPr id="0" name=""/>
        <dsp:cNvSpPr/>
      </dsp:nvSpPr>
      <dsp:spPr>
        <a:xfrm>
          <a:off x="2897695" y="1201263"/>
          <a:ext cx="2324670" cy="1686872"/>
        </a:xfrm>
        <a:prstGeom prst="roundRect">
          <a:avLst>
            <a:gd name="adj" fmla="val 10000"/>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rgbClr val="3A589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008000"/>
              </a:solidFill>
            </a:rPr>
            <a:t>Improved local level capacity </a:t>
          </a:r>
          <a:endParaRPr lang="en-US" sz="3200" kern="1200" dirty="0"/>
        </a:p>
      </dsp:txBody>
      <dsp:txXfrm>
        <a:off x="2947102" y="1250670"/>
        <a:ext cx="2225856" cy="1588058"/>
      </dsp:txXfrm>
    </dsp:sp>
    <dsp:sp modelId="{917E4675-1DA7-49AB-8AB8-1F277B01D6CD}">
      <dsp:nvSpPr>
        <dsp:cNvPr id="0" name=""/>
        <dsp:cNvSpPr/>
      </dsp:nvSpPr>
      <dsp:spPr>
        <a:xfrm rot="1352787">
          <a:off x="5352092" y="2472546"/>
          <a:ext cx="326411" cy="3526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5355834" y="2524304"/>
        <a:ext cx="228488" cy="211593"/>
      </dsp:txXfrm>
    </dsp:sp>
    <dsp:sp modelId="{E01C8104-D639-4016-854A-4AB7CADEB12F}">
      <dsp:nvSpPr>
        <dsp:cNvPr id="0" name=""/>
        <dsp:cNvSpPr/>
      </dsp:nvSpPr>
      <dsp:spPr>
        <a:xfrm>
          <a:off x="5791166" y="2402527"/>
          <a:ext cx="2324670" cy="1686872"/>
        </a:xfrm>
        <a:prstGeom prst="roundRect">
          <a:avLst>
            <a:gd name="adj" fmla="val 10000"/>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rgbClr val="3A589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008000"/>
              </a:solidFill>
            </a:rPr>
            <a:t>Improved student results</a:t>
          </a:r>
          <a:endParaRPr lang="en-US" sz="3200" kern="1200" dirty="0"/>
        </a:p>
      </dsp:txBody>
      <dsp:txXfrm>
        <a:off x="5840573" y="2451934"/>
        <a:ext cx="2225856" cy="158805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0.02381</cdr:x>
      <cdr:y>0.87011</cdr:y>
    </cdr:from>
    <cdr:to>
      <cdr:x>0.29296</cdr:x>
      <cdr:y>0.87011</cdr:y>
    </cdr:to>
    <cdr:cxnSp macro="">
      <cdr:nvCxnSpPr>
        <cdr:cNvPr id="4" name="Straight Arrow Connector 3" descr="An arrow that shows that only 3 percent of states have an equity plan as an initiative." title="Arrow 2"/>
        <cdr:cNvCxnSpPr/>
      </cdr:nvCxnSpPr>
      <cdr:spPr>
        <a:xfrm xmlns:a="http://schemas.openxmlformats.org/drawingml/2006/main">
          <a:off x="195644" y="5458878"/>
          <a:ext cx="2211579" cy="0"/>
        </a:xfrm>
        <a:prstGeom xmlns:a="http://schemas.openxmlformats.org/drawingml/2006/main" prst="straightConnector1">
          <a:avLst/>
        </a:prstGeom>
        <a:ln xmlns:a="http://schemas.openxmlformats.org/drawingml/2006/main" w="5715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0.7117</cdr:x>
      <cdr:y>0.38932</cdr:y>
    </cdr:from>
    <cdr:to>
      <cdr:x>1</cdr:x>
      <cdr:y>0.38964</cdr:y>
    </cdr:to>
    <cdr:cxnSp macro="">
      <cdr:nvCxnSpPr>
        <cdr:cNvPr id="3" name="Straight Arrow Connector 2" descr="An arrow that shows that 33 percent of states have state personnel development as an initiative." title="Arrow 1"/>
        <cdr:cNvCxnSpPr/>
      </cdr:nvCxnSpPr>
      <cdr:spPr>
        <a:xfrm xmlns:a="http://schemas.openxmlformats.org/drawingml/2006/main" flipH="1" flipV="1">
          <a:off x="5405056" y="2217903"/>
          <a:ext cx="2189544" cy="1797"/>
        </a:xfrm>
        <a:prstGeom xmlns:a="http://schemas.openxmlformats.org/drawingml/2006/main" prst="straightConnector1">
          <a:avLst/>
        </a:prstGeom>
        <a:ln xmlns:a="http://schemas.openxmlformats.org/drawingml/2006/main" w="5715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2E4A54-2589-4142-B6EA-7195BF7DCEE8}" type="datetimeFigureOut">
              <a:rPr lang="en-US" smtClean="0"/>
              <a:pPr/>
              <a:t>7/18/2016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DAEE33-8FD8-DC4D-8B09-2AF5EE36DC00}" type="slidenum">
              <a:rPr lang="en-US" smtClean="0"/>
              <a:pPr/>
              <a:t>‹#›</a:t>
            </a:fld>
            <a:endParaRPr lang="en-US" dirty="0"/>
          </a:p>
        </p:txBody>
      </p:sp>
    </p:spTree>
    <p:extLst>
      <p:ext uri="{BB962C8B-B14F-4D97-AF65-F5344CB8AC3E}">
        <p14:creationId xmlns:p14="http://schemas.microsoft.com/office/powerpoint/2010/main" val="2760016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61DAEE33-8FD8-DC4D-8B09-2AF5EE36DC00}" type="slidenum">
              <a:rPr lang="en-US" smtClean="0"/>
              <a:pPr/>
              <a:t>1</a:t>
            </a:fld>
            <a:endParaRPr lang="en-US" dirty="0"/>
          </a:p>
        </p:txBody>
      </p:sp>
    </p:spTree>
    <p:extLst>
      <p:ext uri="{BB962C8B-B14F-4D97-AF65-F5344CB8AC3E}">
        <p14:creationId xmlns:p14="http://schemas.microsoft.com/office/powerpoint/2010/main" val="373467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38">
              <a:defRPr/>
            </a:pPr>
            <a:endParaRPr lang="en-US" dirty="0" smtClean="0"/>
          </a:p>
        </p:txBody>
      </p:sp>
      <p:sp>
        <p:nvSpPr>
          <p:cNvPr id="4" name="Slide Number Placeholder 3"/>
          <p:cNvSpPr>
            <a:spLocks noGrp="1"/>
          </p:cNvSpPr>
          <p:nvPr>
            <p:ph type="sldNum" sz="quarter" idx="10"/>
          </p:nvPr>
        </p:nvSpPr>
        <p:spPr/>
        <p:txBody>
          <a:bodyPr/>
          <a:lstStyle/>
          <a:p>
            <a:fld id="{EBBE115D-915D-423C-AC4C-FB52218498AB}" type="slidenum">
              <a:rPr lang="en-US" smtClean="0"/>
              <a:pPr/>
              <a:t>13</a:t>
            </a:fld>
            <a:endParaRPr lang="en-US" dirty="0"/>
          </a:p>
        </p:txBody>
      </p:sp>
    </p:spTree>
    <p:extLst>
      <p:ext uri="{BB962C8B-B14F-4D97-AF65-F5344CB8AC3E}">
        <p14:creationId xmlns:p14="http://schemas.microsoft.com/office/powerpoint/2010/main" val="132295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38">
              <a:defRPr/>
            </a:pPr>
            <a:endParaRPr lang="en-US" dirty="0" smtClean="0"/>
          </a:p>
        </p:txBody>
      </p:sp>
      <p:sp>
        <p:nvSpPr>
          <p:cNvPr id="4" name="Slide Number Placeholder 3"/>
          <p:cNvSpPr>
            <a:spLocks noGrp="1"/>
          </p:cNvSpPr>
          <p:nvPr>
            <p:ph type="sldNum" sz="quarter" idx="10"/>
          </p:nvPr>
        </p:nvSpPr>
        <p:spPr/>
        <p:txBody>
          <a:bodyPr/>
          <a:lstStyle/>
          <a:p>
            <a:fld id="{EBBE115D-915D-423C-AC4C-FB52218498AB}" type="slidenum">
              <a:rPr lang="en-US" smtClean="0"/>
              <a:pPr/>
              <a:t>14</a:t>
            </a:fld>
            <a:endParaRPr lang="en-US" dirty="0"/>
          </a:p>
        </p:txBody>
      </p:sp>
    </p:spTree>
    <p:extLst>
      <p:ext uri="{BB962C8B-B14F-4D97-AF65-F5344CB8AC3E}">
        <p14:creationId xmlns:p14="http://schemas.microsoft.com/office/powerpoint/2010/main" val="4260183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3E527A-9816-4CC1-B0F6-FF9AF97271DC}" type="slidenum">
              <a:rPr lang="en-US" smtClean="0"/>
              <a:pPr/>
              <a:t>15</a:t>
            </a:fld>
            <a:endParaRPr lang="en-US" dirty="0"/>
          </a:p>
        </p:txBody>
      </p:sp>
    </p:spTree>
    <p:extLst>
      <p:ext uri="{BB962C8B-B14F-4D97-AF65-F5344CB8AC3E}">
        <p14:creationId xmlns:p14="http://schemas.microsoft.com/office/powerpoint/2010/main" val="1582583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DAEE33-8FD8-DC4D-8B09-2AF5EE36DC00}" type="slidenum">
              <a:rPr lang="en-US" smtClean="0"/>
              <a:pPr/>
              <a:t>16</a:t>
            </a:fld>
            <a:endParaRPr lang="en-US" dirty="0"/>
          </a:p>
        </p:txBody>
      </p:sp>
    </p:spTree>
    <p:extLst>
      <p:ext uri="{BB962C8B-B14F-4D97-AF65-F5344CB8AC3E}">
        <p14:creationId xmlns:p14="http://schemas.microsoft.com/office/powerpoint/2010/main" val="3258086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DAEE33-8FD8-DC4D-8B09-2AF5EE36DC00}" type="slidenum">
              <a:rPr lang="en-US" smtClean="0"/>
              <a:pPr/>
              <a:t>17</a:t>
            </a:fld>
            <a:endParaRPr lang="en-US" dirty="0"/>
          </a:p>
        </p:txBody>
      </p:sp>
    </p:spTree>
    <p:extLst>
      <p:ext uri="{BB962C8B-B14F-4D97-AF65-F5344CB8AC3E}">
        <p14:creationId xmlns:p14="http://schemas.microsoft.com/office/powerpoint/2010/main" val="2595708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DAEE33-8FD8-DC4D-8B09-2AF5EE36DC00}" type="slidenum">
              <a:rPr lang="en-US" smtClean="0"/>
              <a:pPr/>
              <a:t>20</a:t>
            </a:fld>
            <a:endParaRPr lang="en-US" dirty="0"/>
          </a:p>
        </p:txBody>
      </p:sp>
    </p:spTree>
    <p:extLst>
      <p:ext uri="{BB962C8B-B14F-4D97-AF65-F5344CB8AC3E}">
        <p14:creationId xmlns:p14="http://schemas.microsoft.com/office/powerpoint/2010/main" val="3550598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03BA2E-2018-A846-8DDA-546EB20EC5B4}" type="slidenum">
              <a:rPr lang="en-US" smtClean="0"/>
              <a:pPr/>
              <a:t>2</a:t>
            </a:fld>
            <a:endParaRPr lang="en-US" dirty="0"/>
          </a:p>
        </p:txBody>
      </p:sp>
    </p:spTree>
    <p:extLst>
      <p:ext uri="{BB962C8B-B14F-4D97-AF65-F5344CB8AC3E}">
        <p14:creationId xmlns:p14="http://schemas.microsoft.com/office/powerpoint/2010/main" val="262204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3F6D7D-5F3E-4982-9ED6-15389593AE29}" type="slidenum">
              <a:rPr lang="en-US" smtClean="0"/>
              <a:pPr/>
              <a:t>3</a:t>
            </a:fld>
            <a:endParaRPr lang="en-US" dirty="0"/>
          </a:p>
        </p:txBody>
      </p:sp>
    </p:spTree>
    <p:extLst>
      <p:ext uri="{BB962C8B-B14F-4D97-AF65-F5344CB8AC3E}">
        <p14:creationId xmlns:p14="http://schemas.microsoft.com/office/powerpoint/2010/main" val="130691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03BA2E-2018-A846-8DDA-546EB20EC5B4}" type="slidenum">
              <a:rPr lang="en-US" smtClean="0"/>
              <a:pPr/>
              <a:t>6</a:t>
            </a:fld>
            <a:endParaRPr lang="en-US" dirty="0"/>
          </a:p>
        </p:txBody>
      </p:sp>
    </p:spTree>
    <p:extLst>
      <p:ext uri="{BB962C8B-B14F-4D97-AF65-F5344CB8AC3E}">
        <p14:creationId xmlns:p14="http://schemas.microsoft.com/office/powerpoint/2010/main" val="3890977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595563-FAB9-4C2F-A958-54835667E409}" type="slidenum">
              <a:rPr lang="en-US" smtClean="0"/>
              <a:pPr/>
              <a:t>7</a:t>
            </a:fld>
            <a:endParaRPr lang="en-US" dirty="0"/>
          </a:p>
        </p:txBody>
      </p:sp>
    </p:spTree>
    <p:extLst>
      <p:ext uri="{BB962C8B-B14F-4D97-AF65-F5344CB8AC3E}">
        <p14:creationId xmlns:p14="http://schemas.microsoft.com/office/powerpoint/2010/main" val="1563656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BE115D-915D-423C-AC4C-FB52218498AB}" type="slidenum">
              <a:rPr lang="en-US" smtClean="0"/>
              <a:pPr/>
              <a:t>8</a:t>
            </a:fld>
            <a:endParaRPr lang="en-US" dirty="0"/>
          </a:p>
        </p:txBody>
      </p:sp>
    </p:spTree>
    <p:extLst>
      <p:ext uri="{BB962C8B-B14F-4D97-AF65-F5344CB8AC3E}">
        <p14:creationId xmlns:p14="http://schemas.microsoft.com/office/powerpoint/2010/main" val="2941080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BE115D-915D-423C-AC4C-FB52218498AB}" type="slidenum">
              <a:rPr lang="en-US" smtClean="0"/>
              <a:pPr/>
              <a:t>9</a:t>
            </a:fld>
            <a:endParaRPr lang="en-US" dirty="0"/>
          </a:p>
        </p:txBody>
      </p:sp>
    </p:spTree>
    <p:extLst>
      <p:ext uri="{BB962C8B-B14F-4D97-AF65-F5344CB8AC3E}">
        <p14:creationId xmlns:p14="http://schemas.microsoft.com/office/powerpoint/2010/main" val="338261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503BA2E-2018-A846-8DDA-546EB20EC5B4}" type="slidenum">
              <a:rPr lang="en-US" smtClean="0"/>
              <a:pPr/>
              <a:t>10</a:t>
            </a:fld>
            <a:endParaRPr lang="en-US" dirty="0"/>
          </a:p>
        </p:txBody>
      </p:sp>
    </p:spTree>
    <p:extLst>
      <p:ext uri="{BB962C8B-B14F-4D97-AF65-F5344CB8AC3E}">
        <p14:creationId xmlns:p14="http://schemas.microsoft.com/office/powerpoint/2010/main" val="4191100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61DAEE33-8FD8-DC4D-8B09-2AF5EE36DC00}" type="slidenum">
              <a:rPr lang="en-US" smtClean="0"/>
              <a:pPr/>
              <a:t>12</a:t>
            </a:fld>
            <a:endParaRPr lang="en-US" dirty="0"/>
          </a:p>
        </p:txBody>
      </p:sp>
    </p:spTree>
    <p:extLst>
      <p:ext uri="{BB962C8B-B14F-4D97-AF65-F5344CB8AC3E}">
        <p14:creationId xmlns:p14="http://schemas.microsoft.com/office/powerpoint/2010/main" val="2697299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IFR_PPT_BG_Intro.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49299" y="2130425"/>
            <a:ext cx="5003801" cy="2560108"/>
          </a:xfrm>
        </p:spPr>
        <p:txBody>
          <a:bodyPr lIns="0" tIns="0" rIns="182880" bIns="0" anchor="t" anchorCtr="0">
            <a:normAutofit/>
          </a:bodyPr>
          <a:lstStyle>
            <a:lvl1pPr algn="l">
              <a:lnSpc>
                <a:spcPct val="95000"/>
              </a:lnSpc>
              <a:defRPr sz="4100" b="1" i="0">
                <a:solidFill>
                  <a:schemeClr val="bg1"/>
                </a:solidFill>
                <a:latin typeface="Verdana"/>
                <a:cs typeface="Verdana"/>
              </a:defRPr>
            </a:lvl1pPr>
          </a:lstStyle>
          <a:p>
            <a:r>
              <a:rPr lang="en-US" smtClean="0"/>
              <a:t>Click to edit Master title style</a:t>
            </a:r>
            <a:endParaRPr lang="en-US" dirty="0"/>
          </a:p>
        </p:txBody>
      </p:sp>
      <p:sp>
        <p:nvSpPr>
          <p:cNvPr id="3" name="Subtitle 2"/>
          <p:cNvSpPr>
            <a:spLocks noGrp="1"/>
          </p:cNvSpPr>
          <p:nvPr>
            <p:ph type="subTitle" idx="1"/>
          </p:nvPr>
        </p:nvSpPr>
        <p:spPr>
          <a:xfrm>
            <a:off x="728133" y="4766732"/>
            <a:ext cx="5447092" cy="1380067"/>
          </a:xfrm>
        </p:spPr>
        <p:txBody>
          <a:bodyPr lIns="0" tIns="0" rIns="182880" bIns="0">
            <a:normAutofit/>
          </a:bodyPr>
          <a:lstStyle>
            <a:lvl1pPr marL="0" indent="0" algn="l">
              <a:lnSpc>
                <a:spcPct val="95000"/>
              </a:lnSpc>
              <a:buNone/>
              <a:defRPr sz="2500">
                <a:solidFill>
                  <a:srgbClr val="FFFFFF"/>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4203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descr="CIFR_PPT_BG_Content.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5733" y="651934"/>
            <a:ext cx="8111066" cy="970492"/>
          </a:xfrm>
        </p:spPr>
        <p:txBody>
          <a:bodyPr lIns="0" tIns="0" rIns="182880" bIns="0" anchor="t" anchorCtr="0">
            <a:normAutofit/>
          </a:bodyPr>
          <a:lstStyle>
            <a:lvl1pPr algn="l">
              <a:lnSpc>
                <a:spcPct val="95000"/>
              </a:lnSpc>
              <a:defRPr sz="3800">
                <a:solidFill>
                  <a:srgbClr val="3A5898"/>
                </a:solidFill>
                <a:latin typeface="Verdana"/>
                <a:cs typeface="Verdana"/>
              </a:defRPr>
            </a:lvl1pPr>
          </a:lstStyle>
          <a:p>
            <a:r>
              <a:rPr lang="en-US" smtClean="0"/>
              <a:t>Click to edit Master title style</a:t>
            </a:r>
            <a:endParaRPr lang="en-US" dirty="0"/>
          </a:p>
        </p:txBody>
      </p:sp>
      <p:sp>
        <p:nvSpPr>
          <p:cNvPr id="3" name="Content Placeholder 2"/>
          <p:cNvSpPr>
            <a:spLocks noGrp="1"/>
          </p:cNvSpPr>
          <p:nvPr>
            <p:ph idx="1"/>
          </p:nvPr>
        </p:nvSpPr>
        <p:spPr>
          <a:xfrm>
            <a:off x="567267" y="1820333"/>
            <a:ext cx="8119532" cy="4089400"/>
          </a:xfrm>
        </p:spPr>
        <p:txBody>
          <a:bodyPr/>
          <a:lstStyle>
            <a:lvl1pPr>
              <a:lnSpc>
                <a:spcPct val="95000"/>
              </a:lnSpc>
              <a:spcBef>
                <a:spcPts val="500"/>
              </a:spcBef>
              <a:spcAft>
                <a:spcPts val="800"/>
              </a:spcAft>
              <a:defRPr sz="2700">
                <a:solidFill>
                  <a:srgbClr val="6DB467"/>
                </a:solidFill>
                <a:latin typeface="Verdana"/>
                <a:cs typeface="Verdana"/>
              </a:defRPr>
            </a:lvl1pPr>
            <a:lvl2pPr>
              <a:lnSpc>
                <a:spcPct val="95000"/>
              </a:lnSpc>
              <a:spcBef>
                <a:spcPts val="300"/>
              </a:spcBef>
              <a:spcAft>
                <a:spcPts val="500"/>
              </a:spcAft>
              <a:defRPr sz="2200" b="0" i="0">
                <a:solidFill>
                  <a:srgbClr val="3A5898"/>
                </a:solidFill>
                <a:latin typeface="Verdana"/>
                <a:cs typeface="Verdana"/>
              </a:defRPr>
            </a:lvl2pPr>
            <a:lvl3pPr>
              <a:lnSpc>
                <a:spcPct val="95000"/>
              </a:lnSpc>
              <a:spcBef>
                <a:spcPts val="300"/>
              </a:spcBef>
              <a:spcAft>
                <a:spcPts val="300"/>
              </a:spcAft>
              <a:defRPr sz="2000">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defRPr>
                <a:solidFill>
                  <a:srgbClr val="5C5C5C"/>
                </a:solidFill>
                <a:latin typeface="Verdana"/>
                <a:cs typeface="Verdana"/>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8551333" y="6364816"/>
            <a:ext cx="372533" cy="365125"/>
          </a:xfrm>
        </p:spPr>
        <p:txBody>
          <a:bodyPr/>
          <a:lstStyle>
            <a:lvl1pPr>
              <a:defRPr sz="1100">
                <a:solidFill>
                  <a:srgbClr val="3A5898"/>
                </a:solidFill>
                <a:latin typeface="Arial Black"/>
                <a:cs typeface="Arial Black"/>
              </a:defRPr>
            </a:lvl1pPr>
          </a:lstStyle>
          <a:p>
            <a:fld id="{FBC8D669-979D-0B49-B29F-9ADB534A76C0}" type="slidenum">
              <a:rPr lang="en-US" smtClean="0"/>
              <a:pPr/>
              <a:t>‹#›</a:t>
            </a:fld>
            <a:endParaRPr lang="en-US" dirty="0"/>
          </a:p>
        </p:txBody>
      </p:sp>
    </p:spTree>
    <p:extLst>
      <p:ext uri="{BB962C8B-B14F-4D97-AF65-F5344CB8AC3E}">
        <p14:creationId xmlns:p14="http://schemas.microsoft.com/office/powerpoint/2010/main" val="520697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descr="CIFR_PPT_BG_Content.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5733" y="651934"/>
            <a:ext cx="8111066" cy="970492"/>
          </a:xfrm>
        </p:spPr>
        <p:txBody>
          <a:bodyPr lIns="0" tIns="0" rIns="182880" bIns="0" anchor="t" anchorCtr="0">
            <a:normAutofit/>
          </a:bodyPr>
          <a:lstStyle>
            <a:lvl1pPr algn="l">
              <a:lnSpc>
                <a:spcPct val="95000"/>
              </a:lnSpc>
              <a:defRPr sz="3800">
                <a:solidFill>
                  <a:srgbClr val="3A5898"/>
                </a:solidFill>
                <a:latin typeface="Verdana"/>
                <a:cs typeface="Verdana"/>
              </a:defRPr>
            </a:lvl1pPr>
          </a:lstStyle>
          <a:p>
            <a:r>
              <a:rPr lang="en-US" smtClean="0"/>
              <a:t>Click to edit Master title style</a:t>
            </a:r>
            <a:endParaRPr lang="en-US" dirty="0"/>
          </a:p>
        </p:txBody>
      </p:sp>
      <p:sp>
        <p:nvSpPr>
          <p:cNvPr id="3" name="Content Placeholder 2"/>
          <p:cNvSpPr>
            <a:spLocks noGrp="1"/>
          </p:cNvSpPr>
          <p:nvPr>
            <p:ph idx="1"/>
          </p:nvPr>
        </p:nvSpPr>
        <p:spPr>
          <a:xfrm>
            <a:off x="567267" y="1820333"/>
            <a:ext cx="8119532" cy="4089400"/>
          </a:xfrm>
        </p:spPr>
        <p:txBody>
          <a:bodyPr/>
          <a:lstStyle>
            <a:lvl1pPr>
              <a:lnSpc>
                <a:spcPct val="95000"/>
              </a:lnSpc>
              <a:spcBef>
                <a:spcPts val="500"/>
              </a:spcBef>
              <a:spcAft>
                <a:spcPts val="800"/>
              </a:spcAft>
              <a:defRPr sz="2700">
                <a:solidFill>
                  <a:srgbClr val="6DB467"/>
                </a:solidFill>
                <a:latin typeface="Verdana"/>
                <a:cs typeface="Verdana"/>
              </a:defRPr>
            </a:lvl1pPr>
            <a:lvl2pPr>
              <a:lnSpc>
                <a:spcPct val="95000"/>
              </a:lnSpc>
              <a:spcBef>
                <a:spcPts val="300"/>
              </a:spcBef>
              <a:spcAft>
                <a:spcPts val="500"/>
              </a:spcAft>
              <a:defRPr sz="2200" b="0" i="0">
                <a:solidFill>
                  <a:srgbClr val="3A5898"/>
                </a:solidFill>
                <a:latin typeface="Verdana"/>
                <a:cs typeface="Verdana"/>
              </a:defRPr>
            </a:lvl2pPr>
            <a:lvl3pPr>
              <a:lnSpc>
                <a:spcPct val="95000"/>
              </a:lnSpc>
              <a:spcBef>
                <a:spcPts val="300"/>
              </a:spcBef>
              <a:spcAft>
                <a:spcPts val="300"/>
              </a:spcAft>
              <a:defRPr sz="2000">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defRPr>
                <a:solidFill>
                  <a:srgbClr val="5C5C5C"/>
                </a:solidFill>
                <a:latin typeface="Verdana"/>
                <a:cs typeface="Verdana"/>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36266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descr="CIFR_PPT_BG_Content.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5733" y="338667"/>
            <a:ext cx="8111066" cy="970492"/>
          </a:xfrm>
        </p:spPr>
        <p:txBody>
          <a:bodyPr lIns="0" tIns="0" rIns="182880" bIns="0" anchor="t" anchorCtr="0">
            <a:normAutofit/>
          </a:bodyPr>
          <a:lstStyle>
            <a:lvl1pPr algn="l">
              <a:lnSpc>
                <a:spcPct val="95000"/>
              </a:lnSpc>
              <a:defRPr sz="3800">
                <a:solidFill>
                  <a:srgbClr val="3A5898"/>
                </a:solidFill>
                <a:latin typeface="Verdana"/>
                <a:cs typeface="Verdana"/>
              </a:defRPr>
            </a:lvl1pPr>
          </a:lstStyle>
          <a:p>
            <a:r>
              <a:rPr lang="en-US" smtClean="0"/>
              <a:t>Click to edit Master title style</a:t>
            </a:r>
            <a:endParaRPr lang="en-US" dirty="0"/>
          </a:p>
        </p:txBody>
      </p:sp>
      <p:sp>
        <p:nvSpPr>
          <p:cNvPr id="3" name="Content Placeholder 2"/>
          <p:cNvSpPr>
            <a:spLocks noGrp="1"/>
          </p:cNvSpPr>
          <p:nvPr>
            <p:ph idx="1"/>
          </p:nvPr>
        </p:nvSpPr>
        <p:spPr>
          <a:xfrm>
            <a:off x="567267" y="1498600"/>
            <a:ext cx="8119532" cy="4089400"/>
          </a:xfrm>
        </p:spPr>
        <p:txBody>
          <a:bodyPr/>
          <a:lstStyle>
            <a:lvl1pPr>
              <a:lnSpc>
                <a:spcPct val="95000"/>
              </a:lnSpc>
              <a:spcBef>
                <a:spcPts val="500"/>
              </a:spcBef>
              <a:spcAft>
                <a:spcPts val="800"/>
              </a:spcAft>
              <a:defRPr sz="2700">
                <a:solidFill>
                  <a:srgbClr val="6DB467"/>
                </a:solidFill>
                <a:latin typeface="Verdana"/>
                <a:cs typeface="Verdana"/>
              </a:defRPr>
            </a:lvl1pPr>
            <a:lvl2pPr>
              <a:lnSpc>
                <a:spcPct val="95000"/>
              </a:lnSpc>
              <a:spcBef>
                <a:spcPts val="300"/>
              </a:spcBef>
              <a:spcAft>
                <a:spcPts val="500"/>
              </a:spcAft>
              <a:defRPr sz="2200" b="0" i="0">
                <a:solidFill>
                  <a:srgbClr val="3A5898"/>
                </a:solidFill>
                <a:latin typeface="Verdana"/>
                <a:cs typeface="Verdana"/>
              </a:defRPr>
            </a:lvl2pPr>
            <a:lvl3pPr>
              <a:lnSpc>
                <a:spcPct val="95000"/>
              </a:lnSpc>
              <a:spcBef>
                <a:spcPts val="300"/>
              </a:spcBef>
              <a:spcAft>
                <a:spcPts val="300"/>
              </a:spcAft>
              <a:defRPr sz="2000">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defRPr>
                <a:solidFill>
                  <a:srgbClr val="5C5C5C"/>
                </a:solidFill>
                <a:latin typeface="Verdana"/>
                <a:cs typeface="Verdana"/>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8551333" y="6364816"/>
            <a:ext cx="372533" cy="365125"/>
          </a:xfrm>
        </p:spPr>
        <p:txBody>
          <a:bodyPr/>
          <a:lstStyle>
            <a:lvl1pPr>
              <a:defRPr sz="1100">
                <a:solidFill>
                  <a:srgbClr val="3A5898"/>
                </a:solidFill>
                <a:latin typeface="Arial Black"/>
                <a:cs typeface="Arial Black"/>
              </a:defRPr>
            </a:lvl1pPr>
          </a:lstStyle>
          <a:p>
            <a:fld id="{FBC8D669-979D-0B49-B29F-9ADB534A76C0}" type="slidenum">
              <a:rPr lang="en-US" smtClean="0"/>
              <a:pPr/>
              <a:t>‹#›</a:t>
            </a:fld>
            <a:endParaRPr lang="en-US" dirty="0"/>
          </a:p>
        </p:txBody>
      </p:sp>
    </p:spTree>
    <p:extLst>
      <p:ext uri="{BB962C8B-B14F-4D97-AF65-F5344CB8AC3E}">
        <p14:creationId xmlns:p14="http://schemas.microsoft.com/office/powerpoint/2010/main" val="99711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descr="CIFR_PPT_BG_Content.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5733" y="338667"/>
            <a:ext cx="8111066" cy="970492"/>
          </a:xfrm>
        </p:spPr>
        <p:txBody>
          <a:bodyPr lIns="0" tIns="0" rIns="182880" bIns="0" anchor="t" anchorCtr="0">
            <a:normAutofit/>
          </a:bodyPr>
          <a:lstStyle>
            <a:lvl1pPr algn="l">
              <a:lnSpc>
                <a:spcPct val="95000"/>
              </a:lnSpc>
              <a:defRPr sz="3800">
                <a:solidFill>
                  <a:srgbClr val="3A5898"/>
                </a:solidFill>
                <a:latin typeface="Verdana"/>
                <a:cs typeface="Verdana"/>
              </a:defRPr>
            </a:lvl1pPr>
          </a:lstStyle>
          <a:p>
            <a:r>
              <a:rPr lang="en-US" smtClean="0"/>
              <a:t>Click to edit Master title style</a:t>
            </a:r>
            <a:endParaRPr lang="en-US" dirty="0"/>
          </a:p>
        </p:txBody>
      </p:sp>
      <p:sp>
        <p:nvSpPr>
          <p:cNvPr id="3" name="Content Placeholder 2"/>
          <p:cNvSpPr>
            <a:spLocks noGrp="1"/>
          </p:cNvSpPr>
          <p:nvPr>
            <p:ph idx="1"/>
          </p:nvPr>
        </p:nvSpPr>
        <p:spPr>
          <a:xfrm>
            <a:off x="567267" y="1498600"/>
            <a:ext cx="8119532" cy="4089400"/>
          </a:xfrm>
        </p:spPr>
        <p:txBody>
          <a:bodyPr/>
          <a:lstStyle>
            <a:lvl1pPr>
              <a:lnSpc>
                <a:spcPct val="95000"/>
              </a:lnSpc>
              <a:spcBef>
                <a:spcPts val="500"/>
              </a:spcBef>
              <a:spcAft>
                <a:spcPts val="800"/>
              </a:spcAft>
              <a:defRPr sz="2700">
                <a:solidFill>
                  <a:srgbClr val="6DB467"/>
                </a:solidFill>
                <a:latin typeface="Verdana"/>
                <a:cs typeface="Verdana"/>
              </a:defRPr>
            </a:lvl1pPr>
            <a:lvl2pPr>
              <a:lnSpc>
                <a:spcPct val="95000"/>
              </a:lnSpc>
              <a:spcBef>
                <a:spcPts val="300"/>
              </a:spcBef>
              <a:spcAft>
                <a:spcPts val="500"/>
              </a:spcAft>
              <a:defRPr sz="2200" b="0" i="0">
                <a:solidFill>
                  <a:srgbClr val="3A5898"/>
                </a:solidFill>
                <a:latin typeface="Verdana"/>
                <a:cs typeface="Verdana"/>
              </a:defRPr>
            </a:lvl2pPr>
            <a:lvl3pPr>
              <a:lnSpc>
                <a:spcPct val="95000"/>
              </a:lnSpc>
              <a:spcBef>
                <a:spcPts val="300"/>
              </a:spcBef>
              <a:spcAft>
                <a:spcPts val="300"/>
              </a:spcAft>
              <a:defRPr sz="2000">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defRPr>
                <a:solidFill>
                  <a:srgbClr val="5C5C5C"/>
                </a:solidFill>
                <a:latin typeface="Verdana"/>
                <a:cs typeface="Verdana"/>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7855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7" name="Picture 6" descr="CIFR_PPT_BG_Section.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626534" y="2130425"/>
            <a:ext cx="3598333" cy="2446867"/>
          </a:xfrm>
        </p:spPr>
        <p:txBody>
          <a:bodyPr lIns="0" tIns="0" rIns="182880" bIns="0" anchor="t" anchorCtr="0">
            <a:normAutofit/>
          </a:bodyPr>
          <a:lstStyle>
            <a:lvl1pPr algn="l">
              <a:lnSpc>
                <a:spcPct val="95000"/>
              </a:lnSpc>
              <a:spcBef>
                <a:spcPts val="0"/>
              </a:spcBef>
              <a:spcAft>
                <a:spcPts val="600"/>
              </a:spcAft>
              <a:defRPr sz="1800" b="0" cap="none">
                <a:solidFill>
                  <a:srgbClr val="3C5B98"/>
                </a:solidFill>
                <a:latin typeface="Verdana"/>
                <a:cs typeface="Verdana"/>
              </a:defRPr>
            </a:lvl1pPr>
          </a:lstStyle>
          <a:p>
            <a:r>
              <a:rPr lang="en-US" smtClean="0"/>
              <a:t>Click to edit Master title style</a:t>
            </a:r>
            <a:endParaRPr lang="en-US" dirty="0"/>
          </a:p>
        </p:txBody>
      </p:sp>
    </p:spTree>
    <p:extLst>
      <p:ext uri="{BB962C8B-B14F-4D97-AF65-F5344CB8AC3E}">
        <p14:creationId xmlns:p14="http://schemas.microsoft.com/office/powerpoint/2010/main" val="3879087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988C3A-593F-3B42-A0BC-16C3143D8948}" type="datetimeFigureOut">
              <a:rPr lang="en-US" smtClean="0"/>
              <a:pPr/>
              <a:t>7/18/2016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C8D669-979D-0B49-B29F-9ADB534A76C0}" type="slidenum">
              <a:rPr lang="en-US" smtClean="0"/>
              <a:pPr/>
              <a:t>‹#›</a:t>
            </a:fld>
            <a:endParaRPr lang="en-US" dirty="0"/>
          </a:p>
        </p:txBody>
      </p:sp>
    </p:spTree>
    <p:extLst>
      <p:ext uri="{BB962C8B-B14F-4D97-AF65-F5344CB8AC3E}">
        <p14:creationId xmlns:p14="http://schemas.microsoft.com/office/powerpoint/2010/main" val="3951198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7" name="Picture 6" descr="CIFR_PPT_BG_Section.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626534" y="2130425"/>
            <a:ext cx="3598333" cy="2446867"/>
          </a:xfrm>
        </p:spPr>
        <p:txBody>
          <a:bodyPr lIns="0" tIns="0" rIns="182880" bIns="0" anchor="t" anchorCtr="0">
            <a:normAutofit/>
          </a:bodyPr>
          <a:lstStyle>
            <a:lvl1pPr algn="l">
              <a:lnSpc>
                <a:spcPts val="2200"/>
              </a:lnSpc>
              <a:spcBef>
                <a:spcPts val="0"/>
              </a:spcBef>
              <a:spcAft>
                <a:spcPts val="600"/>
              </a:spcAft>
              <a:defRPr sz="1800" b="0" cap="none">
                <a:solidFill>
                  <a:srgbClr val="3C5B98"/>
                </a:solidFill>
                <a:latin typeface="Verdana"/>
                <a:cs typeface="Verdana"/>
              </a:defRPr>
            </a:lvl1pPr>
          </a:lstStyle>
          <a:p>
            <a:r>
              <a:rPr lang="en-US" smtClean="0"/>
              <a:t>Click to edit Master title style</a:t>
            </a:r>
            <a:endParaRPr lang="en-US" dirty="0"/>
          </a:p>
        </p:txBody>
      </p:sp>
    </p:spTree>
    <p:extLst>
      <p:ext uri="{BB962C8B-B14F-4D97-AF65-F5344CB8AC3E}">
        <p14:creationId xmlns:p14="http://schemas.microsoft.com/office/powerpoint/2010/main" val="3819190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IFR_PPT_BG_Intro.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49299" y="2130425"/>
            <a:ext cx="5003801" cy="2560108"/>
          </a:xfrm>
        </p:spPr>
        <p:txBody>
          <a:bodyPr lIns="0" tIns="0" rIns="182880" bIns="0" anchor="t" anchorCtr="0">
            <a:normAutofit/>
          </a:bodyPr>
          <a:lstStyle>
            <a:lvl1pPr algn="l">
              <a:lnSpc>
                <a:spcPct val="95000"/>
              </a:lnSpc>
              <a:defRPr sz="4100" b="1" i="0">
                <a:solidFill>
                  <a:schemeClr val="bg1"/>
                </a:solidFill>
                <a:latin typeface="Verdana"/>
                <a:cs typeface="Verdana"/>
              </a:defRPr>
            </a:lvl1pPr>
          </a:lstStyle>
          <a:p>
            <a:r>
              <a:rPr lang="en-US" smtClean="0"/>
              <a:t>Click to edit Master title style</a:t>
            </a:r>
            <a:endParaRPr lang="en-US" dirty="0"/>
          </a:p>
        </p:txBody>
      </p:sp>
      <p:sp>
        <p:nvSpPr>
          <p:cNvPr id="3" name="Subtitle 2"/>
          <p:cNvSpPr>
            <a:spLocks noGrp="1"/>
          </p:cNvSpPr>
          <p:nvPr>
            <p:ph type="subTitle" idx="1"/>
          </p:nvPr>
        </p:nvSpPr>
        <p:spPr>
          <a:xfrm>
            <a:off x="728133" y="4766732"/>
            <a:ext cx="5447092" cy="1380067"/>
          </a:xfrm>
        </p:spPr>
        <p:txBody>
          <a:bodyPr lIns="0" tIns="0" rIns="182880" bIns="0">
            <a:normAutofit/>
          </a:bodyPr>
          <a:lstStyle>
            <a:lvl1pPr marL="0" indent="0" algn="l">
              <a:lnSpc>
                <a:spcPct val="95000"/>
              </a:lnSpc>
              <a:buNone/>
              <a:defRPr sz="2500">
                <a:solidFill>
                  <a:srgbClr val="FFFFFF"/>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05544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8" name="Picture 7" descr="CIFR_PPT_BG_Intro.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49299" y="2130425"/>
            <a:ext cx="5003801" cy="2560108"/>
          </a:xfrm>
        </p:spPr>
        <p:txBody>
          <a:bodyPr lIns="0" tIns="0" rIns="182880" bIns="0" anchor="t" anchorCtr="0">
            <a:normAutofit/>
          </a:bodyPr>
          <a:lstStyle>
            <a:lvl1pPr algn="l">
              <a:lnSpc>
                <a:spcPct val="95000"/>
              </a:lnSpc>
              <a:defRPr sz="4100" b="1" i="0">
                <a:solidFill>
                  <a:schemeClr val="bg1"/>
                </a:solidFill>
                <a:latin typeface="Verdana"/>
                <a:cs typeface="Verdana"/>
              </a:defRPr>
            </a:lvl1pPr>
          </a:lstStyle>
          <a:p>
            <a:r>
              <a:rPr lang="en-US" smtClean="0"/>
              <a:t>Click to edit Master title style</a:t>
            </a:r>
            <a:endParaRPr lang="en-US" dirty="0"/>
          </a:p>
        </p:txBody>
      </p:sp>
      <p:sp>
        <p:nvSpPr>
          <p:cNvPr id="3" name="Subtitle 2"/>
          <p:cNvSpPr>
            <a:spLocks noGrp="1"/>
          </p:cNvSpPr>
          <p:nvPr>
            <p:ph type="subTitle" idx="1"/>
          </p:nvPr>
        </p:nvSpPr>
        <p:spPr>
          <a:xfrm>
            <a:off x="728133" y="4766732"/>
            <a:ext cx="5447092" cy="1380067"/>
          </a:xfrm>
        </p:spPr>
        <p:txBody>
          <a:bodyPr lIns="0" tIns="0" rIns="182880" bIns="0">
            <a:normAutofit/>
          </a:bodyPr>
          <a:lstStyle>
            <a:lvl1pPr marL="0" indent="0" algn="l">
              <a:lnSpc>
                <a:spcPct val="95000"/>
              </a:lnSpc>
              <a:buNone/>
              <a:defRPr sz="2500">
                <a:solidFill>
                  <a:srgbClr val="FFFFFF"/>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56362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8" name="Picture 7" descr="CIFR_PPT_BG_Intro.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49299" y="2130425"/>
            <a:ext cx="5003801" cy="2560108"/>
          </a:xfrm>
        </p:spPr>
        <p:txBody>
          <a:bodyPr lIns="0" tIns="0" rIns="182880" bIns="0" anchor="t" anchorCtr="0">
            <a:normAutofit/>
          </a:bodyPr>
          <a:lstStyle>
            <a:lvl1pPr algn="l">
              <a:lnSpc>
                <a:spcPct val="95000"/>
              </a:lnSpc>
              <a:defRPr sz="4100" b="1" i="0">
                <a:solidFill>
                  <a:schemeClr val="bg1"/>
                </a:solidFill>
                <a:latin typeface="Verdana"/>
                <a:cs typeface="Verdana"/>
              </a:defRPr>
            </a:lvl1pPr>
          </a:lstStyle>
          <a:p>
            <a:r>
              <a:rPr lang="en-US" smtClean="0"/>
              <a:t>Click to edit Master title style</a:t>
            </a:r>
            <a:endParaRPr lang="en-US" dirty="0"/>
          </a:p>
        </p:txBody>
      </p:sp>
      <p:sp>
        <p:nvSpPr>
          <p:cNvPr id="3" name="Subtitle 2"/>
          <p:cNvSpPr>
            <a:spLocks noGrp="1"/>
          </p:cNvSpPr>
          <p:nvPr>
            <p:ph type="subTitle" idx="1"/>
          </p:nvPr>
        </p:nvSpPr>
        <p:spPr>
          <a:xfrm>
            <a:off x="728133" y="4766732"/>
            <a:ext cx="5447092" cy="1380067"/>
          </a:xfrm>
        </p:spPr>
        <p:txBody>
          <a:bodyPr lIns="0" tIns="0" rIns="182880" bIns="0">
            <a:normAutofit/>
          </a:bodyPr>
          <a:lstStyle>
            <a:lvl1pPr marL="0" indent="0" algn="l">
              <a:lnSpc>
                <a:spcPct val="95000"/>
              </a:lnSpc>
              <a:buNone/>
              <a:defRPr sz="2500">
                <a:solidFill>
                  <a:srgbClr val="FFFFFF"/>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67181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8" name="Picture 7" descr="CIFR_PPT_BG_Intro.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49299" y="2130425"/>
            <a:ext cx="5003801" cy="2560108"/>
          </a:xfrm>
        </p:spPr>
        <p:txBody>
          <a:bodyPr lIns="0" tIns="0" rIns="182880" bIns="0" anchor="t" anchorCtr="0">
            <a:normAutofit/>
          </a:bodyPr>
          <a:lstStyle>
            <a:lvl1pPr algn="l">
              <a:lnSpc>
                <a:spcPct val="95000"/>
              </a:lnSpc>
              <a:defRPr sz="4100" b="1" i="0">
                <a:solidFill>
                  <a:schemeClr val="bg1"/>
                </a:solidFill>
                <a:latin typeface="Verdana"/>
                <a:cs typeface="Verdana"/>
              </a:defRPr>
            </a:lvl1pPr>
          </a:lstStyle>
          <a:p>
            <a:r>
              <a:rPr lang="en-US" smtClean="0"/>
              <a:t>Click to edit Master title style</a:t>
            </a:r>
            <a:endParaRPr lang="en-US" dirty="0"/>
          </a:p>
        </p:txBody>
      </p:sp>
      <p:sp>
        <p:nvSpPr>
          <p:cNvPr id="3" name="Subtitle 2"/>
          <p:cNvSpPr>
            <a:spLocks noGrp="1"/>
          </p:cNvSpPr>
          <p:nvPr>
            <p:ph type="subTitle" idx="1"/>
          </p:nvPr>
        </p:nvSpPr>
        <p:spPr>
          <a:xfrm>
            <a:off x="728133" y="4766732"/>
            <a:ext cx="5447092" cy="1380067"/>
          </a:xfrm>
        </p:spPr>
        <p:txBody>
          <a:bodyPr lIns="0" tIns="0" rIns="182880" bIns="0">
            <a:normAutofit/>
          </a:bodyPr>
          <a:lstStyle>
            <a:lvl1pPr marL="0" indent="0" algn="l">
              <a:lnSpc>
                <a:spcPct val="95000"/>
              </a:lnSpc>
              <a:buNone/>
              <a:defRPr sz="2500">
                <a:solidFill>
                  <a:srgbClr val="FFFFFF"/>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868825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8" name="Picture 7" descr="CIFR_PPT_BG_Intro.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49299" y="2130425"/>
            <a:ext cx="5003801" cy="2560108"/>
          </a:xfrm>
        </p:spPr>
        <p:txBody>
          <a:bodyPr lIns="0" tIns="0" rIns="182880" bIns="0" anchor="t" anchorCtr="0">
            <a:normAutofit/>
          </a:bodyPr>
          <a:lstStyle>
            <a:lvl1pPr algn="l">
              <a:lnSpc>
                <a:spcPct val="95000"/>
              </a:lnSpc>
              <a:defRPr sz="4100" b="1" i="0">
                <a:solidFill>
                  <a:schemeClr val="bg1"/>
                </a:solidFill>
                <a:latin typeface="Verdana"/>
                <a:cs typeface="Verdana"/>
              </a:defRPr>
            </a:lvl1pPr>
          </a:lstStyle>
          <a:p>
            <a:r>
              <a:rPr lang="en-US" smtClean="0"/>
              <a:t>Click to edit Master title style</a:t>
            </a:r>
            <a:endParaRPr lang="en-US" dirty="0"/>
          </a:p>
        </p:txBody>
      </p:sp>
      <p:sp>
        <p:nvSpPr>
          <p:cNvPr id="3" name="Subtitle 2"/>
          <p:cNvSpPr>
            <a:spLocks noGrp="1"/>
          </p:cNvSpPr>
          <p:nvPr>
            <p:ph type="subTitle" idx="1"/>
          </p:nvPr>
        </p:nvSpPr>
        <p:spPr>
          <a:xfrm>
            <a:off x="728133" y="4766732"/>
            <a:ext cx="5447092" cy="1380067"/>
          </a:xfrm>
        </p:spPr>
        <p:txBody>
          <a:bodyPr lIns="0" tIns="0" rIns="182880" bIns="0">
            <a:normAutofit/>
          </a:bodyPr>
          <a:lstStyle>
            <a:lvl1pPr marL="0" indent="0" algn="l">
              <a:lnSpc>
                <a:spcPct val="95000"/>
              </a:lnSpc>
              <a:buNone/>
              <a:defRPr sz="2500">
                <a:solidFill>
                  <a:srgbClr val="FFFFFF"/>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465730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descr="CIFR_PPT_BG_Intro.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49299" y="2345267"/>
            <a:ext cx="7150101" cy="2560108"/>
          </a:xfrm>
        </p:spPr>
        <p:txBody>
          <a:bodyPr lIns="0" tIns="0" rIns="182880" bIns="0" anchor="t" anchorCtr="0">
            <a:normAutofit/>
          </a:bodyPr>
          <a:lstStyle>
            <a:lvl1pPr algn="l">
              <a:lnSpc>
                <a:spcPct val="95000"/>
              </a:lnSpc>
              <a:defRPr sz="4100" b="1" i="0">
                <a:solidFill>
                  <a:schemeClr val="bg1"/>
                </a:solidFill>
                <a:latin typeface="Verdana"/>
                <a:cs typeface="Verdana"/>
              </a:defRPr>
            </a:lvl1pPr>
          </a:lstStyle>
          <a:p>
            <a:r>
              <a:rPr lang="en-US" smtClean="0"/>
              <a:t>Click to edit Master title style</a:t>
            </a:r>
            <a:endParaRPr lang="en-US" dirty="0"/>
          </a:p>
        </p:txBody>
      </p:sp>
      <p:sp>
        <p:nvSpPr>
          <p:cNvPr id="3" name="Subtitle 2"/>
          <p:cNvSpPr>
            <a:spLocks noGrp="1"/>
          </p:cNvSpPr>
          <p:nvPr>
            <p:ph type="subTitle" idx="1"/>
          </p:nvPr>
        </p:nvSpPr>
        <p:spPr>
          <a:xfrm>
            <a:off x="728133" y="3894666"/>
            <a:ext cx="5447092" cy="1380067"/>
          </a:xfrm>
        </p:spPr>
        <p:txBody>
          <a:bodyPr lIns="0" tIns="0" rIns="182880" bIns="0">
            <a:normAutofit/>
          </a:bodyPr>
          <a:lstStyle>
            <a:lvl1pPr marL="0" indent="0" algn="l">
              <a:lnSpc>
                <a:spcPct val="95000"/>
              </a:lnSpc>
              <a:buNone/>
              <a:defRPr sz="2500">
                <a:solidFill>
                  <a:srgbClr val="FFFFFF"/>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17993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IFR_PPT_BG_Section.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759200" y="1659467"/>
            <a:ext cx="4735512" cy="2336800"/>
          </a:xfrm>
        </p:spPr>
        <p:txBody>
          <a:bodyPr lIns="0" tIns="0" rIns="182880" bIns="0" anchor="t" anchorCtr="0"/>
          <a:lstStyle>
            <a:lvl1pPr algn="l">
              <a:lnSpc>
                <a:spcPct val="95000"/>
              </a:lnSpc>
              <a:defRPr sz="4000" b="1" cap="none">
                <a:solidFill>
                  <a:srgbClr val="3A5898"/>
                </a:solidFill>
                <a:latin typeface="Verdana"/>
                <a:cs typeface="Verdana"/>
              </a:defRPr>
            </a:lvl1pPr>
          </a:lstStyle>
          <a:p>
            <a:r>
              <a:rPr lang="en-US" smtClean="0"/>
              <a:t>Click to edit Master title style</a:t>
            </a:r>
            <a:endParaRPr lang="en-US" dirty="0"/>
          </a:p>
        </p:txBody>
      </p:sp>
      <p:sp>
        <p:nvSpPr>
          <p:cNvPr id="3" name="Text Placeholder 2"/>
          <p:cNvSpPr>
            <a:spLocks noGrp="1"/>
          </p:cNvSpPr>
          <p:nvPr>
            <p:ph type="body" idx="1"/>
          </p:nvPr>
        </p:nvSpPr>
        <p:spPr>
          <a:xfrm>
            <a:off x="3784600" y="4055533"/>
            <a:ext cx="4710112" cy="2109787"/>
          </a:xfrm>
        </p:spPr>
        <p:txBody>
          <a:bodyPr lIns="0" tIns="0" rIns="182880" bIns="0" anchor="t" anchorCtr="0">
            <a:normAutofit/>
          </a:bodyPr>
          <a:lstStyle>
            <a:lvl1pPr marL="0" indent="0">
              <a:lnSpc>
                <a:spcPct val="95000"/>
              </a:lnSpc>
              <a:buNone/>
              <a:defRPr sz="2000">
                <a:solidFill>
                  <a:srgbClr val="6DB46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6" name="Slide Number Placeholder 5"/>
          <p:cNvSpPr>
            <a:spLocks noGrp="1"/>
          </p:cNvSpPr>
          <p:nvPr>
            <p:ph type="sldNum" sz="quarter" idx="12"/>
          </p:nvPr>
        </p:nvSpPr>
        <p:spPr>
          <a:xfrm>
            <a:off x="8551333" y="6368727"/>
            <a:ext cx="360987" cy="353808"/>
          </a:xfrm>
        </p:spPr>
        <p:txBody>
          <a:bodyPr/>
          <a:lstStyle>
            <a:lvl1pPr>
              <a:defRPr sz="1000">
                <a:solidFill>
                  <a:srgbClr val="FFFFFF"/>
                </a:solidFill>
                <a:latin typeface="Arial Black"/>
                <a:cs typeface="Arial Black"/>
              </a:defRPr>
            </a:lvl1pPr>
          </a:lstStyle>
          <a:p>
            <a:fld id="{FBC8D669-979D-0B49-B29F-9ADB534A76C0}" type="slidenum">
              <a:rPr lang="en-US" smtClean="0"/>
              <a:pPr/>
              <a:t>‹#›</a:t>
            </a:fld>
            <a:endParaRPr lang="en-US" dirty="0"/>
          </a:p>
        </p:txBody>
      </p:sp>
    </p:spTree>
    <p:extLst>
      <p:ext uri="{BB962C8B-B14F-4D97-AF65-F5344CB8AC3E}">
        <p14:creationId xmlns:p14="http://schemas.microsoft.com/office/powerpoint/2010/main" val="1819630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7" name="Picture 6" descr="CIFR_PPT_BG_Section.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759200" y="1659467"/>
            <a:ext cx="4735512" cy="2336800"/>
          </a:xfrm>
        </p:spPr>
        <p:txBody>
          <a:bodyPr lIns="0" tIns="0" rIns="182880" bIns="0" anchor="t" anchorCtr="0"/>
          <a:lstStyle>
            <a:lvl1pPr algn="l">
              <a:lnSpc>
                <a:spcPct val="95000"/>
              </a:lnSpc>
              <a:defRPr sz="4000" b="1" cap="none">
                <a:solidFill>
                  <a:srgbClr val="3A5898"/>
                </a:solidFill>
                <a:latin typeface="Verdana"/>
                <a:cs typeface="Verdana"/>
              </a:defRPr>
            </a:lvl1pPr>
          </a:lstStyle>
          <a:p>
            <a:r>
              <a:rPr lang="en-US" smtClean="0"/>
              <a:t>Click to edit Master title style</a:t>
            </a:r>
            <a:endParaRPr lang="en-US" dirty="0"/>
          </a:p>
        </p:txBody>
      </p:sp>
      <p:sp>
        <p:nvSpPr>
          <p:cNvPr id="3" name="Text Placeholder 2"/>
          <p:cNvSpPr>
            <a:spLocks noGrp="1"/>
          </p:cNvSpPr>
          <p:nvPr>
            <p:ph type="body" idx="1"/>
          </p:nvPr>
        </p:nvSpPr>
        <p:spPr>
          <a:xfrm>
            <a:off x="3784600" y="4055533"/>
            <a:ext cx="4710112" cy="2109787"/>
          </a:xfrm>
        </p:spPr>
        <p:txBody>
          <a:bodyPr lIns="0" tIns="0" rIns="182880" bIns="0" anchor="t" anchorCtr="0">
            <a:normAutofit/>
          </a:bodyPr>
          <a:lstStyle>
            <a:lvl1pPr marL="0" indent="0">
              <a:lnSpc>
                <a:spcPct val="95000"/>
              </a:lnSpc>
              <a:buNone/>
              <a:defRPr sz="2000">
                <a:solidFill>
                  <a:srgbClr val="6DB46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968540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IFR_PPT_BG_Content.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5733" y="1159934"/>
            <a:ext cx="8111066" cy="970492"/>
          </a:xfrm>
        </p:spPr>
        <p:txBody>
          <a:bodyPr lIns="0" tIns="0" rIns="182880" bIns="0" anchor="t" anchorCtr="0">
            <a:normAutofit/>
          </a:bodyPr>
          <a:lstStyle>
            <a:lvl1pPr algn="l">
              <a:lnSpc>
                <a:spcPct val="95000"/>
              </a:lnSpc>
              <a:defRPr sz="3800">
                <a:solidFill>
                  <a:srgbClr val="3A5898"/>
                </a:solidFill>
                <a:latin typeface="Verdana"/>
                <a:cs typeface="Verdana"/>
              </a:defRPr>
            </a:lvl1pPr>
          </a:lstStyle>
          <a:p>
            <a:r>
              <a:rPr lang="en-US" smtClean="0"/>
              <a:t>Click to edit Master title style</a:t>
            </a:r>
            <a:endParaRPr lang="en-US" dirty="0"/>
          </a:p>
        </p:txBody>
      </p:sp>
      <p:sp>
        <p:nvSpPr>
          <p:cNvPr id="3" name="Content Placeholder 2"/>
          <p:cNvSpPr>
            <a:spLocks noGrp="1"/>
          </p:cNvSpPr>
          <p:nvPr>
            <p:ph idx="1"/>
          </p:nvPr>
        </p:nvSpPr>
        <p:spPr>
          <a:xfrm>
            <a:off x="567267" y="2336799"/>
            <a:ext cx="8119532" cy="3843867"/>
          </a:xfrm>
        </p:spPr>
        <p:txBody>
          <a:bodyPr/>
          <a:lstStyle>
            <a:lvl1pPr>
              <a:lnSpc>
                <a:spcPct val="95000"/>
              </a:lnSpc>
              <a:spcBef>
                <a:spcPts val="500"/>
              </a:spcBef>
              <a:spcAft>
                <a:spcPts val="800"/>
              </a:spcAft>
              <a:defRPr sz="2700">
                <a:solidFill>
                  <a:srgbClr val="6DB467"/>
                </a:solidFill>
                <a:latin typeface="Verdana"/>
                <a:cs typeface="Verdana"/>
              </a:defRPr>
            </a:lvl1pPr>
            <a:lvl2pPr>
              <a:lnSpc>
                <a:spcPct val="95000"/>
              </a:lnSpc>
              <a:spcBef>
                <a:spcPts val="300"/>
              </a:spcBef>
              <a:spcAft>
                <a:spcPts val="500"/>
              </a:spcAft>
              <a:defRPr sz="2200" b="0" i="0">
                <a:solidFill>
                  <a:srgbClr val="3A5898"/>
                </a:solidFill>
                <a:latin typeface="Verdana"/>
                <a:cs typeface="Verdana"/>
              </a:defRPr>
            </a:lvl2pPr>
            <a:lvl3pPr>
              <a:lnSpc>
                <a:spcPct val="95000"/>
              </a:lnSpc>
              <a:spcBef>
                <a:spcPts val="300"/>
              </a:spcBef>
              <a:spcAft>
                <a:spcPts val="300"/>
              </a:spcAft>
              <a:defRPr sz="2000">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defRPr>
                <a:solidFill>
                  <a:srgbClr val="5C5C5C"/>
                </a:solidFill>
                <a:latin typeface="Verdana"/>
                <a:cs typeface="Verdana"/>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8551333" y="6364816"/>
            <a:ext cx="372533" cy="365125"/>
          </a:xfrm>
        </p:spPr>
        <p:txBody>
          <a:bodyPr/>
          <a:lstStyle>
            <a:lvl1pPr>
              <a:defRPr sz="1100">
                <a:solidFill>
                  <a:srgbClr val="3A5898"/>
                </a:solidFill>
                <a:latin typeface="Arial Black"/>
                <a:cs typeface="Arial Black"/>
              </a:defRPr>
            </a:lvl1pPr>
          </a:lstStyle>
          <a:p>
            <a:fld id="{FBC8D669-979D-0B49-B29F-9ADB534A76C0}" type="slidenum">
              <a:rPr lang="en-US" smtClean="0"/>
              <a:pPr/>
              <a:t>‹#›</a:t>
            </a:fld>
            <a:endParaRPr lang="en-US" dirty="0"/>
          </a:p>
        </p:txBody>
      </p:sp>
    </p:spTree>
    <p:extLst>
      <p:ext uri="{BB962C8B-B14F-4D97-AF65-F5344CB8AC3E}">
        <p14:creationId xmlns:p14="http://schemas.microsoft.com/office/powerpoint/2010/main" val="12593569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descr="CIFR_PPT_BG_Content.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5733" y="1159934"/>
            <a:ext cx="8111066" cy="970492"/>
          </a:xfrm>
        </p:spPr>
        <p:txBody>
          <a:bodyPr lIns="0" tIns="0" rIns="182880" bIns="0" anchor="t" anchorCtr="0">
            <a:normAutofit/>
          </a:bodyPr>
          <a:lstStyle>
            <a:lvl1pPr algn="l">
              <a:lnSpc>
                <a:spcPct val="95000"/>
              </a:lnSpc>
              <a:defRPr sz="3800">
                <a:solidFill>
                  <a:srgbClr val="3A5898"/>
                </a:solidFill>
                <a:latin typeface="Verdana"/>
                <a:cs typeface="Verdana"/>
              </a:defRPr>
            </a:lvl1pPr>
          </a:lstStyle>
          <a:p>
            <a:r>
              <a:rPr lang="en-US" smtClean="0"/>
              <a:t>Click to edit Master title style</a:t>
            </a:r>
            <a:endParaRPr lang="en-US" dirty="0"/>
          </a:p>
        </p:txBody>
      </p:sp>
      <p:sp>
        <p:nvSpPr>
          <p:cNvPr id="3" name="Content Placeholder 2"/>
          <p:cNvSpPr>
            <a:spLocks noGrp="1"/>
          </p:cNvSpPr>
          <p:nvPr>
            <p:ph idx="1"/>
          </p:nvPr>
        </p:nvSpPr>
        <p:spPr>
          <a:xfrm>
            <a:off x="567267" y="2336799"/>
            <a:ext cx="8119532" cy="3843867"/>
          </a:xfrm>
        </p:spPr>
        <p:txBody>
          <a:bodyPr/>
          <a:lstStyle>
            <a:lvl1pPr>
              <a:lnSpc>
                <a:spcPct val="95000"/>
              </a:lnSpc>
              <a:spcBef>
                <a:spcPts val="500"/>
              </a:spcBef>
              <a:spcAft>
                <a:spcPts val="800"/>
              </a:spcAft>
              <a:defRPr sz="2700">
                <a:solidFill>
                  <a:srgbClr val="6DB467"/>
                </a:solidFill>
                <a:latin typeface="Verdana"/>
                <a:cs typeface="Verdana"/>
              </a:defRPr>
            </a:lvl1pPr>
            <a:lvl2pPr>
              <a:lnSpc>
                <a:spcPct val="95000"/>
              </a:lnSpc>
              <a:spcBef>
                <a:spcPts val="300"/>
              </a:spcBef>
              <a:spcAft>
                <a:spcPts val="500"/>
              </a:spcAft>
              <a:defRPr sz="2200" b="0" i="0">
                <a:solidFill>
                  <a:srgbClr val="3A5898"/>
                </a:solidFill>
                <a:latin typeface="Verdana"/>
                <a:cs typeface="Verdana"/>
              </a:defRPr>
            </a:lvl2pPr>
            <a:lvl3pPr>
              <a:lnSpc>
                <a:spcPct val="95000"/>
              </a:lnSpc>
              <a:spcBef>
                <a:spcPts val="300"/>
              </a:spcBef>
              <a:spcAft>
                <a:spcPts val="300"/>
              </a:spcAft>
              <a:defRPr sz="2000">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defRPr>
                <a:solidFill>
                  <a:srgbClr val="5C5C5C"/>
                </a:solidFill>
                <a:latin typeface="Verdana"/>
                <a:cs typeface="Verdana"/>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9183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descr="CIFR_PPT_BG_Content.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5733" y="651934"/>
            <a:ext cx="8111066" cy="970492"/>
          </a:xfrm>
        </p:spPr>
        <p:txBody>
          <a:bodyPr lIns="0" tIns="0" rIns="182880" bIns="0" anchor="t" anchorCtr="0">
            <a:normAutofit/>
          </a:bodyPr>
          <a:lstStyle>
            <a:lvl1pPr algn="l">
              <a:lnSpc>
                <a:spcPct val="95000"/>
              </a:lnSpc>
              <a:defRPr sz="3800">
                <a:solidFill>
                  <a:srgbClr val="3A5898"/>
                </a:solidFill>
                <a:latin typeface="Verdana"/>
                <a:cs typeface="Verdana"/>
              </a:defRPr>
            </a:lvl1pPr>
          </a:lstStyle>
          <a:p>
            <a:r>
              <a:rPr lang="en-US" smtClean="0"/>
              <a:t>Click to edit Master title style</a:t>
            </a:r>
            <a:endParaRPr lang="en-US" dirty="0"/>
          </a:p>
        </p:txBody>
      </p:sp>
      <p:sp>
        <p:nvSpPr>
          <p:cNvPr id="3" name="Content Placeholder 2"/>
          <p:cNvSpPr>
            <a:spLocks noGrp="1"/>
          </p:cNvSpPr>
          <p:nvPr>
            <p:ph idx="1"/>
          </p:nvPr>
        </p:nvSpPr>
        <p:spPr>
          <a:xfrm>
            <a:off x="567267" y="1820333"/>
            <a:ext cx="8119532" cy="4089400"/>
          </a:xfrm>
        </p:spPr>
        <p:txBody>
          <a:bodyPr/>
          <a:lstStyle>
            <a:lvl1pPr>
              <a:lnSpc>
                <a:spcPct val="95000"/>
              </a:lnSpc>
              <a:spcBef>
                <a:spcPts val="500"/>
              </a:spcBef>
              <a:spcAft>
                <a:spcPts val="800"/>
              </a:spcAft>
              <a:defRPr sz="2700">
                <a:solidFill>
                  <a:srgbClr val="6DB467"/>
                </a:solidFill>
                <a:latin typeface="Verdana"/>
                <a:cs typeface="Verdana"/>
              </a:defRPr>
            </a:lvl1pPr>
            <a:lvl2pPr>
              <a:lnSpc>
                <a:spcPct val="95000"/>
              </a:lnSpc>
              <a:spcBef>
                <a:spcPts val="300"/>
              </a:spcBef>
              <a:spcAft>
                <a:spcPts val="500"/>
              </a:spcAft>
              <a:defRPr sz="2200" b="0" i="0">
                <a:solidFill>
                  <a:srgbClr val="3A5898"/>
                </a:solidFill>
                <a:latin typeface="Verdana"/>
                <a:cs typeface="Verdana"/>
              </a:defRPr>
            </a:lvl2pPr>
            <a:lvl3pPr>
              <a:lnSpc>
                <a:spcPct val="95000"/>
              </a:lnSpc>
              <a:spcBef>
                <a:spcPts val="300"/>
              </a:spcBef>
              <a:spcAft>
                <a:spcPts val="300"/>
              </a:spcAft>
              <a:defRPr sz="2000">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defRPr>
                <a:solidFill>
                  <a:srgbClr val="5C5C5C"/>
                </a:solidFill>
                <a:latin typeface="Verdana"/>
                <a:cs typeface="Verdana"/>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8551333" y="6364816"/>
            <a:ext cx="372533" cy="365125"/>
          </a:xfrm>
        </p:spPr>
        <p:txBody>
          <a:bodyPr/>
          <a:lstStyle>
            <a:lvl1pPr>
              <a:defRPr sz="1100">
                <a:solidFill>
                  <a:srgbClr val="3A5898"/>
                </a:solidFill>
                <a:latin typeface="Arial Black"/>
                <a:cs typeface="Arial Black"/>
              </a:defRPr>
            </a:lvl1pPr>
          </a:lstStyle>
          <a:p>
            <a:fld id="{FBC8D669-979D-0B49-B29F-9ADB534A76C0}" type="slidenum">
              <a:rPr lang="en-US" smtClean="0"/>
              <a:pPr/>
              <a:t>‹#›</a:t>
            </a:fld>
            <a:endParaRPr lang="en-US" dirty="0"/>
          </a:p>
        </p:txBody>
      </p:sp>
    </p:spTree>
    <p:extLst>
      <p:ext uri="{BB962C8B-B14F-4D97-AF65-F5344CB8AC3E}">
        <p14:creationId xmlns:p14="http://schemas.microsoft.com/office/powerpoint/2010/main" val="11968981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descr="CIFR_PPT_BG_Content.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5733" y="651934"/>
            <a:ext cx="8111066" cy="970492"/>
          </a:xfrm>
        </p:spPr>
        <p:txBody>
          <a:bodyPr lIns="0" tIns="0" rIns="182880" bIns="0" anchor="t" anchorCtr="0">
            <a:normAutofit/>
          </a:bodyPr>
          <a:lstStyle>
            <a:lvl1pPr algn="l">
              <a:lnSpc>
                <a:spcPct val="95000"/>
              </a:lnSpc>
              <a:defRPr sz="3800">
                <a:solidFill>
                  <a:srgbClr val="3A5898"/>
                </a:solidFill>
                <a:latin typeface="Verdana"/>
                <a:cs typeface="Verdana"/>
              </a:defRPr>
            </a:lvl1pPr>
          </a:lstStyle>
          <a:p>
            <a:r>
              <a:rPr lang="en-US" smtClean="0"/>
              <a:t>Click to edit Master title style</a:t>
            </a:r>
            <a:endParaRPr lang="en-US" dirty="0"/>
          </a:p>
        </p:txBody>
      </p:sp>
      <p:sp>
        <p:nvSpPr>
          <p:cNvPr id="3" name="Content Placeholder 2"/>
          <p:cNvSpPr>
            <a:spLocks noGrp="1"/>
          </p:cNvSpPr>
          <p:nvPr>
            <p:ph idx="1"/>
          </p:nvPr>
        </p:nvSpPr>
        <p:spPr>
          <a:xfrm>
            <a:off x="567267" y="1820333"/>
            <a:ext cx="8119532" cy="4089400"/>
          </a:xfrm>
        </p:spPr>
        <p:txBody>
          <a:bodyPr/>
          <a:lstStyle>
            <a:lvl1pPr>
              <a:lnSpc>
                <a:spcPct val="95000"/>
              </a:lnSpc>
              <a:spcBef>
                <a:spcPts val="500"/>
              </a:spcBef>
              <a:spcAft>
                <a:spcPts val="800"/>
              </a:spcAft>
              <a:defRPr sz="2700">
                <a:solidFill>
                  <a:srgbClr val="6DB467"/>
                </a:solidFill>
                <a:latin typeface="Verdana"/>
                <a:cs typeface="Verdana"/>
              </a:defRPr>
            </a:lvl1pPr>
            <a:lvl2pPr>
              <a:lnSpc>
                <a:spcPct val="95000"/>
              </a:lnSpc>
              <a:spcBef>
                <a:spcPts val="300"/>
              </a:spcBef>
              <a:spcAft>
                <a:spcPts val="500"/>
              </a:spcAft>
              <a:defRPr sz="2200" b="0" i="0">
                <a:solidFill>
                  <a:srgbClr val="3A5898"/>
                </a:solidFill>
                <a:latin typeface="Verdana"/>
                <a:cs typeface="Verdana"/>
              </a:defRPr>
            </a:lvl2pPr>
            <a:lvl3pPr>
              <a:lnSpc>
                <a:spcPct val="95000"/>
              </a:lnSpc>
              <a:spcBef>
                <a:spcPts val="300"/>
              </a:spcBef>
              <a:spcAft>
                <a:spcPts val="300"/>
              </a:spcAft>
              <a:defRPr sz="2000">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defRPr>
                <a:solidFill>
                  <a:srgbClr val="5C5C5C"/>
                </a:solidFill>
                <a:latin typeface="Verdana"/>
                <a:cs typeface="Verdana"/>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150490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descr="CIFR_PPT_BG_Content.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5733" y="338667"/>
            <a:ext cx="8111066" cy="970492"/>
          </a:xfrm>
        </p:spPr>
        <p:txBody>
          <a:bodyPr lIns="0" tIns="0" rIns="182880" bIns="0" anchor="t" anchorCtr="0">
            <a:normAutofit/>
          </a:bodyPr>
          <a:lstStyle>
            <a:lvl1pPr algn="l">
              <a:lnSpc>
                <a:spcPct val="95000"/>
              </a:lnSpc>
              <a:defRPr sz="3800">
                <a:solidFill>
                  <a:srgbClr val="3A5898"/>
                </a:solidFill>
                <a:latin typeface="Verdana"/>
                <a:cs typeface="Verdana"/>
              </a:defRPr>
            </a:lvl1pPr>
          </a:lstStyle>
          <a:p>
            <a:r>
              <a:rPr lang="en-US" smtClean="0"/>
              <a:t>Click to edit Master title style</a:t>
            </a:r>
            <a:endParaRPr lang="en-US" dirty="0"/>
          </a:p>
        </p:txBody>
      </p:sp>
      <p:sp>
        <p:nvSpPr>
          <p:cNvPr id="3" name="Content Placeholder 2"/>
          <p:cNvSpPr>
            <a:spLocks noGrp="1"/>
          </p:cNvSpPr>
          <p:nvPr>
            <p:ph idx="1"/>
          </p:nvPr>
        </p:nvSpPr>
        <p:spPr>
          <a:xfrm>
            <a:off x="567267" y="1498600"/>
            <a:ext cx="8119532" cy="4089400"/>
          </a:xfrm>
        </p:spPr>
        <p:txBody>
          <a:bodyPr/>
          <a:lstStyle>
            <a:lvl1pPr>
              <a:lnSpc>
                <a:spcPct val="95000"/>
              </a:lnSpc>
              <a:spcBef>
                <a:spcPts val="500"/>
              </a:spcBef>
              <a:spcAft>
                <a:spcPts val="800"/>
              </a:spcAft>
              <a:defRPr sz="2700">
                <a:solidFill>
                  <a:srgbClr val="6DB467"/>
                </a:solidFill>
                <a:latin typeface="Verdana"/>
                <a:cs typeface="Verdana"/>
              </a:defRPr>
            </a:lvl1pPr>
            <a:lvl2pPr>
              <a:lnSpc>
                <a:spcPct val="95000"/>
              </a:lnSpc>
              <a:spcBef>
                <a:spcPts val="300"/>
              </a:spcBef>
              <a:spcAft>
                <a:spcPts val="500"/>
              </a:spcAft>
              <a:defRPr sz="2200" b="0" i="0">
                <a:solidFill>
                  <a:srgbClr val="3A5898"/>
                </a:solidFill>
                <a:latin typeface="Verdana"/>
                <a:cs typeface="Verdana"/>
              </a:defRPr>
            </a:lvl2pPr>
            <a:lvl3pPr>
              <a:lnSpc>
                <a:spcPct val="95000"/>
              </a:lnSpc>
              <a:spcBef>
                <a:spcPts val="300"/>
              </a:spcBef>
              <a:spcAft>
                <a:spcPts val="300"/>
              </a:spcAft>
              <a:defRPr sz="2000">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defRPr>
                <a:solidFill>
                  <a:srgbClr val="5C5C5C"/>
                </a:solidFill>
                <a:latin typeface="Verdana"/>
                <a:cs typeface="Verdana"/>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8551333" y="6364816"/>
            <a:ext cx="372533" cy="365125"/>
          </a:xfrm>
        </p:spPr>
        <p:txBody>
          <a:bodyPr/>
          <a:lstStyle>
            <a:lvl1pPr>
              <a:defRPr sz="1100">
                <a:solidFill>
                  <a:srgbClr val="3A5898"/>
                </a:solidFill>
                <a:latin typeface="Arial Black"/>
                <a:cs typeface="Arial Black"/>
              </a:defRPr>
            </a:lvl1pPr>
          </a:lstStyle>
          <a:p>
            <a:fld id="{FBC8D669-979D-0B49-B29F-9ADB534A76C0}" type="slidenum">
              <a:rPr lang="en-US" smtClean="0"/>
              <a:pPr/>
              <a:t>‹#›</a:t>
            </a:fld>
            <a:endParaRPr lang="en-US" dirty="0"/>
          </a:p>
        </p:txBody>
      </p:sp>
    </p:spTree>
    <p:extLst>
      <p:ext uri="{BB962C8B-B14F-4D97-AF65-F5344CB8AC3E}">
        <p14:creationId xmlns:p14="http://schemas.microsoft.com/office/powerpoint/2010/main" val="20515551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descr="CIFR_PPT_BG_Content.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5733" y="338667"/>
            <a:ext cx="8111066" cy="970492"/>
          </a:xfrm>
        </p:spPr>
        <p:txBody>
          <a:bodyPr lIns="0" tIns="0" rIns="182880" bIns="0" anchor="t" anchorCtr="0">
            <a:normAutofit/>
          </a:bodyPr>
          <a:lstStyle>
            <a:lvl1pPr algn="l">
              <a:lnSpc>
                <a:spcPct val="95000"/>
              </a:lnSpc>
              <a:defRPr sz="3800">
                <a:solidFill>
                  <a:srgbClr val="3A5898"/>
                </a:solidFill>
                <a:latin typeface="Verdana"/>
                <a:cs typeface="Verdana"/>
              </a:defRPr>
            </a:lvl1pPr>
          </a:lstStyle>
          <a:p>
            <a:r>
              <a:rPr lang="en-US" smtClean="0"/>
              <a:t>Click to edit Master title style</a:t>
            </a:r>
            <a:endParaRPr lang="en-US" dirty="0"/>
          </a:p>
        </p:txBody>
      </p:sp>
      <p:sp>
        <p:nvSpPr>
          <p:cNvPr id="3" name="Content Placeholder 2"/>
          <p:cNvSpPr>
            <a:spLocks noGrp="1"/>
          </p:cNvSpPr>
          <p:nvPr>
            <p:ph idx="1"/>
          </p:nvPr>
        </p:nvSpPr>
        <p:spPr>
          <a:xfrm>
            <a:off x="567267" y="1498600"/>
            <a:ext cx="8119532" cy="4089400"/>
          </a:xfrm>
        </p:spPr>
        <p:txBody>
          <a:bodyPr/>
          <a:lstStyle>
            <a:lvl1pPr>
              <a:lnSpc>
                <a:spcPct val="95000"/>
              </a:lnSpc>
              <a:spcBef>
                <a:spcPts val="500"/>
              </a:spcBef>
              <a:spcAft>
                <a:spcPts val="800"/>
              </a:spcAft>
              <a:defRPr sz="2700">
                <a:solidFill>
                  <a:srgbClr val="6DB467"/>
                </a:solidFill>
                <a:latin typeface="Verdana"/>
                <a:cs typeface="Verdana"/>
              </a:defRPr>
            </a:lvl1pPr>
            <a:lvl2pPr>
              <a:lnSpc>
                <a:spcPct val="95000"/>
              </a:lnSpc>
              <a:spcBef>
                <a:spcPts val="300"/>
              </a:spcBef>
              <a:spcAft>
                <a:spcPts val="500"/>
              </a:spcAft>
              <a:defRPr sz="2200" b="0" i="0">
                <a:solidFill>
                  <a:srgbClr val="3A5898"/>
                </a:solidFill>
                <a:latin typeface="Verdana"/>
                <a:cs typeface="Verdana"/>
              </a:defRPr>
            </a:lvl2pPr>
            <a:lvl3pPr>
              <a:lnSpc>
                <a:spcPct val="95000"/>
              </a:lnSpc>
              <a:spcBef>
                <a:spcPts val="300"/>
              </a:spcBef>
              <a:spcAft>
                <a:spcPts val="300"/>
              </a:spcAft>
              <a:defRPr sz="2000">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defRPr>
                <a:solidFill>
                  <a:srgbClr val="5C5C5C"/>
                </a:solidFill>
                <a:latin typeface="Verdana"/>
                <a:cs typeface="Verdana"/>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4537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8" name="Picture 7" descr="CIFR_PPT_BG_Intro.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49299" y="2130425"/>
            <a:ext cx="5003801" cy="2560108"/>
          </a:xfrm>
        </p:spPr>
        <p:txBody>
          <a:bodyPr lIns="0" tIns="0" rIns="182880" bIns="0" anchor="t" anchorCtr="0">
            <a:normAutofit/>
          </a:bodyPr>
          <a:lstStyle>
            <a:lvl1pPr algn="l">
              <a:lnSpc>
                <a:spcPct val="95000"/>
              </a:lnSpc>
              <a:defRPr sz="4100" b="1" i="0">
                <a:solidFill>
                  <a:schemeClr val="bg1"/>
                </a:solidFill>
                <a:latin typeface="Verdana"/>
                <a:cs typeface="Verdana"/>
              </a:defRPr>
            </a:lvl1pPr>
          </a:lstStyle>
          <a:p>
            <a:r>
              <a:rPr lang="en-US" smtClean="0"/>
              <a:t>Click to edit Master title style</a:t>
            </a:r>
            <a:endParaRPr lang="en-US" dirty="0"/>
          </a:p>
        </p:txBody>
      </p:sp>
      <p:sp>
        <p:nvSpPr>
          <p:cNvPr id="3" name="Subtitle 2"/>
          <p:cNvSpPr>
            <a:spLocks noGrp="1"/>
          </p:cNvSpPr>
          <p:nvPr>
            <p:ph type="subTitle" idx="1"/>
          </p:nvPr>
        </p:nvSpPr>
        <p:spPr>
          <a:xfrm>
            <a:off x="728133" y="4766732"/>
            <a:ext cx="5447092" cy="1380067"/>
          </a:xfrm>
        </p:spPr>
        <p:txBody>
          <a:bodyPr lIns="0" tIns="0" rIns="182880" bIns="0">
            <a:normAutofit/>
          </a:bodyPr>
          <a:lstStyle>
            <a:lvl1pPr marL="0" indent="0" algn="l">
              <a:lnSpc>
                <a:spcPct val="95000"/>
              </a:lnSpc>
              <a:buNone/>
              <a:defRPr sz="2500">
                <a:solidFill>
                  <a:srgbClr val="FFFFFF"/>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131093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7" name="Picture 6" descr="CIFR_PPT_BG_Section.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626534" y="2130425"/>
            <a:ext cx="3598333" cy="2446867"/>
          </a:xfrm>
        </p:spPr>
        <p:txBody>
          <a:bodyPr lIns="0" tIns="0" rIns="182880" bIns="0" anchor="t" anchorCtr="0">
            <a:normAutofit/>
          </a:bodyPr>
          <a:lstStyle>
            <a:lvl1pPr algn="l">
              <a:lnSpc>
                <a:spcPct val="95000"/>
              </a:lnSpc>
              <a:spcBef>
                <a:spcPts val="0"/>
              </a:spcBef>
              <a:spcAft>
                <a:spcPts val="600"/>
              </a:spcAft>
              <a:defRPr sz="1800" b="0" cap="none">
                <a:solidFill>
                  <a:srgbClr val="3C5B98"/>
                </a:solidFill>
                <a:latin typeface="Verdana"/>
                <a:cs typeface="Verdana"/>
              </a:defRPr>
            </a:lvl1pPr>
          </a:lstStyle>
          <a:p>
            <a:r>
              <a:rPr lang="en-US" smtClean="0"/>
              <a:t>Click to edit Master title style</a:t>
            </a:r>
            <a:endParaRPr lang="en-US" dirty="0"/>
          </a:p>
        </p:txBody>
      </p:sp>
    </p:spTree>
    <p:extLst>
      <p:ext uri="{BB962C8B-B14F-4D97-AF65-F5344CB8AC3E}">
        <p14:creationId xmlns:p14="http://schemas.microsoft.com/office/powerpoint/2010/main" val="1782327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A9989-C1D6-4D60-8026-CB38CE26C4F7}" type="datetimeFigureOut">
              <a:rPr lang="en-US" smtClean="0"/>
              <a:pPr/>
              <a:t>7/18/2016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11AC7E-3900-4873-A432-DEF66E425186}" type="slidenum">
              <a:rPr lang="en-US" smtClean="0"/>
              <a:pPr/>
              <a:t>‹#›</a:t>
            </a:fld>
            <a:endParaRPr lang="en-US" dirty="0"/>
          </a:p>
        </p:txBody>
      </p:sp>
    </p:spTree>
    <p:extLst>
      <p:ext uri="{BB962C8B-B14F-4D97-AF65-F5344CB8AC3E}">
        <p14:creationId xmlns:p14="http://schemas.microsoft.com/office/powerpoint/2010/main" val="35065907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7" name="Picture 6" descr="CIFR_PPT_BG_Section.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626534" y="2130425"/>
            <a:ext cx="3598333" cy="2446867"/>
          </a:xfrm>
        </p:spPr>
        <p:txBody>
          <a:bodyPr lIns="0" tIns="0" rIns="182880" bIns="0" anchor="t" anchorCtr="0">
            <a:normAutofit/>
          </a:bodyPr>
          <a:lstStyle>
            <a:lvl1pPr algn="l">
              <a:lnSpc>
                <a:spcPts val="2200"/>
              </a:lnSpc>
              <a:spcBef>
                <a:spcPts val="0"/>
              </a:spcBef>
              <a:spcAft>
                <a:spcPts val="600"/>
              </a:spcAft>
              <a:defRPr sz="1800" b="0" cap="none">
                <a:solidFill>
                  <a:srgbClr val="3C5B98"/>
                </a:solidFill>
                <a:latin typeface="Verdana"/>
                <a:cs typeface="Verdana"/>
              </a:defRPr>
            </a:lvl1pPr>
          </a:lstStyle>
          <a:p>
            <a:r>
              <a:rPr lang="en-US" smtClean="0"/>
              <a:t>Click to edit Master title style</a:t>
            </a:r>
            <a:endParaRPr lang="en-US" dirty="0"/>
          </a:p>
        </p:txBody>
      </p:sp>
    </p:spTree>
    <p:extLst>
      <p:ext uri="{BB962C8B-B14F-4D97-AF65-F5344CB8AC3E}">
        <p14:creationId xmlns:p14="http://schemas.microsoft.com/office/powerpoint/2010/main" val="3543559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8" name="Picture 7" descr="CIFR_PPT_BG_Intro.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49299" y="2130425"/>
            <a:ext cx="5003801" cy="2560108"/>
          </a:xfrm>
        </p:spPr>
        <p:txBody>
          <a:bodyPr lIns="0" tIns="0" rIns="182880" bIns="0" anchor="t" anchorCtr="0">
            <a:normAutofit/>
          </a:bodyPr>
          <a:lstStyle>
            <a:lvl1pPr algn="l">
              <a:lnSpc>
                <a:spcPct val="95000"/>
              </a:lnSpc>
              <a:defRPr sz="4100" b="1" i="0">
                <a:solidFill>
                  <a:schemeClr val="bg1"/>
                </a:solidFill>
                <a:latin typeface="Verdana"/>
                <a:cs typeface="Verdana"/>
              </a:defRPr>
            </a:lvl1pPr>
          </a:lstStyle>
          <a:p>
            <a:r>
              <a:rPr lang="en-US" smtClean="0"/>
              <a:t>Click to edit Master title style</a:t>
            </a:r>
            <a:endParaRPr lang="en-US" dirty="0"/>
          </a:p>
        </p:txBody>
      </p:sp>
      <p:sp>
        <p:nvSpPr>
          <p:cNvPr id="3" name="Subtitle 2"/>
          <p:cNvSpPr>
            <a:spLocks noGrp="1"/>
          </p:cNvSpPr>
          <p:nvPr>
            <p:ph type="subTitle" idx="1"/>
          </p:nvPr>
        </p:nvSpPr>
        <p:spPr>
          <a:xfrm>
            <a:off x="728133" y="4766732"/>
            <a:ext cx="5447092" cy="1380067"/>
          </a:xfrm>
        </p:spPr>
        <p:txBody>
          <a:bodyPr lIns="0" tIns="0" rIns="182880" bIns="0">
            <a:normAutofit/>
          </a:bodyPr>
          <a:lstStyle>
            <a:lvl1pPr marL="0" indent="0" algn="l">
              <a:lnSpc>
                <a:spcPct val="95000"/>
              </a:lnSpc>
              <a:buNone/>
              <a:defRPr sz="2500">
                <a:solidFill>
                  <a:srgbClr val="FFFFFF"/>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19839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descr="CIFR_PPT_BG_Intro.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49299" y="2345267"/>
            <a:ext cx="7150101" cy="2560108"/>
          </a:xfrm>
        </p:spPr>
        <p:txBody>
          <a:bodyPr lIns="0" tIns="0" rIns="182880" bIns="0" anchor="t" anchorCtr="0">
            <a:normAutofit/>
          </a:bodyPr>
          <a:lstStyle>
            <a:lvl1pPr algn="l">
              <a:lnSpc>
                <a:spcPct val="95000"/>
              </a:lnSpc>
              <a:defRPr sz="4100" b="1" i="0">
                <a:solidFill>
                  <a:schemeClr val="bg1"/>
                </a:solidFill>
                <a:latin typeface="Verdana"/>
                <a:cs typeface="Verdana"/>
              </a:defRPr>
            </a:lvl1pPr>
          </a:lstStyle>
          <a:p>
            <a:r>
              <a:rPr lang="en-US" smtClean="0"/>
              <a:t>Click to edit Master title style</a:t>
            </a:r>
            <a:endParaRPr lang="en-US" dirty="0"/>
          </a:p>
        </p:txBody>
      </p:sp>
      <p:sp>
        <p:nvSpPr>
          <p:cNvPr id="3" name="Subtitle 2"/>
          <p:cNvSpPr>
            <a:spLocks noGrp="1"/>
          </p:cNvSpPr>
          <p:nvPr>
            <p:ph type="subTitle" idx="1"/>
          </p:nvPr>
        </p:nvSpPr>
        <p:spPr>
          <a:xfrm>
            <a:off x="728133" y="3894666"/>
            <a:ext cx="5447092" cy="1380067"/>
          </a:xfrm>
        </p:spPr>
        <p:txBody>
          <a:bodyPr lIns="0" tIns="0" rIns="182880" bIns="0">
            <a:normAutofit/>
          </a:bodyPr>
          <a:lstStyle>
            <a:lvl1pPr marL="0" indent="0" algn="l">
              <a:lnSpc>
                <a:spcPct val="95000"/>
              </a:lnSpc>
              <a:buNone/>
              <a:defRPr sz="2500">
                <a:solidFill>
                  <a:srgbClr val="FFFFFF"/>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836369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IFR_PPT_BG_Section.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759200" y="1659467"/>
            <a:ext cx="4735512" cy="2336800"/>
          </a:xfrm>
        </p:spPr>
        <p:txBody>
          <a:bodyPr lIns="0" tIns="0" rIns="182880" bIns="0" anchor="t" anchorCtr="0"/>
          <a:lstStyle>
            <a:lvl1pPr algn="l">
              <a:lnSpc>
                <a:spcPct val="95000"/>
              </a:lnSpc>
              <a:defRPr sz="4000" b="1" cap="none">
                <a:solidFill>
                  <a:srgbClr val="3A5898"/>
                </a:solidFill>
                <a:latin typeface="Verdana"/>
                <a:cs typeface="Verdana"/>
              </a:defRPr>
            </a:lvl1pPr>
          </a:lstStyle>
          <a:p>
            <a:r>
              <a:rPr lang="en-US" smtClean="0"/>
              <a:t>Click to edit Master title style</a:t>
            </a:r>
            <a:endParaRPr lang="en-US" dirty="0"/>
          </a:p>
        </p:txBody>
      </p:sp>
      <p:sp>
        <p:nvSpPr>
          <p:cNvPr id="3" name="Text Placeholder 2"/>
          <p:cNvSpPr>
            <a:spLocks noGrp="1"/>
          </p:cNvSpPr>
          <p:nvPr>
            <p:ph type="body" idx="1"/>
          </p:nvPr>
        </p:nvSpPr>
        <p:spPr>
          <a:xfrm>
            <a:off x="3784600" y="4055533"/>
            <a:ext cx="4710112" cy="2109787"/>
          </a:xfrm>
        </p:spPr>
        <p:txBody>
          <a:bodyPr lIns="0" tIns="0" rIns="182880" bIns="0" anchor="t" anchorCtr="0">
            <a:normAutofit/>
          </a:bodyPr>
          <a:lstStyle>
            <a:lvl1pPr marL="0" indent="0">
              <a:lnSpc>
                <a:spcPct val="95000"/>
              </a:lnSpc>
              <a:buNone/>
              <a:defRPr sz="2000">
                <a:solidFill>
                  <a:srgbClr val="6DB46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6" name="Slide Number Placeholder 5"/>
          <p:cNvSpPr>
            <a:spLocks noGrp="1"/>
          </p:cNvSpPr>
          <p:nvPr>
            <p:ph type="sldNum" sz="quarter" idx="12"/>
          </p:nvPr>
        </p:nvSpPr>
        <p:spPr>
          <a:xfrm>
            <a:off x="8551333" y="6368727"/>
            <a:ext cx="360987" cy="353808"/>
          </a:xfrm>
        </p:spPr>
        <p:txBody>
          <a:bodyPr/>
          <a:lstStyle>
            <a:lvl1pPr>
              <a:defRPr sz="1000">
                <a:solidFill>
                  <a:srgbClr val="FFFFFF"/>
                </a:solidFill>
                <a:latin typeface="Arial Black"/>
                <a:cs typeface="Arial Black"/>
              </a:defRPr>
            </a:lvl1pPr>
          </a:lstStyle>
          <a:p>
            <a:fld id="{FBC8D669-979D-0B49-B29F-9ADB534A76C0}" type="slidenum">
              <a:rPr lang="en-US" smtClean="0"/>
              <a:pPr/>
              <a:t>‹#›</a:t>
            </a:fld>
            <a:endParaRPr lang="en-US" dirty="0"/>
          </a:p>
        </p:txBody>
      </p:sp>
    </p:spTree>
    <p:extLst>
      <p:ext uri="{BB962C8B-B14F-4D97-AF65-F5344CB8AC3E}">
        <p14:creationId xmlns:p14="http://schemas.microsoft.com/office/powerpoint/2010/main" val="743002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7" name="Picture 6" descr="CIFR_PPT_BG_Section.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759200" y="1659467"/>
            <a:ext cx="4735512" cy="2336800"/>
          </a:xfrm>
        </p:spPr>
        <p:txBody>
          <a:bodyPr lIns="0" tIns="0" rIns="182880" bIns="0" anchor="t" anchorCtr="0"/>
          <a:lstStyle>
            <a:lvl1pPr algn="l">
              <a:lnSpc>
                <a:spcPct val="95000"/>
              </a:lnSpc>
              <a:defRPr sz="4000" b="1" cap="none">
                <a:solidFill>
                  <a:srgbClr val="3A5898"/>
                </a:solidFill>
                <a:latin typeface="Verdana"/>
                <a:cs typeface="Verdana"/>
              </a:defRPr>
            </a:lvl1pPr>
          </a:lstStyle>
          <a:p>
            <a:r>
              <a:rPr lang="en-US" smtClean="0"/>
              <a:t>Click to edit Master title style</a:t>
            </a:r>
            <a:endParaRPr lang="en-US" dirty="0"/>
          </a:p>
        </p:txBody>
      </p:sp>
      <p:sp>
        <p:nvSpPr>
          <p:cNvPr id="3" name="Text Placeholder 2"/>
          <p:cNvSpPr>
            <a:spLocks noGrp="1"/>
          </p:cNvSpPr>
          <p:nvPr>
            <p:ph type="body" idx="1"/>
          </p:nvPr>
        </p:nvSpPr>
        <p:spPr>
          <a:xfrm>
            <a:off x="3784600" y="4055533"/>
            <a:ext cx="4710112" cy="2109787"/>
          </a:xfrm>
        </p:spPr>
        <p:txBody>
          <a:bodyPr lIns="0" tIns="0" rIns="182880" bIns="0" anchor="t" anchorCtr="0">
            <a:normAutofit/>
          </a:bodyPr>
          <a:lstStyle>
            <a:lvl1pPr marL="0" indent="0">
              <a:lnSpc>
                <a:spcPct val="95000"/>
              </a:lnSpc>
              <a:buNone/>
              <a:defRPr sz="2000">
                <a:solidFill>
                  <a:srgbClr val="6DB46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236018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IFR_PPT_BG_Content.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5733" y="1159934"/>
            <a:ext cx="8111066" cy="970492"/>
          </a:xfrm>
        </p:spPr>
        <p:txBody>
          <a:bodyPr lIns="0" tIns="0" rIns="182880" bIns="0" anchor="t" anchorCtr="0">
            <a:normAutofit/>
          </a:bodyPr>
          <a:lstStyle>
            <a:lvl1pPr algn="l">
              <a:lnSpc>
                <a:spcPct val="95000"/>
              </a:lnSpc>
              <a:defRPr sz="3800">
                <a:solidFill>
                  <a:srgbClr val="3A5898"/>
                </a:solidFill>
                <a:latin typeface="Verdana"/>
                <a:cs typeface="Verdana"/>
              </a:defRPr>
            </a:lvl1pPr>
          </a:lstStyle>
          <a:p>
            <a:r>
              <a:rPr lang="en-US" smtClean="0"/>
              <a:t>Click to edit Master title style</a:t>
            </a:r>
            <a:endParaRPr lang="en-US" dirty="0"/>
          </a:p>
        </p:txBody>
      </p:sp>
      <p:sp>
        <p:nvSpPr>
          <p:cNvPr id="3" name="Content Placeholder 2"/>
          <p:cNvSpPr>
            <a:spLocks noGrp="1"/>
          </p:cNvSpPr>
          <p:nvPr>
            <p:ph idx="1"/>
          </p:nvPr>
        </p:nvSpPr>
        <p:spPr>
          <a:xfrm>
            <a:off x="567267" y="2336799"/>
            <a:ext cx="8119532" cy="3843867"/>
          </a:xfrm>
        </p:spPr>
        <p:txBody>
          <a:bodyPr/>
          <a:lstStyle>
            <a:lvl1pPr>
              <a:lnSpc>
                <a:spcPct val="95000"/>
              </a:lnSpc>
              <a:spcBef>
                <a:spcPts val="500"/>
              </a:spcBef>
              <a:spcAft>
                <a:spcPts val="800"/>
              </a:spcAft>
              <a:defRPr sz="2700">
                <a:solidFill>
                  <a:srgbClr val="6DB467"/>
                </a:solidFill>
                <a:latin typeface="Verdana"/>
                <a:cs typeface="Verdana"/>
              </a:defRPr>
            </a:lvl1pPr>
            <a:lvl2pPr>
              <a:lnSpc>
                <a:spcPct val="95000"/>
              </a:lnSpc>
              <a:spcBef>
                <a:spcPts val="300"/>
              </a:spcBef>
              <a:spcAft>
                <a:spcPts val="500"/>
              </a:spcAft>
              <a:defRPr sz="2200" b="0" i="0">
                <a:solidFill>
                  <a:srgbClr val="3A5898"/>
                </a:solidFill>
                <a:latin typeface="Verdana"/>
                <a:cs typeface="Verdana"/>
              </a:defRPr>
            </a:lvl2pPr>
            <a:lvl3pPr>
              <a:lnSpc>
                <a:spcPct val="95000"/>
              </a:lnSpc>
              <a:spcBef>
                <a:spcPts val="300"/>
              </a:spcBef>
              <a:spcAft>
                <a:spcPts val="300"/>
              </a:spcAft>
              <a:defRPr sz="2000">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defRPr>
                <a:solidFill>
                  <a:srgbClr val="5C5C5C"/>
                </a:solidFill>
                <a:latin typeface="Verdana"/>
                <a:cs typeface="Verdana"/>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8551333" y="6364816"/>
            <a:ext cx="372533" cy="365125"/>
          </a:xfrm>
        </p:spPr>
        <p:txBody>
          <a:bodyPr/>
          <a:lstStyle>
            <a:lvl1pPr>
              <a:defRPr sz="1100">
                <a:solidFill>
                  <a:srgbClr val="3A5898"/>
                </a:solidFill>
                <a:latin typeface="Arial Black"/>
                <a:cs typeface="Arial Black"/>
              </a:defRPr>
            </a:lvl1pPr>
          </a:lstStyle>
          <a:p>
            <a:fld id="{FBC8D669-979D-0B49-B29F-9ADB534A76C0}" type="slidenum">
              <a:rPr lang="en-US" smtClean="0"/>
              <a:pPr/>
              <a:t>‹#›</a:t>
            </a:fld>
            <a:endParaRPr lang="en-US" dirty="0"/>
          </a:p>
        </p:txBody>
      </p:sp>
    </p:spTree>
    <p:extLst>
      <p:ext uri="{BB962C8B-B14F-4D97-AF65-F5344CB8AC3E}">
        <p14:creationId xmlns:p14="http://schemas.microsoft.com/office/powerpoint/2010/main" val="175490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descr="CIFR_PPT_BG_Content.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5733" y="1159934"/>
            <a:ext cx="8111066" cy="970492"/>
          </a:xfrm>
        </p:spPr>
        <p:txBody>
          <a:bodyPr lIns="0" tIns="0" rIns="182880" bIns="0" anchor="t" anchorCtr="0">
            <a:normAutofit/>
          </a:bodyPr>
          <a:lstStyle>
            <a:lvl1pPr algn="l">
              <a:lnSpc>
                <a:spcPct val="95000"/>
              </a:lnSpc>
              <a:defRPr sz="3800">
                <a:solidFill>
                  <a:srgbClr val="3A5898"/>
                </a:solidFill>
                <a:latin typeface="Verdana"/>
                <a:cs typeface="Verdana"/>
              </a:defRPr>
            </a:lvl1pPr>
          </a:lstStyle>
          <a:p>
            <a:r>
              <a:rPr lang="en-US" smtClean="0"/>
              <a:t>Click to edit Master title style</a:t>
            </a:r>
            <a:endParaRPr lang="en-US" dirty="0"/>
          </a:p>
        </p:txBody>
      </p:sp>
      <p:sp>
        <p:nvSpPr>
          <p:cNvPr id="3" name="Content Placeholder 2"/>
          <p:cNvSpPr>
            <a:spLocks noGrp="1"/>
          </p:cNvSpPr>
          <p:nvPr>
            <p:ph idx="1"/>
          </p:nvPr>
        </p:nvSpPr>
        <p:spPr>
          <a:xfrm>
            <a:off x="567267" y="2336799"/>
            <a:ext cx="8119532" cy="3843867"/>
          </a:xfrm>
        </p:spPr>
        <p:txBody>
          <a:bodyPr/>
          <a:lstStyle>
            <a:lvl1pPr>
              <a:lnSpc>
                <a:spcPct val="95000"/>
              </a:lnSpc>
              <a:spcBef>
                <a:spcPts val="500"/>
              </a:spcBef>
              <a:spcAft>
                <a:spcPts val="800"/>
              </a:spcAft>
              <a:defRPr sz="2700">
                <a:solidFill>
                  <a:srgbClr val="6DB467"/>
                </a:solidFill>
                <a:latin typeface="Verdana"/>
                <a:cs typeface="Verdana"/>
              </a:defRPr>
            </a:lvl1pPr>
            <a:lvl2pPr>
              <a:lnSpc>
                <a:spcPct val="95000"/>
              </a:lnSpc>
              <a:spcBef>
                <a:spcPts val="300"/>
              </a:spcBef>
              <a:spcAft>
                <a:spcPts val="500"/>
              </a:spcAft>
              <a:defRPr sz="2200" b="0" i="0">
                <a:solidFill>
                  <a:srgbClr val="3A5898"/>
                </a:solidFill>
                <a:latin typeface="Verdana"/>
                <a:cs typeface="Verdana"/>
              </a:defRPr>
            </a:lvl2pPr>
            <a:lvl3pPr>
              <a:lnSpc>
                <a:spcPct val="95000"/>
              </a:lnSpc>
              <a:spcBef>
                <a:spcPts val="300"/>
              </a:spcBef>
              <a:spcAft>
                <a:spcPts val="300"/>
              </a:spcAft>
              <a:defRPr sz="2000">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defRPr>
                <a:solidFill>
                  <a:srgbClr val="5C5C5C"/>
                </a:solidFill>
                <a:latin typeface="Verdana"/>
                <a:cs typeface="Verdana"/>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60605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3.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88C3A-593F-3B42-A0BC-16C3143D8948}" type="datetimeFigureOut">
              <a:rPr lang="en-US" smtClean="0"/>
              <a:pPr/>
              <a:t>7/18/2016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314266" y="6356350"/>
            <a:ext cx="372533" cy="365125"/>
          </a:xfrm>
          <a:prstGeom prst="rect">
            <a:avLst/>
          </a:prstGeom>
        </p:spPr>
        <p:txBody>
          <a:bodyPr vert="horz" lIns="91440" tIns="45720" rIns="91440" bIns="45720" rtlCol="0" anchor="ctr"/>
          <a:lstStyle>
            <a:lvl1pPr algn="ctr">
              <a:defRPr sz="1200">
                <a:solidFill>
                  <a:srgbClr val="FFFFFF"/>
                </a:solidFill>
              </a:defRPr>
            </a:lvl1pPr>
          </a:lstStyle>
          <a:p>
            <a:fld id="{FBC8D669-979D-0B49-B29F-9ADB534A76C0}" type="slidenum">
              <a:rPr lang="en-US" smtClean="0"/>
              <a:pPr/>
              <a:t>‹#›</a:t>
            </a:fld>
            <a:endParaRPr lang="en-US" dirty="0"/>
          </a:p>
        </p:txBody>
      </p:sp>
    </p:spTree>
    <p:extLst>
      <p:ext uri="{BB962C8B-B14F-4D97-AF65-F5344CB8AC3E}">
        <p14:creationId xmlns:p14="http://schemas.microsoft.com/office/powerpoint/2010/main" val="2259395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lnSpc>
          <a:spcPct val="95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95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95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95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95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FBD9A5-3B3F-B64A-97A4-AB91EB305A7D}" type="datetime1">
              <a:rPr lang="en-US" smtClean="0">
                <a:solidFill>
                  <a:prstClr val="black">
                    <a:tint val="75000"/>
                  </a:prstClr>
                </a:solidFill>
              </a:rPr>
              <a:pPr/>
              <a:t>7/18/2016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314266" y="6356350"/>
            <a:ext cx="372533" cy="365125"/>
          </a:xfrm>
          <a:prstGeom prst="rect">
            <a:avLst/>
          </a:prstGeom>
        </p:spPr>
        <p:txBody>
          <a:bodyPr vert="horz" lIns="91440" tIns="45720" rIns="91440" bIns="45720" rtlCol="0" anchor="ctr"/>
          <a:lstStyle>
            <a:lvl1pPr algn="ctr">
              <a:defRPr sz="1200">
                <a:solidFill>
                  <a:srgbClr val="FFFFFF"/>
                </a:solidFill>
              </a:defRPr>
            </a:lvl1pPr>
          </a:lstStyle>
          <a:p>
            <a:fld id="{B0462FEB-C181-8347-9EC4-DEDFCFCD9AD1}" type="slidenum">
              <a:rPr lang="en-US" smtClean="0"/>
              <a:pPr/>
              <a:t>‹#›</a:t>
            </a:fld>
            <a:endParaRPr lang="en-US" dirty="0"/>
          </a:p>
        </p:txBody>
      </p:sp>
    </p:spTree>
    <p:extLst>
      <p:ext uri="{BB962C8B-B14F-4D97-AF65-F5344CB8AC3E}">
        <p14:creationId xmlns:p14="http://schemas.microsoft.com/office/powerpoint/2010/main" val="692544632"/>
      </p:ext>
    </p:extLst>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88C3A-593F-3B42-A0BC-16C3143D8948}" type="datetimeFigureOut">
              <a:rPr lang="en-US" smtClean="0"/>
              <a:pPr/>
              <a:t>7/18/2016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314266" y="6356350"/>
            <a:ext cx="372533" cy="365125"/>
          </a:xfrm>
          <a:prstGeom prst="rect">
            <a:avLst/>
          </a:prstGeom>
        </p:spPr>
        <p:txBody>
          <a:bodyPr vert="horz" lIns="91440" tIns="45720" rIns="91440" bIns="45720" rtlCol="0" anchor="ctr"/>
          <a:lstStyle>
            <a:lvl1pPr algn="ctr">
              <a:defRPr sz="1200">
                <a:solidFill>
                  <a:srgbClr val="FFFFFF"/>
                </a:solidFill>
              </a:defRPr>
            </a:lvl1pPr>
          </a:lstStyle>
          <a:p>
            <a:fld id="{FBC8D669-979D-0B49-B29F-9ADB534A76C0}" type="slidenum">
              <a:rPr lang="en-US" smtClean="0"/>
              <a:pPr/>
              <a:t>‹#›</a:t>
            </a:fld>
            <a:endParaRPr lang="en-US" dirty="0"/>
          </a:p>
        </p:txBody>
      </p:sp>
    </p:spTree>
    <p:extLst>
      <p:ext uri="{BB962C8B-B14F-4D97-AF65-F5344CB8AC3E}">
        <p14:creationId xmlns:p14="http://schemas.microsoft.com/office/powerpoint/2010/main" val="362388362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8" r:id="rId15"/>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lnSpc>
          <a:spcPct val="95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95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95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95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95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FBD9A5-3B3F-B64A-97A4-AB91EB305A7D}" type="datetime1">
              <a:rPr lang="en-US" smtClean="0">
                <a:solidFill>
                  <a:prstClr val="black">
                    <a:tint val="75000"/>
                  </a:prstClr>
                </a:solidFill>
              </a:rPr>
              <a:pPr/>
              <a:t>7/18/2016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314266" y="6356350"/>
            <a:ext cx="372533" cy="365125"/>
          </a:xfrm>
          <a:prstGeom prst="rect">
            <a:avLst/>
          </a:prstGeom>
        </p:spPr>
        <p:txBody>
          <a:bodyPr vert="horz" lIns="91440" tIns="45720" rIns="91440" bIns="45720" rtlCol="0" anchor="ctr"/>
          <a:lstStyle>
            <a:lvl1pPr algn="ctr">
              <a:defRPr sz="1200">
                <a:solidFill>
                  <a:srgbClr val="FFFFFF"/>
                </a:solidFill>
              </a:defRPr>
            </a:lvl1pPr>
          </a:lstStyle>
          <a:p>
            <a:fld id="{B0462FEB-C181-8347-9EC4-DEDFCFCD9AD1}" type="slidenum">
              <a:rPr lang="en-US" smtClean="0"/>
              <a:pPr/>
              <a:t>‹#›</a:t>
            </a:fld>
            <a:endParaRPr lang="en-US" dirty="0"/>
          </a:p>
        </p:txBody>
      </p:sp>
    </p:spTree>
    <p:extLst>
      <p:ext uri="{BB962C8B-B14F-4D97-AF65-F5344CB8AC3E}">
        <p14:creationId xmlns:p14="http://schemas.microsoft.com/office/powerpoint/2010/main" val="861892370"/>
      </p:ext>
    </p:extLst>
  </p:cSld>
  <p:clrMap bg1="lt1" tx1="dk1" bg2="lt2" tx2="dk2" accent1="accent1" accent2="accent2" accent3="accent3" accent4="accent4" accent5="accent5" accent6="accent6" hlink="hlink" folHlink="folHlink"/>
  <p:sldLayoutIdLst>
    <p:sldLayoutId id="2147483695" r:id="rId1"/>
  </p:sldLayoutIdLst>
  <p:hf hdr="0" ftr="0" dt="0"/>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hyperlink" Target="https://osep.grads360.org/#program/idea-part-b-profiles" TargetMode="External"/><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hyperlink" Target="https://osep.grads360.org/#communities/pdc/documents/9012"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ncsi-resources.wested.org/" TargetMode="Externa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hyperlink" Target="https://ncsi-resources.wested.org/" TargetMode="External"/><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30.xml"/><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9299" y="2130425"/>
            <a:ext cx="5425926" cy="2560108"/>
          </a:xfrm>
        </p:spPr>
        <p:txBody>
          <a:bodyPr>
            <a:normAutofit fontScale="90000"/>
          </a:bodyPr>
          <a:lstStyle/>
          <a:p>
            <a:r>
              <a:rPr lang="en-US" sz="3600" dirty="0" smtClean="0"/>
              <a:t>CEEDAR-IRIS Cross-State Convening Panel</a:t>
            </a:r>
            <a:r>
              <a:rPr lang="en-US" sz="3600" dirty="0"/>
              <a:t/>
            </a:r>
            <a:br>
              <a:rPr lang="en-US" sz="3600" dirty="0"/>
            </a:br>
            <a:r>
              <a:rPr lang="en-US" sz="3600" dirty="0" smtClean="0"/>
              <a:t/>
            </a:r>
            <a:br>
              <a:rPr lang="en-US" sz="3600" dirty="0" smtClean="0"/>
            </a:br>
            <a:r>
              <a:rPr lang="en-US" sz="2700" i="1" dirty="0" smtClean="0"/>
              <a:t>Aligning </a:t>
            </a:r>
            <a:r>
              <a:rPr lang="en-US" sz="2700" i="1" dirty="0"/>
              <a:t>efforts to improve capacity with strategies for scale up and documenting impact</a:t>
            </a:r>
            <a:r>
              <a:rPr lang="en-US" i="1" dirty="0"/>
              <a:t/>
            </a:r>
            <a:br>
              <a:rPr lang="en-US" i="1" dirty="0"/>
            </a:br>
            <a:r>
              <a:rPr lang="en-US" i="1" dirty="0" smtClean="0"/>
              <a:t> </a:t>
            </a:r>
            <a:endParaRPr lang="en-US" i="1" dirty="0"/>
          </a:p>
        </p:txBody>
      </p:sp>
      <p:sp>
        <p:nvSpPr>
          <p:cNvPr id="3" name="Subtitle 2"/>
          <p:cNvSpPr>
            <a:spLocks noGrp="1"/>
          </p:cNvSpPr>
          <p:nvPr>
            <p:ph type="subTitle" idx="1"/>
          </p:nvPr>
        </p:nvSpPr>
        <p:spPr>
          <a:xfrm>
            <a:off x="728133" y="5292026"/>
            <a:ext cx="5447092" cy="1380067"/>
          </a:xfrm>
        </p:spPr>
        <p:txBody>
          <a:bodyPr/>
          <a:lstStyle/>
          <a:p>
            <a:r>
              <a:rPr lang="en-US" dirty="0" smtClean="0"/>
              <a:t>Kristin Reedy, Co-Director</a:t>
            </a:r>
          </a:p>
          <a:p>
            <a:r>
              <a:rPr lang="en-US" dirty="0" smtClean="0"/>
              <a:t>June 24, 2016</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descr="A line above the text." title="Top Line"/>
          <p:cNvCxnSpPr/>
          <p:nvPr/>
        </p:nvCxnSpPr>
        <p:spPr>
          <a:xfrm>
            <a:off x="270933" y="1596350"/>
            <a:ext cx="4301067"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87867" y="1593732"/>
            <a:ext cx="3183467" cy="4749801"/>
          </a:xfrm>
        </p:spPr>
        <p:txBody>
          <a:bodyPr>
            <a:normAutofit/>
          </a:bodyPr>
          <a:lstStyle/>
          <a:p>
            <a:r>
              <a:rPr lang="en-US" dirty="0" smtClean="0"/>
              <a:t>Supporting </a:t>
            </a:r>
            <a:r>
              <a:rPr lang="en-US" b="1" dirty="0" smtClean="0">
                <a:ln>
                  <a:solidFill>
                    <a:srgbClr val="47AE38"/>
                  </a:solidFill>
                </a:ln>
              </a:rPr>
              <a:t>Systemic Thinking to Build Capacity </a:t>
            </a:r>
            <a:r>
              <a:rPr lang="en-US" dirty="0" smtClean="0"/>
              <a:t>to </a:t>
            </a:r>
            <a:br>
              <a:rPr lang="en-US" dirty="0" smtClean="0"/>
            </a:br>
            <a:r>
              <a:rPr lang="en-US" dirty="0" smtClean="0"/>
              <a:t>Achieve Desired</a:t>
            </a:r>
            <a:br>
              <a:rPr lang="en-US" dirty="0" smtClean="0"/>
            </a:br>
            <a:r>
              <a:rPr lang="en-US" dirty="0" smtClean="0"/>
              <a:t>Results</a:t>
            </a:r>
            <a:endParaRPr lang="en-US" dirty="0"/>
          </a:p>
        </p:txBody>
      </p:sp>
      <p:cxnSp>
        <p:nvCxnSpPr>
          <p:cNvPr id="6" name="Straight Connector 5" descr="A line below the text." title="Bottom Line"/>
          <p:cNvCxnSpPr/>
          <p:nvPr/>
        </p:nvCxnSpPr>
        <p:spPr>
          <a:xfrm>
            <a:off x="254000" y="5931284"/>
            <a:ext cx="4368800"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Content Placeholder 4" descr="The NCSI Systems Circle has four quadrants. The top left is data use. The top right is knowledge utilization. The bottom left is systems change. The bottom right is communication and collaboration." title="NCSI Systems Circle"/>
          <p:cNvPicPr>
            <a:picLocks noGrp="1" noChangeAspect="1"/>
          </p:cNvPicPr>
          <p:nvPr>
            <p:ph idx="1"/>
          </p:nvPr>
        </p:nvPicPr>
        <p:blipFill rotWithShape="1">
          <a:blip r:embed="rId3">
            <a:extLst>
              <a:ext uri="{28A0092B-C50C-407E-A947-70E740481C1C}">
                <a14:useLocalDpi xmlns:a14="http://schemas.microsoft.com/office/drawing/2010/main" val="0"/>
              </a:ext>
            </a:extLst>
          </a:blip>
          <a:srcRect l="10557" t="15328" r="18182" b="13630"/>
          <a:stretch/>
        </p:blipFill>
        <p:spPr>
          <a:xfrm>
            <a:off x="3268134" y="1089290"/>
            <a:ext cx="5524500" cy="5388093"/>
          </a:xfrm>
        </p:spPr>
      </p:pic>
    </p:spTree>
    <p:extLst>
      <p:ext uri="{BB962C8B-B14F-4D97-AF65-F5344CB8AC3E}">
        <p14:creationId xmlns:p14="http://schemas.microsoft.com/office/powerpoint/2010/main" val="3215791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hidden="1"/>
          <p:cNvSpPr>
            <a:spLocks noGrp="1"/>
          </p:cNvSpPr>
          <p:nvPr>
            <p:ph type="title"/>
          </p:nvPr>
        </p:nvSpPr>
        <p:spPr/>
        <p:txBody>
          <a:bodyPr/>
          <a:lstStyle/>
          <a:p>
            <a:r>
              <a:rPr lang="en-US" dirty="0" smtClean="0"/>
              <a:t>Knowledge</a:t>
            </a:r>
            <a:endParaRPr lang="en-US" dirty="0"/>
          </a:p>
        </p:txBody>
      </p:sp>
      <p:pic>
        <p:nvPicPr>
          <p:cNvPr id="6" name="Picture 5" descr="A little graphic that says, &quot;Knowledge Utilization&quot; and then has a head next to it with a lighbulb inside, and then underneath that it says, &quot;Examining the Effectiveness of the System.&quot;" title="Knowledge Utilization"/>
          <p:cNvPicPr>
            <a:picLocks noChangeAspect="1"/>
          </p:cNvPicPr>
          <p:nvPr/>
        </p:nvPicPr>
        <p:blipFill rotWithShape="1">
          <a:blip r:embed="rId2">
            <a:extLst>
              <a:ext uri="{28A0092B-C50C-407E-A947-70E740481C1C}">
                <a14:useLocalDpi xmlns:a14="http://schemas.microsoft.com/office/drawing/2010/main" val="0"/>
              </a:ext>
            </a:extLst>
          </a:blip>
          <a:srcRect b="69815"/>
          <a:stretch/>
        </p:blipFill>
        <p:spPr>
          <a:xfrm>
            <a:off x="4356100" y="482600"/>
            <a:ext cx="6020336" cy="2070100"/>
          </a:xfrm>
          <a:prstGeom prst="rect">
            <a:avLst/>
          </a:prstGeom>
        </p:spPr>
      </p:pic>
      <p:sp>
        <p:nvSpPr>
          <p:cNvPr id="16" name="Content Placeholder 2"/>
          <p:cNvSpPr txBox="1">
            <a:spLocks/>
          </p:cNvSpPr>
          <p:nvPr/>
        </p:nvSpPr>
        <p:spPr>
          <a:xfrm>
            <a:off x="300566" y="2167467"/>
            <a:ext cx="8538633" cy="3975099"/>
          </a:xfrm>
          <a:prstGeom prst="rect">
            <a:avLst/>
          </a:prstGeom>
        </p:spPr>
        <p:txBody>
          <a:bodyPr vert="horz" lIns="91440" tIns="45720" rIns="91440" bIns="45720" rtlCol="0">
            <a:normAutofit/>
          </a:bodyPr>
          <a:lstStyle>
            <a:lvl1pPr marL="342900" indent="-342900" algn="l" defTabSz="457200" rtl="0" eaLnBrk="1" latinLnBrk="0" hangingPunct="1">
              <a:lnSpc>
                <a:spcPct val="95000"/>
              </a:lnSpc>
              <a:spcBef>
                <a:spcPts val="500"/>
              </a:spcBef>
              <a:spcAft>
                <a:spcPts val="800"/>
              </a:spcAft>
              <a:buFont typeface="Arial"/>
              <a:buChar char="•"/>
              <a:defRPr sz="2700" kern="1200">
                <a:solidFill>
                  <a:srgbClr val="6DB467"/>
                </a:solidFill>
                <a:latin typeface="Verdana"/>
                <a:ea typeface="+mn-ea"/>
                <a:cs typeface="Verdana"/>
              </a:defRPr>
            </a:lvl1pPr>
            <a:lvl2pPr marL="742950" indent="-285750" algn="l" defTabSz="457200" rtl="0" eaLnBrk="1" latinLnBrk="0" hangingPunct="1">
              <a:lnSpc>
                <a:spcPct val="95000"/>
              </a:lnSpc>
              <a:spcBef>
                <a:spcPts val="300"/>
              </a:spcBef>
              <a:spcAft>
                <a:spcPts val="500"/>
              </a:spcAft>
              <a:buFont typeface="Arial"/>
              <a:buChar char="–"/>
              <a:defRPr sz="2200" b="0" i="0" kern="1200">
                <a:solidFill>
                  <a:srgbClr val="3A5898"/>
                </a:solidFill>
                <a:latin typeface="Verdana"/>
                <a:ea typeface="+mn-ea"/>
                <a:cs typeface="Verdana"/>
              </a:defRPr>
            </a:lvl2pPr>
            <a:lvl3pPr marL="1143000" indent="-228600" algn="l" defTabSz="457200" rtl="0" eaLnBrk="1" latinLnBrk="0" hangingPunct="1">
              <a:lnSpc>
                <a:spcPct val="95000"/>
              </a:lnSpc>
              <a:spcBef>
                <a:spcPts val="300"/>
              </a:spcBef>
              <a:spcAft>
                <a:spcPts val="300"/>
              </a:spcAft>
              <a:buFont typeface="Arial"/>
              <a:buChar char="•"/>
              <a:defRPr sz="2000" kern="1200">
                <a:solidFill>
                  <a:srgbClr val="5C5C5C"/>
                </a:solidFill>
                <a:latin typeface="Verdana"/>
                <a:ea typeface="+mn-ea"/>
                <a:cs typeface="Verdana"/>
              </a:defRPr>
            </a:lvl3pPr>
            <a:lvl4pPr marL="1600200" indent="-228600" algn="l" defTabSz="457200" rtl="0" eaLnBrk="1" latinLnBrk="0" hangingPunct="1">
              <a:lnSpc>
                <a:spcPct val="95000"/>
              </a:lnSpc>
              <a:spcBef>
                <a:spcPct val="20000"/>
              </a:spcBef>
              <a:buFont typeface="Arial"/>
              <a:buChar char="–"/>
              <a:defRPr sz="2000" kern="1200">
                <a:solidFill>
                  <a:srgbClr val="5C5C5C"/>
                </a:solidFill>
                <a:latin typeface="Verdana"/>
                <a:ea typeface="+mn-ea"/>
                <a:cs typeface="Verdana"/>
              </a:defRPr>
            </a:lvl4pPr>
            <a:lvl5pPr marL="2057400" indent="-228600" algn="l" defTabSz="457200" rtl="0" eaLnBrk="1" latinLnBrk="0" hangingPunct="1">
              <a:lnSpc>
                <a:spcPct val="95000"/>
              </a:lnSpc>
              <a:spcBef>
                <a:spcPct val="20000"/>
              </a:spcBef>
              <a:buFont typeface="Arial"/>
              <a:buChar char="»"/>
              <a:defRPr sz="2000" kern="1200">
                <a:solidFill>
                  <a:srgbClr val="5C5C5C"/>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mtClean="0">
                <a:solidFill>
                  <a:srgbClr val="008000"/>
                </a:solidFill>
              </a:rPr>
              <a:t>Workforce Focus</a:t>
            </a:r>
          </a:p>
          <a:p>
            <a:pPr lvl="1"/>
            <a:r>
              <a:rPr lang="en-US" smtClean="0"/>
              <a:t>How do state organizations </a:t>
            </a:r>
            <a:r>
              <a:rPr lang="en-US" b="1" smtClean="0"/>
              <a:t>engage, manage, and develop staff</a:t>
            </a:r>
            <a:r>
              <a:rPr lang="en-US" smtClean="0"/>
              <a:t> to utilize full potential -- in alignment with mission, strategy, and action plans? </a:t>
            </a:r>
          </a:p>
          <a:p>
            <a:pPr lvl="1"/>
            <a:r>
              <a:rPr lang="en-US" smtClean="0"/>
              <a:t>How do states </a:t>
            </a:r>
            <a:r>
              <a:rPr lang="en-US" b="1" smtClean="0"/>
              <a:t>assess workforce capability and capacity needs</a:t>
            </a:r>
            <a:r>
              <a:rPr lang="en-US" smtClean="0"/>
              <a:t> to build an environment conducive to high performance? </a:t>
            </a:r>
          </a:p>
          <a:p>
            <a:pPr lvl="1"/>
            <a:r>
              <a:rPr lang="en-US" smtClean="0"/>
              <a:t>How do states </a:t>
            </a:r>
            <a:r>
              <a:rPr lang="en-US" b="1" smtClean="0"/>
              <a:t>ensure individuals have the content knowledge and skills</a:t>
            </a:r>
            <a:r>
              <a:rPr lang="en-US" smtClean="0"/>
              <a:t> to do what is being asked of them?</a:t>
            </a:r>
            <a:endParaRPr lang="en-US" dirty="0"/>
          </a:p>
        </p:txBody>
      </p:sp>
    </p:spTree>
    <p:extLst>
      <p:ext uri="{BB962C8B-B14F-4D97-AF65-F5344CB8AC3E}">
        <p14:creationId xmlns:p14="http://schemas.microsoft.com/office/powerpoint/2010/main" val="2748959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14300" y="520700"/>
            <a:ext cx="8111066" cy="668866"/>
          </a:xfrm>
          <a:prstGeom prst="rect">
            <a:avLst/>
          </a:prstGeom>
        </p:spPr>
        <p:txBody>
          <a:bodyPr vert="horz" lIns="0" tIns="0" rIns="182880" bIns="0" rtlCol="0" anchor="t" anchorCtr="0">
            <a:noAutofit/>
          </a:bodyPr>
          <a:lstStyle>
            <a:lvl1pPr algn="l" defTabSz="457200" rtl="0" eaLnBrk="1" latinLnBrk="0" hangingPunct="1">
              <a:lnSpc>
                <a:spcPts val="4000"/>
              </a:lnSpc>
              <a:spcBef>
                <a:spcPct val="0"/>
              </a:spcBef>
              <a:buNone/>
              <a:defRPr sz="3800" kern="1200">
                <a:solidFill>
                  <a:srgbClr val="3A5898"/>
                </a:solidFill>
                <a:latin typeface="Verdana"/>
                <a:ea typeface="+mj-ea"/>
                <a:cs typeface="Verdana"/>
              </a:defRPr>
            </a:lvl1pPr>
          </a:lstStyle>
          <a:p>
            <a:r>
              <a:rPr lang="en-US" sz="3200" dirty="0" smtClean="0"/>
              <a:t>Systems in Action: Phase I SSIPs</a:t>
            </a:r>
            <a:endParaRPr lang="en-US" sz="3200" dirty="0"/>
          </a:p>
        </p:txBody>
      </p:sp>
      <p:sp>
        <p:nvSpPr>
          <p:cNvPr id="2" name="Title 1"/>
          <p:cNvSpPr>
            <a:spLocks noGrp="1"/>
          </p:cNvSpPr>
          <p:nvPr>
            <p:ph type="title"/>
          </p:nvPr>
        </p:nvSpPr>
        <p:spPr>
          <a:xfrm>
            <a:off x="118533" y="1155701"/>
            <a:ext cx="8111066" cy="668866"/>
          </a:xfrm>
        </p:spPr>
        <p:txBody>
          <a:bodyPr>
            <a:normAutofit/>
          </a:bodyPr>
          <a:lstStyle/>
          <a:p>
            <a:pPr algn="ctr"/>
            <a:r>
              <a:rPr lang="en-US" sz="2800" dirty="0" smtClean="0"/>
              <a:t>Workforce Focus</a:t>
            </a:r>
            <a:endParaRPr lang="en-US" sz="2800" dirty="0"/>
          </a:p>
        </p:txBody>
      </p:sp>
      <p:sp>
        <p:nvSpPr>
          <p:cNvPr id="3" name="Content Placeholder 2"/>
          <p:cNvSpPr>
            <a:spLocks noGrp="1"/>
          </p:cNvSpPr>
          <p:nvPr>
            <p:ph idx="1"/>
          </p:nvPr>
        </p:nvSpPr>
        <p:spPr>
          <a:xfrm>
            <a:off x="101600" y="1862667"/>
            <a:ext cx="9042400" cy="4487333"/>
          </a:xfrm>
        </p:spPr>
        <p:txBody>
          <a:bodyPr>
            <a:noAutofit/>
          </a:bodyPr>
          <a:lstStyle/>
          <a:p>
            <a:pPr lvl="0">
              <a:lnSpc>
                <a:spcPct val="120000"/>
              </a:lnSpc>
              <a:spcBef>
                <a:spcPts val="0"/>
              </a:spcBef>
              <a:spcAft>
                <a:spcPts val="0"/>
              </a:spcAft>
            </a:pPr>
            <a:r>
              <a:rPr lang="en-US" sz="2400" dirty="0"/>
              <a:t>All states analyzed PD and TA systems</a:t>
            </a:r>
          </a:p>
          <a:p>
            <a:pPr lvl="1">
              <a:lnSpc>
                <a:spcPct val="120000"/>
              </a:lnSpc>
              <a:spcBef>
                <a:spcPts val="0"/>
              </a:spcBef>
              <a:spcAft>
                <a:spcPts val="0"/>
              </a:spcAft>
            </a:pPr>
            <a:r>
              <a:rPr lang="en-US" sz="1800" dirty="0" smtClean="0"/>
              <a:t>A third identified </a:t>
            </a:r>
            <a:r>
              <a:rPr lang="en-US" sz="1800" dirty="0"/>
              <a:t>PD offerings to LEAs as a </a:t>
            </a:r>
            <a:r>
              <a:rPr lang="en-US" sz="1800" i="1" dirty="0" smtClean="0"/>
              <a:t>strength</a:t>
            </a:r>
          </a:p>
          <a:p>
            <a:pPr lvl="1">
              <a:lnSpc>
                <a:spcPct val="120000"/>
              </a:lnSpc>
              <a:spcBef>
                <a:spcPts val="0"/>
              </a:spcBef>
              <a:spcAft>
                <a:spcPts val="0"/>
              </a:spcAft>
            </a:pPr>
            <a:r>
              <a:rPr lang="en-US" sz="1800" dirty="0" smtClean="0"/>
              <a:t>A third saw </a:t>
            </a:r>
            <a:r>
              <a:rPr lang="en-US" sz="1800" dirty="0"/>
              <a:t>this as an </a:t>
            </a:r>
            <a:r>
              <a:rPr lang="en-US" sz="1800" i="1" dirty="0"/>
              <a:t>area for </a:t>
            </a:r>
            <a:r>
              <a:rPr lang="en-US" sz="1800" i="1" dirty="0" smtClean="0"/>
              <a:t>improvement</a:t>
            </a:r>
            <a:endParaRPr lang="en-US" sz="1800" i="1" dirty="0"/>
          </a:p>
          <a:p>
            <a:pPr lvl="0">
              <a:lnSpc>
                <a:spcPct val="120000"/>
              </a:lnSpc>
              <a:spcBef>
                <a:spcPts val="0"/>
              </a:spcBef>
              <a:spcAft>
                <a:spcPts val="0"/>
              </a:spcAft>
            </a:pPr>
            <a:r>
              <a:rPr lang="en-US" sz="2400" dirty="0"/>
              <a:t>All 60 states are </a:t>
            </a:r>
            <a:r>
              <a:rPr lang="en-US" sz="2400" b="1" dirty="0"/>
              <a:t>focused on building LEA </a:t>
            </a:r>
            <a:r>
              <a:rPr lang="en-US" sz="2400" b="1" dirty="0" smtClean="0"/>
              <a:t>capacity</a:t>
            </a:r>
            <a:r>
              <a:rPr lang="en-US" sz="2400" dirty="0" smtClean="0"/>
              <a:t>, </a:t>
            </a:r>
            <a:r>
              <a:rPr lang="en-US" sz="2400" dirty="0"/>
              <a:t>including district and school-level </a:t>
            </a:r>
            <a:r>
              <a:rPr lang="en-US" sz="2400" dirty="0" smtClean="0"/>
              <a:t>staff</a:t>
            </a:r>
            <a:endParaRPr lang="en-US" sz="2400" dirty="0"/>
          </a:p>
          <a:p>
            <a:pPr lvl="1">
              <a:lnSpc>
                <a:spcPct val="120000"/>
              </a:lnSpc>
              <a:spcBef>
                <a:spcPts val="0"/>
              </a:spcBef>
              <a:spcAft>
                <a:spcPts val="0"/>
              </a:spcAft>
            </a:pPr>
            <a:r>
              <a:rPr lang="en-US" sz="1800" b="1" dirty="0"/>
              <a:t>Coaching</a:t>
            </a:r>
            <a:r>
              <a:rPr lang="en-US" sz="1800" dirty="0"/>
              <a:t> was </a:t>
            </a:r>
            <a:r>
              <a:rPr lang="en-US" sz="1800" dirty="0" smtClean="0"/>
              <a:t>a strength for 20% but an </a:t>
            </a:r>
            <a:r>
              <a:rPr lang="en-US" sz="1800" dirty="0"/>
              <a:t>area for improvement </a:t>
            </a:r>
            <a:r>
              <a:rPr lang="en-US" sz="1800" dirty="0" smtClean="0"/>
              <a:t>in 15%</a:t>
            </a:r>
            <a:endParaRPr lang="en-US" sz="1800" dirty="0"/>
          </a:p>
          <a:p>
            <a:pPr lvl="1">
              <a:lnSpc>
                <a:spcPct val="120000"/>
              </a:lnSpc>
              <a:spcBef>
                <a:spcPts val="0"/>
              </a:spcBef>
              <a:spcAft>
                <a:spcPts val="0"/>
              </a:spcAft>
            </a:pPr>
            <a:r>
              <a:rPr lang="en-US" sz="1800" b="1" dirty="0" smtClean="0"/>
              <a:t>Use </a:t>
            </a:r>
            <a:r>
              <a:rPr lang="en-US" sz="1800" b="1" dirty="0"/>
              <a:t>of technology, and professional learning communities </a:t>
            </a:r>
            <a:r>
              <a:rPr lang="en-US" sz="1800" dirty="0"/>
              <a:t>were cited as strengths, as was </a:t>
            </a:r>
            <a:r>
              <a:rPr lang="en-US" sz="1800" b="1" dirty="0" smtClean="0"/>
              <a:t>certification</a:t>
            </a:r>
            <a:r>
              <a:rPr lang="en-US" sz="1800" dirty="0" smtClean="0"/>
              <a:t> of </a:t>
            </a:r>
            <a:r>
              <a:rPr lang="en-US" sz="1800" dirty="0"/>
              <a:t>LEA </a:t>
            </a:r>
            <a:r>
              <a:rPr lang="en-US" sz="1800" dirty="0" smtClean="0"/>
              <a:t>staff, </a:t>
            </a:r>
            <a:r>
              <a:rPr lang="en-US" sz="1800" b="1" dirty="0"/>
              <a:t>teaching and principal standards </a:t>
            </a:r>
            <a:r>
              <a:rPr lang="en-US" sz="1800" dirty="0"/>
              <a:t>were a strength</a:t>
            </a:r>
          </a:p>
          <a:p>
            <a:pPr lvl="0">
              <a:lnSpc>
                <a:spcPct val="120000"/>
              </a:lnSpc>
              <a:spcBef>
                <a:spcPts val="0"/>
              </a:spcBef>
              <a:spcAft>
                <a:spcPts val="0"/>
              </a:spcAft>
            </a:pPr>
            <a:r>
              <a:rPr lang="en-US" sz="2400" dirty="0" smtClean="0"/>
              <a:t>Only one state </a:t>
            </a:r>
            <a:r>
              <a:rPr lang="en-US" sz="2400" dirty="0"/>
              <a:t>addressed </a:t>
            </a:r>
            <a:r>
              <a:rPr lang="en-US" sz="2400" b="1" dirty="0"/>
              <a:t>pre-service/institutions of higher education</a:t>
            </a:r>
            <a:r>
              <a:rPr lang="en-US" sz="2400" dirty="0"/>
              <a:t> in its improvement strategies </a:t>
            </a:r>
            <a:endParaRPr lang="en-US" sz="2400" dirty="0" smtClean="0"/>
          </a:p>
        </p:txBody>
      </p:sp>
    </p:spTree>
    <p:extLst>
      <p:ext uri="{BB962C8B-B14F-4D97-AF65-F5344CB8AC3E}">
        <p14:creationId xmlns:p14="http://schemas.microsoft.com/office/powerpoint/2010/main" val="313669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Improvement Strategies</a:t>
            </a:r>
            <a:endParaRPr lang="en-US" dirty="0"/>
          </a:p>
        </p:txBody>
      </p:sp>
      <p:graphicFrame>
        <p:nvGraphicFramePr>
          <p:cNvPr id="5" name="Chart 4" descr="A graph that shows improvement strategies in states with reading and/or math SIMRs. On the x-axis is percent of states, and on the y-axis is the strategy. The strategies listed are, &quot;Access to general..., early screening..., diagnostic assessments, LRE, IEP Standards-Based, IEP Quality, Progress Monitoring, Extended Learning Time, PBIS, Implementation Science, and Assess, plan, teach.&quot;" title="Improvement Strategies"/>
          <p:cNvGraphicFramePr/>
          <p:nvPr>
            <p:extLst>
              <p:ext uri="{D42A27DB-BD31-4B8C-83A1-F6EECF244321}">
                <p14:modId xmlns:p14="http://schemas.microsoft.com/office/powerpoint/2010/main" val="3308142499"/>
              </p:ext>
            </p:extLst>
          </p:nvPr>
        </p:nvGraphicFramePr>
        <p:xfrm>
          <a:off x="0" y="821765"/>
          <a:ext cx="9143999" cy="5856941"/>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Arrow Connector 2" descr="An arrow pointing to the most-used improvement strategy." title="Arrow"/>
          <p:cNvCxnSpPr/>
          <p:nvPr/>
        </p:nvCxnSpPr>
        <p:spPr>
          <a:xfrm flipH="1">
            <a:off x="6464300" y="1799591"/>
            <a:ext cx="208461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6644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Focus Areas</a:t>
            </a:r>
            <a:endParaRPr lang="en-US" dirty="0"/>
          </a:p>
        </p:txBody>
      </p:sp>
      <p:graphicFrame>
        <p:nvGraphicFramePr>
          <p:cNvPr id="3" name="Chart 2" descr="A graph that shows focus areas for infrastructure improvement. The x-axis is percent of states and the y-axis is individuals and entities. The individuals and entities listed on the y-axis are, &quot;SEA, LEA, Teachers, Students, LEA or school..., and Families.&quot; SEA has 92 percent, LEA has 80 percent, Teachers have 62 percent, students have 37 percent, LEA or school... has 30 percent, and families have 30 percent." title="Focus Areas"/>
          <p:cNvGraphicFramePr/>
          <p:nvPr>
            <p:extLst>
              <p:ext uri="{D42A27DB-BD31-4B8C-83A1-F6EECF244321}">
                <p14:modId xmlns:p14="http://schemas.microsoft.com/office/powerpoint/2010/main" val="1643852398"/>
              </p:ext>
            </p:extLst>
          </p:nvPr>
        </p:nvGraphicFramePr>
        <p:xfrm>
          <a:off x="421340" y="952500"/>
          <a:ext cx="8110071" cy="5905500"/>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Arrow Connector 3" descr="An arrow that points out that only 62 percent of states have teachers as a focus area for infrastructure improvement." title="Arrow"/>
          <p:cNvCxnSpPr/>
          <p:nvPr/>
        </p:nvCxnSpPr>
        <p:spPr>
          <a:xfrm flipH="1">
            <a:off x="6892467" y="3717291"/>
            <a:ext cx="204833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256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Infrastructure Analysis</a:t>
            </a:r>
            <a:endParaRPr lang="en-US" dirty="0"/>
          </a:p>
        </p:txBody>
      </p:sp>
      <p:graphicFrame>
        <p:nvGraphicFramePr>
          <p:cNvPr id="4" name="Chart 3" descr="A graph that shows the infrastructure analysis of SEA initiatives with n=60. The x-axis has percent of states, and the y-axis has initiatives. The initiatives and their percent of states that have them are, &quot;State-based initiatives, 83 percent. ESEA/Waiver, 48 percent. Multi-Tiered System of..., 48 percent. State Personnel Development..., 33 percent. Race to the Top Grant (RTTT), 10 percent. Early Learning Challenge Grant, 7 percent. Longitudinal Data Grant, 7 percent. PD/ESEA Title II, 7 percent. School Improvement Grant (SIG), 7 percent. ELL- Title III, 3 percent. Equity Plan, 3 percent.&quot;" title="Infrastructure Analysis"/>
          <p:cNvGraphicFramePr/>
          <p:nvPr>
            <p:extLst>
              <p:ext uri="{D42A27DB-BD31-4B8C-83A1-F6EECF244321}">
                <p14:modId xmlns:p14="http://schemas.microsoft.com/office/powerpoint/2010/main" val="1621049337"/>
              </p:ext>
            </p:extLst>
          </p:nvPr>
        </p:nvGraphicFramePr>
        <p:xfrm>
          <a:off x="495300" y="363070"/>
          <a:ext cx="8216900" cy="627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6573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267" y="864047"/>
            <a:ext cx="8111066" cy="970492"/>
          </a:xfrm>
        </p:spPr>
        <p:txBody>
          <a:bodyPr/>
          <a:lstStyle/>
          <a:p>
            <a:r>
              <a:rPr lang="en-US" dirty="0" smtClean="0"/>
              <a:t>Given that…</a:t>
            </a:r>
            <a:endParaRPr lang="en-US" dirty="0"/>
          </a:p>
        </p:txBody>
      </p:sp>
      <p:sp>
        <p:nvSpPr>
          <p:cNvPr id="3" name="Content Placeholder 2"/>
          <p:cNvSpPr>
            <a:spLocks noGrp="1"/>
          </p:cNvSpPr>
          <p:nvPr>
            <p:ph idx="1"/>
          </p:nvPr>
        </p:nvSpPr>
        <p:spPr>
          <a:xfrm>
            <a:off x="384464" y="1525327"/>
            <a:ext cx="8302335" cy="5621481"/>
          </a:xfrm>
        </p:spPr>
        <p:txBody>
          <a:bodyPr>
            <a:normAutofit fontScale="32500" lnSpcReduction="20000"/>
          </a:bodyPr>
          <a:lstStyle/>
          <a:p>
            <a:pPr>
              <a:lnSpc>
                <a:spcPct val="120000"/>
              </a:lnSpc>
            </a:pPr>
            <a:r>
              <a:rPr lang="en-US" sz="6200" dirty="0" smtClean="0"/>
              <a:t>Most states are focused on an “academic” SIMR (reading, math, or combo);</a:t>
            </a:r>
          </a:p>
          <a:p>
            <a:pPr>
              <a:lnSpc>
                <a:spcPct val="120000"/>
              </a:lnSpc>
            </a:pPr>
            <a:r>
              <a:rPr lang="en-US" sz="6200" dirty="0" smtClean="0"/>
              <a:t>The most frequently mentioned improvement strategy in Phase I SSIPs was increasing access to the general education curriculum for SWD;</a:t>
            </a:r>
          </a:p>
          <a:p>
            <a:pPr lvl="0">
              <a:lnSpc>
                <a:spcPct val="120000"/>
              </a:lnSpc>
              <a:spcBef>
                <a:spcPts val="0"/>
              </a:spcBef>
              <a:spcAft>
                <a:spcPts val="0"/>
              </a:spcAft>
            </a:pPr>
            <a:r>
              <a:rPr lang="en-US" sz="6200" dirty="0"/>
              <a:t>All states analyzed PD and TA </a:t>
            </a:r>
            <a:r>
              <a:rPr lang="en-US" sz="6200" dirty="0" smtClean="0"/>
              <a:t>systems and a </a:t>
            </a:r>
            <a:r>
              <a:rPr lang="en-US" sz="6200" dirty="0"/>
              <a:t>third saw this as </a:t>
            </a:r>
            <a:r>
              <a:rPr lang="en-US" sz="6200" dirty="0" smtClean="0"/>
              <a:t>a critical area in need of improvement;</a:t>
            </a:r>
          </a:p>
          <a:p>
            <a:pPr lvl="0">
              <a:lnSpc>
                <a:spcPct val="120000"/>
              </a:lnSpc>
              <a:spcBef>
                <a:spcPts val="0"/>
              </a:spcBef>
              <a:spcAft>
                <a:spcPts val="0"/>
              </a:spcAft>
            </a:pPr>
            <a:endParaRPr lang="en-US" sz="6200" dirty="0" smtClean="0"/>
          </a:p>
          <a:p>
            <a:pPr>
              <a:lnSpc>
                <a:spcPct val="120000"/>
              </a:lnSpc>
              <a:spcBef>
                <a:spcPts val="0"/>
              </a:spcBef>
              <a:spcAft>
                <a:spcPts val="0"/>
              </a:spcAft>
            </a:pPr>
            <a:r>
              <a:rPr lang="en-US" sz="6200" dirty="0" smtClean="0"/>
              <a:t>All </a:t>
            </a:r>
            <a:r>
              <a:rPr lang="en-US" sz="6200" dirty="0"/>
              <a:t>60 states are </a:t>
            </a:r>
            <a:r>
              <a:rPr lang="en-US" sz="6200" b="1" dirty="0"/>
              <a:t>focused on building LEA capacity</a:t>
            </a:r>
            <a:r>
              <a:rPr lang="en-US" sz="6200" dirty="0"/>
              <a:t>, including district and school-level </a:t>
            </a:r>
            <a:r>
              <a:rPr lang="en-US" sz="6200" dirty="0" smtClean="0"/>
              <a:t>staff;</a:t>
            </a:r>
            <a:endParaRPr lang="en-US" sz="6200" dirty="0"/>
          </a:p>
          <a:p>
            <a:pPr lvl="1">
              <a:lnSpc>
                <a:spcPct val="120000"/>
              </a:lnSpc>
              <a:spcBef>
                <a:spcPts val="0"/>
              </a:spcBef>
              <a:spcAft>
                <a:spcPts val="0"/>
              </a:spcAft>
            </a:pPr>
            <a:r>
              <a:rPr lang="en-US" sz="6200" i="1" dirty="0" smtClean="0"/>
              <a:t>but</a:t>
            </a:r>
          </a:p>
          <a:p>
            <a:pPr lvl="0">
              <a:lnSpc>
                <a:spcPct val="120000"/>
              </a:lnSpc>
            </a:pPr>
            <a:r>
              <a:rPr lang="en-US" sz="6200" dirty="0" smtClean="0"/>
              <a:t>Only </a:t>
            </a:r>
            <a:r>
              <a:rPr lang="en-US" sz="6200" dirty="0"/>
              <a:t>one state addressed </a:t>
            </a:r>
            <a:r>
              <a:rPr lang="en-US" sz="6200" b="1" dirty="0"/>
              <a:t>pre-service/institutions of higher education</a:t>
            </a:r>
            <a:r>
              <a:rPr lang="en-US" sz="6200" dirty="0"/>
              <a:t> in its improvement </a:t>
            </a:r>
            <a:r>
              <a:rPr lang="en-US" sz="6200" dirty="0" smtClean="0"/>
              <a:t>strategies… and</a:t>
            </a:r>
          </a:p>
          <a:p>
            <a:pPr lvl="0">
              <a:lnSpc>
                <a:spcPct val="120000"/>
              </a:lnSpc>
            </a:pPr>
            <a:r>
              <a:rPr lang="en-US" sz="6200" dirty="0" smtClean="0"/>
              <a:t>Only 3% of states noted the </a:t>
            </a:r>
            <a:r>
              <a:rPr lang="en-US" sz="6200" b="1" dirty="0" smtClean="0"/>
              <a:t>State Equity Plans </a:t>
            </a:r>
            <a:r>
              <a:rPr lang="en-US" sz="6200" dirty="0" smtClean="0"/>
              <a:t>as an area for alignment with their improvement work…</a:t>
            </a:r>
          </a:p>
          <a:p>
            <a:pPr lvl="0">
              <a:lnSpc>
                <a:spcPct val="120000"/>
              </a:lnSpc>
              <a:spcBef>
                <a:spcPts val="0"/>
              </a:spcBef>
              <a:spcAft>
                <a:spcPts val="0"/>
              </a:spcAft>
            </a:pPr>
            <a:endParaRPr lang="en-US" dirty="0"/>
          </a:p>
        </p:txBody>
      </p:sp>
    </p:spTree>
    <p:extLst>
      <p:ext uri="{BB962C8B-B14F-4D97-AF65-F5344CB8AC3E}">
        <p14:creationId xmlns:p14="http://schemas.microsoft.com/office/powerpoint/2010/main" val="462521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It might make sense to…</a:t>
            </a:r>
            <a:endParaRPr lang="en-US" dirty="0"/>
          </a:p>
        </p:txBody>
      </p:sp>
      <p:sp>
        <p:nvSpPr>
          <p:cNvPr id="3" name="Content Placeholder 2"/>
          <p:cNvSpPr>
            <a:spLocks noGrp="1"/>
          </p:cNvSpPr>
          <p:nvPr>
            <p:ph idx="1"/>
          </p:nvPr>
        </p:nvSpPr>
        <p:spPr/>
        <p:txBody>
          <a:bodyPr>
            <a:normAutofit lnSpcReduction="10000"/>
          </a:bodyPr>
          <a:lstStyle/>
          <a:p>
            <a:r>
              <a:rPr lang="en-US" dirty="0" smtClean="0"/>
              <a:t>Bring IHE Teacher Preparation programs into the discussion of improvement strategies to improve results for SWD</a:t>
            </a:r>
          </a:p>
          <a:p>
            <a:r>
              <a:rPr lang="en-US" dirty="0" smtClean="0"/>
              <a:t>Use available state policy levers and initiatives to help influence preservice and inservice teacher preparation and professional development</a:t>
            </a:r>
          </a:p>
          <a:p>
            <a:r>
              <a:rPr lang="en-US" dirty="0"/>
              <a:t>Align strategies for State Equity Plans and the SSIP in selected/targeted </a:t>
            </a:r>
            <a:r>
              <a:rPr lang="en-US" dirty="0" smtClean="0"/>
              <a:t>districts</a:t>
            </a:r>
          </a:p>
          <a:p>
            <a:endParaRPr lang="en-US" dirty="0"/>
          </a:p>
        </p:txBody>
      </p:sp>
    </p:spTree>
    <p:extLst>
      <p:ext uri="{BB962C8B-B14F-4D97-AF65-F5344CB8AC3E}">
        <p14:creationId xmlns:p14="http://schemas.microsoft.com/office/powerpoint/2010/main" val="526598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that…</a:t>
            </a:r>
            <a:endParaRPr lang="en-US" dirty="0"/>
          </a:p>
        </p:txBody>
      </p:sp>
      <p:sp>
        <p:nvSpPr>
          <p:cNvPr id="3" name="Content Placeholder 2"/>
          <p:cNvSpPr>
            <a:spLocks noGrp="1"/>
          </p:cNvSpPr>
          <p:nvPr>
            <p:ph idx="1"/>
          </p:nvPr>
        </p:nvSpPr>
        <p:spPr/>
        <p:txBody>
          <a:bodyPr/>
          <a:lstStyle/>
          <a:p>
            <a:pPr marL="0" indent="0">
              <a:buNone/>
            </a:pPr>
            <a:r>
              <a:rPr lang="en-US" dirty="0" smtClean="0"/>
              <a:t>…the </a:t>
            </a:r>
            <a:r>
              <a:rPr lang="en-US" dirty="0"/>
              <a:t>teachers working with SWD </a:t>
            </a:r>
            <a:r>
              <a:rPr lang="en-US" dirty="0" smtClean="0"/>
              <a:t>are </a:t>
            </a:r>
            <a:r>
              <a:rPr lang="en-US" dirty="0"/>
              <a:t>effectively </a:t>
            </a:r>
            <a:r>
              <a:rPr lang="en-US" dirty="0" smtClean="0"/>
              <a:t>implementing the evidence-based practices (EBPs) that research and experience show are effective in improving outcomes for SWD and all students.</a:t>
            </a:r>
            <a:endParaRPr lang="en-US" dirty="0"/>
          </a:p>
          <a:p>
            <a:endParaRPr lang="en-US" dirty="0"/>
          </a:p>
        </p:txBody>
      </p:sp>
    </p:spTree>
    <p:extLst>
      <p:ext uri="{BB962C8B-B14F-4D97-AF65-F5344CB8AC3E}">
        <p14:creationId xmlns:p14="http://schemas.microsoft.com/office/powerpoint/2010/main" val="3855386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consider…</a:t>
            </a:r>
            <a:endParaRPr lang="en-US" dirty="0"/>
          </a:p>
        </p:txBody>
      </p:sp>
      <p:sp>
        <p:nvSpPr>
          <p:cNvPr id="3" name="Content Placeholder 2"/>
          <p:cNvSpPr>
            <a:spLocks noGrp="1"/>
          </p:cNvSpPr>
          <p:nvPr>
            <p:ph idx="1"/>
          </p:nvPr>
        </p:nvSpPr>
        <p:spPr/>
        <p:txBody>
          <a:bodyPr/>
          <a:lstStyle/>
          <a:p>
            <a:r>
              <a:rPr lang="en-US" dirty="0" smtClean="0"/>
              <a:t>How might your state’s IHE Teacher Prep Programs/Preservice Programs become more involved in or aligned with your state’s improvement work related to improving results for SWD…specifically in the implementation of the SSIP?</a:t>
            </a:r>
          </a:p>
          <a:p>
            <a:r>
              <a:rPr lang="en-US" dirty="0" smtClean="0"/>
              <a:t>How can we build a coherent system of educator development?</a:t>
            </a:r>
          </a:p>
          <a:p>
            <a:endParaRPr lang="en-US" dirty="0"/>
          </a:p>
        </p:txBody>
      </p:sp>
    </p:spTree>
    <p:extLst>
      <p:ext uri="{BB962C8B-B14F-4D97-AF65-F5344CB8AC3E}">
        <p14:creationId xmlns:p14="http://schemas.microsoft.com/office/powerpoint/2010/main" val="924699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2209800"/>
            <a:ext cx="7162800" cy="3852576"/>
          </a:xfrm>
        </p:spPr>
        <p:txBody>
          <a:bodyPr>
            <a:normAutofit fontScale="92500"/>
          </a:bodyPr>
          <a:lstStyle/>
          <a:p>
            <a:pPr marL="457200" indent="-457200">
              <a:buFont typeface="+mj-lt"/>
              <a:buAutoNum type="arabicPeriod"/>
            </a:pPr>
            <a:r>
              <a:rPr lang="en-US" sz="2800" dirty="0" smtClean="0"/>
              <a:t>Provide background on NCSI</a:t>
            </a:r>
          </a:p>
          <a:p>
            <a:pPr marL="457200" indent="-457200">
              <a:buFont typeface="+mj-lt"/>
              <a:buAutoNum type="arabicPeriod"/>
            </a:pPr>
            <a:r>
              <a:rPr lang="en-US" sz="2800" dirty="0" smtClean="0"/>
              <a:t>Build knowledge and understanding about RDA and the State Systemic Improvement Plan (SSIP) </a:t>
            </a:r>
          </a:p>
          <a:p>
            <a:pPr marL="457200" indent="-457200">
              <a:buFont typeface="+mj-lt"/>
              <a:buAutoNum type="arabicPeriod"/>
            </a:pPr>
            <a:r>
              <a:rPr lang="en-US" sz="2800" dirty="0" smtClean="0"/>
              <a:t>Demonstrate connections between states’ SSIP continuous improvement work and state/local professional development and preservice teacher preparation efforts</a:t>
            </a:r>
          </a:p>
        </p:txBody>
      </p:sp>
      <p:sp>
        <p:nvSpPr>
          <p:cNvPr id="2" name="Title 1"/>
          <p:cNvSpPr>
            <a:spLocks noGrp="1"/>
          </p:cNvSpPr>
          <p:nvPr>
            <p:ph type="title"/>
          </p:nvPr>
        </p:nvSpPr>
        <p:spPr/>
        <p:txBody>
          <a:bodyPr>
            <a:normAutofit/>
          </a:bodyPr>
          <a:lstStyle/>
          <a:p>
            <a:r>
              <a:rPr lang="en-US" b="1" dirty="0" smtClean="0">
                <a:solidFill>
                  <a:srgbClr val="586B7A"/>
                </a:solidFill>
              </a:rPr>
              <a:t>Objectives</a:t>
            </a:r>
            <a:endParaRPr lang="en-US" b="1" dirty="0">
              <a:solidFill>
                <a:srgbClr val="586B7A"/>
              </a:solidFill>
            </a:endParaRPr>
          </a:p>
        </p:txBody>
      </p:sp>
    </p:spTree>
    <p:extLst>
      <p:ext uri="{BB962C8B-B14F-4D97-AF65-F5344CB8AC3E}">
        <p14:creationId xmlns:p14="http://schemas.microsoft.com/office/powerpoint/2010/main" val="3403401511"/>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133" y="1007534"/>
            <a:ext cx="8111066" cy="970492"/>
          </a:xfrm>
        </p:spPr>
        <p:txBody>
          <a:bodyPr/>
          <a:lstStyle/>
          <a:p>
            <a:r>
              <a:rPr lang="en-US" dirty="0" smtClean="0"/>
              <a:t>Where to find state SSIPs</a:t>
            </a:r>
            <a:endParaRPr lang="en-US" dirty="0"/>
          </a:p>
        </p:txBody>
      </p:sp>
      <p:sp>
        <p:nvSpPr>
          <p:cNvPr id="3" name="Content Placeholder 2"/>
          <p:cNvSpPr>
            <a:spLocks noGrp="1"/>
          </p:cNvSpPr>
          <p:nvPr>
            <p:ph idx="1"/>
          </p:nvPr>
        </p:nvSpPr>
        <p:spPr>
          <a:xfrm>
            <a:off x="567267" y="1790701"/>
            <a:ext cx="8119532" cy="4127500"/>
          </a:xfrm>
        </p:spPr>
        <p:txBody>
          <a:bodyPr>
            <a:normAutofit/>
          </a:bodyPr>
          <a:lstStyle/>
          <a:p>
            <a:pPr marL="0" indent="0">
              <a:buNone/>
            </a:pPr>
            <a:r>
              <a:rPr lang="en-US" sz="4100" dirty="0" smtClean="0">
                <a:hlinkClick r:id="rId3"/>
              </a:rPr>
              <a:t>State </a:t>
            </a:r>
            <a:r>
              <a:rPr lang="en-US" sz="4100" dirty="0">
                <a:hlinkClick r:id="rId3"/>
              </a:rPr>
              <a:t>Profiles Part B</a:t>
            </a:r>
            <a:endParaRPr lang="en-US" sz="4100" dirty="0"/>
          </a:p>
          <a:p>
            <a:pPr marL="0" indent="0">
              <a:buNone/>
            </a:pPr>
            <a:endParaRPr lang="en-US" sz="4100" dirty="0" smtClean="0"/>
          </a:p>
          <a:p>
            <a:pPr marL="0" indent="0">
              <a:buNone/>
            </a:pPr>
            <a:r>
              <a:rPr lang="en-US" sz="4100" dirty="0" smtClean="0">
                <a:hlinkClick r:id="rId4"/>
              </a:rPr>
              <a:t>SPP/APR Report 2015 Part B</a:t>
            </a:r>
            <a:endParaRPr lang="en-US" sz="4100" dirty="0" smtClean="0"/>
          </a:p>
          <a:p>
            <a:pPr marL="0" indent="0">
              <a:buNone/>
            </a:pPr>
            <a:endParaRPr lang="en-US" dirty="0"/>
          </a:p>
        </p:txBody>
      </p:sp>
    </p:spTree>
    <p:extLst>
      <p:ext uri="{BB962C8B-B14F-4D97-AF65-F5344CB8AC3E}">
        <p14:creationId xmlns:p14="http://schemas.microsoft.com/office/powerpoint/2010/main" val="3548609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Connections to NCSI </a:t>
            </a:r>
            <a:endParaRPr lang="en-US" dirty="0"/>
          </a:p>
        </p:txBody>
      </p:sp>
      <p:sp>
        <p:nvSpPr>
          <p:cNvPr id="3" name="Content Placeholder 2"/>
          <p:cNvSpPr>
            <a:spLocks noGrp="1"/>
          </p:cNvSpPr>
          <p:nvPr>
            <p:ph idx="1"/>
          </p:nvPr>
        </p:nvSpPr>
        <p:spPr/>
        <p:txBody>
          <a:bodyPr>
            <a:normAutofit/>
          </a:bodyPr>
          <a:lstStyle/>
          <a:p>
            <a:r>
              <a:rPr lang="en-US" sz="2800" dirty="0">
                <a:hlinkClick r:id="rId2"/>
              </a:rPr>
              <a:t>NCSI Website</a:t>
            </a:r>
            <a:r>
              <a:rPr lang="en-US" sz="2800" dirty="0" smtClean="0">
                <a:hlinkClick r:id="rId2"/>
              </a:rPr>
              <a:t>: State Snapshot</a:t>
            </a:r>
            <a:endParaRPr lang="en-US" sz="2800" dirty="0"/>
          </a:p>
          <a:p>
            <a:pPr lvl="1"/>
            <a:r>
              <a:rPr lang="en-US" sz="2800" dirty="0" smtClean="0"/>
              <a:t>NCSI TA Facilitators for each state</a:t>
            </a:r>
          </a:p>
          <a:p>
            <a:pPr lvl="2"/>
            <a:r>
              <a:rPr lang="en-US" sz="2800" dirty="0" smtClean="0"/>
              <a:t>Part B and Part C</a:t>
            </a:r>
          </a:p>
          <a:p>
            <a:pPr lvl="1"/>
            <a:r>
              <a:rPr lang="en-US" sz="2800" dirty="0" smtClean="0"/>
              <a:t>Collaboratives the state has joined</a:t>
            </a:r>
          </a:p>
          <a:p>
            <a:pPr lvl="1"/>
            <a:r>
              <a:rPr lang="en-US" sz="2800" dirty="0" smtClean="0"/>
              <a:t>SIMR Focus Area</a:t>
            </a:r>
          </a:p>
        </p:txBody>
      </p:sp>
    </p:spTree>
    <p:extLst>
      <p:ext uri="{BB962C8B-B14F-4D97-AF65-F5344CB8AC3E}">
        <p14:creationId xmlns:p14="http://schemas.microsoft.com/office/powerpoint/2010/main" val="68517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US" dirty="0" smtClean="0"/>
              <a:t>Resources</a:t>
            </a:r>
            <a:endParaRPr lang="en-US" dirty="0"/>
          </a:p>
        </p:txBody>
      </p:sp>
      <p:pic>
        <p:nvPicPr>
          <p:cNvPr id="2" name="Picture 1" descr="A screenshot of a website that shows different states with their SIMR parts, learning collaboratives, and TA Facilitators. The screenshot is focused on the state of Missouri.&#10;&quot;Part C SIMR&#10;Social/Emotional Outcomes&#10;Part C Learning Collaborative&#10;Social and Emotional Outcomes&#10;Part C TA Facilitator&#10;Karen Finello&#10;Part B SIMR&#10;Early and Intermediate/Adolescent Literacy and Math&#10;Part B Learning Collaborative&#10;Results-based accountability systems, language and literacy, graduation and post-school outcomes&#10;Part B TA Facilitator&#10;Sarah Arden" title="Missouri SIMR"/>
          <p:cNvPicPr>
            <a:picLocks noChangeAspect="1"/>
          </p:cNvPicPr>
          <p:nvPr/>
        </p:nvPicPr>
        <p:blipFill rotWithShape="1">
          <a:blip r:embed="rId2"/>
          <a:srcRect l="19435" t="13692" r="20386" b="34350"/>
          <a:stretch/>
        </p:blipFill>
        <p:spPr>
          <a:xfrm>
            <a:off x="160365" y="1317172"/>
            <a:ext cx="8769170" cy="4898571"/>
          </a:xfrm>
          <a:prstGeom prst="rect">
            <a:avLst/>
          </a:prstGeom>
        </p:spPr>
      </p:pic>
      <p:sp>
        <p:nvSpPr>
          <p:cNvPr id="3" name="Rectangle 2"/>
          <p:cNvSpPr/>
          <p:nvPr/>
        </p:nvSpPr>
        <p:spPr>
          <a:xfrm>
            <a:off x="2504552" y="608818"/>
            <a:ext cx="4254967" cy="523220"/>
          </a:xfrm>
          <a:prstGeom prst="rect">
            <a:avLst/>
          </a:prstGeom>
        </p:spPr>
        <p:txBody>
          <a:bodyPr wrap="square">
            <a:spAutoFit/>
          </a:bodyPr>
          <a:lstStyle/>
          <a:p>
            <a:pPr algn="ctr"/>
            <a:r>
              <a:rPr lang="en-US" sz="2800" dirty="0" smtClean="0">
                <a:hlinkClick r:id="rId3"/>
              </a:rPr>
              <a:t>NCSI Website</a:t>
            </a:r>
            <a:endParaRPr lang="en-US" sz="2800" dirty="0"/>
          </a:p>
        </p:txBody>
      </p:sp>
    </p:spTree>
    <p:extLst>
      <p:ext uri="{BB962C8B-B14F-4D97-AF65-F5344CB8AC3E}">
        <p14:creationId xmlns:p14="http://schemas.microsoft.com/office/powerpoint/2010/main" val="954391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2235" y="177801"/>
            <a:ext cx="2269066" cy="520699"/>
          </a:xfrm>
        </p:spPr>
        <p:txBody>
          <a:bodyPr>
            <a:normAutofit/>
          </a:bodyPr>
          <a:lstStyle/>
          <a:p>
            <a:r>
              <a:rPr lang="en-US" sz="2400" b="1" dirty="0" smtClean="0">
                <a:solidFill>
                  <a:schemeClr val="tx2">
                    <a:lumMod val="20000"/>
                    <a:lumOff val="80000"/>
                  </a:schemeClr>
                </a:solidFill>
              </a:rPr>
              <a:t>Thank You!</a:t>
            </a:r>
            <a:endParaRPr lang="en-US" sz="2400" b="1" dirty="0">
              <a:solidFill>
                <a:schemeClr val="tx2">
                  <a:lumMod val="20000"/>
                  <a:lumOff val="80000"/>
                </a:schemeClr>
              </a:solidFill>
            </a:endParaRPr>
          </a:p>
        </p:txBody>
      </p:sp>
      <p:sp>
        <p:nvSpPr>
          <p:cNvPr id="10" name="Rectangle 9"/>
          <p:cNvSpPr/>
          <p:nvPr/>
        </p:nvSpPr>
        <p:spPr>
          <a:xfrm>
            <a:off x="698500" y="692835"/>
            <a:ext cx="3022600" cy="400110"/>
          </a:xfrm>
          <a:prstGeom prst="rect">
            <a:avLst/>
          </a:prstGeom>
        </p:spPr>
        <p:txBody>
          <a:bodyPr wrap="square">
            <a:spAutoFit/>
          </a:bodyPr>
          <a:lstStyle/>
          <a:p>
            <a:r>
              <a:rPr lang="en-US" sz="2000" b="1" dirty="0">
                <a:solidFill>
                  <a:schemeClr val="tx2">
                    <a:lumMod val="20000"/>
                    <a:lumOff val="80000"/>
                  </a:schemeClr>
                </a:solidFill>
              </a:rPr>
              <a:t>http://</a:t>
            </a:r>
            <a:r>
              <a:rPr lang="en-US" sz="2000" b="1" dirty="0" smtClean="0">
                <a:solidFill>
                  <a:schemeClr val="tx2">
                    <a:lumMod val="20000"/>
                    <a:lumOff val="80000"/>
                  </a:schemeClr>
                </a:solidFill>
              </a:rPr>
              <a:t>ncsi.wested.org </a:t>
            </a:r>
          </a:p>
        </p:txBody>
      </p:sp>
      <p:pic>
        <p:nvPicPr>
          <p:cNvPr id="9" name="Picture 8" descr="The bird logo for Twitter." title="Twitter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127500" y="762000"/>
            <a:ext cx="368300" cy="368300"/>
          </a:xfrm>
          <a:prstGeom prst="rect">
            <a:avLst/>
          </a:prstGeom>
        </p:spPr>
      </p:pic>
      <p:sp>
        <p:nvSpPr>
          <p:cNvPr id="11" name="Rectangle 10"/>
          <p:cNvSpPr/>
          <p:nvPr/>
        </p:nvSpPr>
        <p:spPr>
          <a:xfrm>
            <a:off x="4483086" y="742434"/>
            <a:ext cx="1503512" cy="400110"/>
          </a:xfrm>
          <a:prstGeom prst="rect">
            <a:avLst/>
          </a:prstGeom>
        </p:spPr>
        <p:txBody>
          <a:bodyPr wrap="none">
            <a:spAutoFit/>
          </a:bodyPr>
          <a:lstStyle/>
          <a:p>
            <a:r>
              <a:rPr lang="en-US" sz="2000" b="1" dirty="0">
                <a:solidFill>
                  <a:schemeClr val="tx2">
                    <a:lumMod val="20000"/>
                    <a:lumOff val="80000"/>
                  </a:schemeClr>
                </a:solidFill>
              </a:rPr>
              <a:t>@TheNCSI</a:t>
            </a:r>
            <a:endParaRPr lang="en-US" sz="2000" dirty="0"/>
          </a:p>
        </p:txBody>
      </p:sp>
      <p:pic>
        <p:nvPicPr>
          <p:cNvPr id="7" name="Picture 6" descr="NCSI-2pager-v5-508.pdf"/>
          <p:cNvPicPr>
            <a:picLocks noChangeAspect="1"/>
          </p:cNvPicPr>
          <p:nvPr/>
        </p:nvPicPr>
        <p:blipFill rotWithShape="1">
          <a:blip r:embed="rId3">
            <a:extLst>
              <a:ext uri="{28A0092B-C50C-407E-A947-70E740481C1C}">
                <a14:useLocalDpi xmlns:a14="http://schemas.microsoft.com/office/drawing/2010/main" val="0"/>
              </a:ext>
            </a:extLst>
          </a:blip>
          <a:srcRect l="75651" t="69382" r="4778" b="18148"/>
          <a:stretch/>
        </p:blipFill>
        <p:spPr>
          <a:xfrm>
            <a:off x="165100" y="1816101"/>
            <a:ext cx="2125680" cy="1752600"/>
          </a:xfrm>
          <a:prstGeom prst="rect">
            <a:avLst/>
          </a:prstGeom>
        </p:spPr>
      </p:pic>
      <p:pic>
        <p:nvPicPr>
          <p:cNvPr id="6" name="Picture 5" descr="NCSI-2pager-v5-508.pdf"/>
          <p:cNvPicPr>
            <a:picLocks noChangeAspect="1"/>
          </p:cNvPicPr>
          <p:nvPr/>
        </p:nvPicPr>
        <p:blipFill rotWithShape="1">
          <a:blip r:embed="rId3">
            <a:extLst>
              <a:ext uri="{28A0092B-C50C-407E-A947-70E740481C1C}">
                <a14:useLocalDpi xmlns:a14="http://schemas.microsoft.com/office/drawing/2010/main" val="0"/>
              </a:ext>
            </a:extLst>
          </a:blip>
          <a:srcRect l="77408" t="85988" r="8533" b="6111"/>
          <a:stretch/>
        </p:blipFill>
        <p:spPr>
          <a:xfrm>
            <a:off x="2633133" y="2336800"/>
            <a:ext cx="1187451" cy="863601"/>
          </a:xfrm>
          <a:prstGeom prst="rect">
            <a:avLst/>
          </a:prstGeom>
        </p:spPr>
      </p:pic>
      <p:pic>
        <p:nvPicPr>
          <p:cNvPr id="3" name="Picture 2" descr="A picture that shows seven logos for different partners of NCSI." title="Multiple Logos"/>
          <p:cNvPicPr>
            <a:picLocks noChangeAspect="1"/>
          </p:cNvPicPr>
          <p:nvPr/>
        </p:nvPicPr>
        <p:blipFill rotWithShape="1">
          <a:blip r:embed="rId4">
            <a:extLst>
              <a:ext uri="{28A0092B-C50C-407E-A947-70E740481C1C}">
                <a14:useLocalDpi xmlns:a14="http://schemas.microsoft.com/office/drawing/2010/main" val="0"/>
              </a:ext>
            </a:extLst>
          </a:blip>
          <a:srcRect l="20741" t="41399" r="8333" b="20741"/>
          <a:stretch/>
        </p:blipFill>
        <p:spPr>
          <a:xfrm>
            <a:off x="524934" y="4231522"/>
            <a:ext cx="8077200" cy="2359172"/>
          </a:xfrm>
          <a:prstGeom prst="rect">
            <a:avLst/>
          </a:prstGeom>
        </p:spPr>
      </p:pic>
    </p:spTree>
    <p:extLst>
      <p:ext uri="{BB962C8B-B14F-4D97-AF65-F5344CB8AC3E}">
        <p14:creationId xmlns:p14="http://schemas.microsoft.com/office/powerpoint/2010/main" val="2704518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NCSI Charge</a:t>
            </a:r>
            <a:endParaRPr lang="en-US" dirty="0"/>
          </a:p>
        </p:txBody>
      </p:sp>
      <p:sp>
        <p:nvSpPr>
          <p:cNvPr id="3" name="Content Placeholder 2"/>
          <p:cNvSpPr>
            <a:spLocks noGrp="1"/>
          </p:cNvSpPr>
          <p:nvPr>
            <p:ph idx="1"/>
          </p:nvPr>
        </p:nvSpPr>
        <p:spPr>
          <a:xfrm>
            <a:off x="846667" y="1968788"/>
            <a:ext cx="7840132" cy="3852576"/>
          </a:xfrm>
        </p:spPr>
        <p:txBody>
          <a:bodyPr>
            <a:normAutofit fontScale="92500"/>
          </a:bodyPr>
          <a:lstStyle/>
          <a:p>
            <a:pPr marL="457200" indent="-457200"/>
            <a:r>
              <a:rPr lang="en-US" sz="2800" dirty="0" smtClean="0"/>
              <a:t>Provide </a:t>
            </a:r>
            <a:r>
              <a:rPr lang="en-US" sz="2800" dirty="0"/>
              <a:t>states with technical assistance to support school districts and local early intervention programs to improve outcomes for children with disabilities by building </a:t>
            </a:r>
            <a:r>
              <a:rPr lang="en-US" sz="2800" dirty="0" smtClean="0"/>
              <a:t>capacity</a:t>
            </a:r>
            <a:endParaRPr lang="en-US" sz="2800" dirty="0"/>
          </a:p>
          <a:p>
            <a:pPr marL="457200" indent="-457200"/>
            <a:r>
              <a:rPr lang="en-US" sz="2800" dirty="0"/>
              <a:t>Play a major role in helping states achieve a national vision of results-driven accountability for special education and early intervention </a:t>
            </a:r>
            <a:r>
              <a:rPr lang="en-US" sz="2800" dirty="0" smtClean="0"/>
              <a:t>programs</a:t>
            </a:r>
            <a:endParaRPr lang="en-US" sz="2800" dirty="0"/>
          </a:p>
        </p:txBody>
      </p:sp>
    </p:spTree>
    <p:extLst>
      <p:ext uri="{BB962C8B-B14F-4D97-AF65-F5344CB8AC3E}">
        <p14:creationId xmlns:p14="http://schemas.microsoft.com/office/powerpoint/2010/main" val="2461387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Improving Results</a:t>
            </a:r>
            <a:endParaRPr lang="en-US" dirty="0"/>
          </a:p>
        </p:txBody>
      </p:sp>
      <p:graphicFrame>
        <p:nvGraphicFramePr>
          <p:cNvPr id="5" name="Content Placeholder 4" descr="Three rectangles with arrows. The first rectangle is &quot;improved state level capacity&quot; which leads to &quot;improved local level capacity&quot; which leads to &quot;improved student results.&quot;" title="Improving Diagram"/>
          <p:cNvGraphicFramePr>
            <a:graphicFrameLocks noGrp="1"/>
          </p:cNvGraphicFramePr>
          <p:nvPr>
            <p:ph idx="1"/>
            <p:extLst>
              <p:ext uri="{D42A27DB-BD31-4B8C-83A1-F6EECF244321}">
                <p14:modId xmlns:p14="http://schemas.microsoft.com/office/powerpoint/2010/main" val="1525099912"/>
              </p:ext>
            </p:extLst>
          </p:nvPr>
        </p:nvGraphicFramePr>
        <p:xfrm>
          <a:off x="566738" y="1498600"/>
          <a:ext cx="8120062" cy="408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0870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Over-arching NCSI Objective</a:t>
            </a:r>
            <a:endParaRPr lang="en-US" dirty="0"/>
          </a:p>
        </p:txBody>
      </p:sp>
      <p:sp>
        <p:nvSpPr>
          <p:cNvPr id="3" name="Content Placeholder 2"/>
          <p:cNvSpPr>
            <a:spLocks noGrp="1"/>
          </p:cNvSpPr>
          <p:nvPr>
            <p:ph idx="1"/>
          </p:nvPr>
        </p:nvSpPr>
        <p:spPr/>
        <p:txBody>
          <a:bodyPr>
            <a:normAutofit/>
          </a:bodyPr>
          <a:lstStyle/>
          <a:p>
            <a:r>
              <a:rPr lang="en-US" sz="3600" dirty="0" smtClean="0"/>
              <a:t>Increase </a:t>
            </a:r>
            <a:r>
              <a:rPr lang="en-US" sz="3600" b="1" dirty="0" smtClean="0"/>
              <a:t>state capacity </a:t>
            </a:r>
            <a:r>
              <a:rPr lang="en-US" sz="3600" dirty="0" smtClean="0"/>
              <a:t>to development, implement, and evaluate </a:t>
            </a:r>
            <a:r>
              <a:rPr lang="en-US" sz="3600" b="1" dirty="0" smtClean="0"/>
              <a:t>State Systemic Improvement Plans (SSIPs)</a:t>
            </a:r>
            <a:r>
              <a:rPr lang="en-US" sz="3600" dirty="0" smtClean="0"/>
              <a:t> to improve results for children with disabilities and their families</a:t>
            </a:r>
            <a:endParaRPr lang="en-US" sz="3600" dirty="0"/>
          </a:p>
        </p:txBody>
      </p:sp>
    </p:spTree>
    <p:extLst>
      <p:ext uri="{BB962C8B-B14F-4D97-AF65-F5344CB8AC3E}">
        <p14:creationId xmlns:p14="http://schemas.microsoft.com/office/powerpoint/2010/main" val="252990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273588"/>
            <a:ext cx="8153400" cy="3852576"/>
          </a:xfrm>
        </p:spPr>
        <p:txBody>
          <a:bodyPr>
            <a:normAutofit/>
          </a:bodyPr>
          <a:lstStyle/>
          <a:p>
            <a:pPr marL="514350" lvl="0" indent="-514350">
              <a:buFont typeface="Arial"/>
              <a:buChar char="•"/>
            </a:pPr>
            <a:r>
              <a:rPr lang="en-US" dirty="0" smtClean="0"/>
              <a:t>The State Systemic Improvement Plan (SSIP) is a comprehensive, multi-year plan that focuses on improving results for children with disabilities.  </a:t>
            </a:r>
          </a:p>
          <a:p>
            <a:pPr marL="514350" indent="-514350">
              <a:buFont typeface="Arial"/>
              <a:buChar char="•"/>
            </a:pPr>
            <a:r>
              <a:rPr lang="en-US" dirty="0" smtClean="0"/>
              <a:t>The SSIP is reported in the state’s SPP/APR (Indicator 11 for Part C and Indicator 17 for Part B).  </a:t>
            </a:r>
          </a:p>
          <a:p>
            <a:pPr marL="514350" indent="-514350"/>
            <a:endParaRPr lang="en-US" dirty="0" smtClean="0"/>
          </a:p>
          <a:p>
            <a:pPr marL="514350" lvl="0" indent="-514350">
              <a:buFont typeface="Arial"/>
              <a:buChar char="•"/>
            </a:pPr>
            <a:endParaRPr lang="en-US" dirty="0" smtClean="0"/>
          </a:p>
          <a:p>
            <a:pPr marL="514350" indent="-514350"/>
            <a:endParaRPr lang="en-US" dirty="0"/>
          </a:p>
        </p:txBody>
      </p:sp>
      <p:sp>
        <p:nvSpPr>
          <p:cNvPr id="3" name="Title 2"/>
          <p:cNvSpPr>
            <a:spLocks noGrp="1"/>
          </p:cNvSpPr>
          <p:nvPr>
            <p:ph type="title"/>
          </p:nvPr>
        </p:nvSpPr>
        <p:spPr/>
        <p:txBody>
          <a:bodyPr>
            <a:normAutofit fontScale="90000"/>
          </a:bodyPr>
          <a:lstStyle/>
          <a:p>
            <a:pPr lvl="0">
              <a:defRPr/>
            </a:pPr>
            <a:r>
              <a:rPr lang="en-US" b="1" dirty="0" smtClean="0">
                <a:solidFill>
                  <a:srgbClr val="586B7A"/>
                </a:solidFill>
              </a:rPr>
              <a:t>State Systemic Improvement Plan</a:t>
            </a:r>
            <a:endParaRPr lang="en-US" b="1" dirty="0">
              <a:solidFill>
                <a:srgbClr val="586B7A"/>
              </a:solidFill>
            </a:endParaRPr>
          </a:p>
        </p:txBody>
      </p:sp>
    </p:spTree>
    <p:extLst>
      <p:ext uri="{BB962C8B-B14F-4D97-AF65-F5344CB8AC3E}">
        <p14:creationId xmlns:p14="http://schemas.microsoft.com/office/powerpoint/2010/main" val="355994846"/>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FFY Years</a:t>
            </a:r>
            <a:endParaRPr lang="en-US" dirty="0"/>
          </a:p>
        </p:txBody>
      </p:sp>
      <p:graphicFrame>
        <p:nvGraphicFramePr>
          <p:cNvPr id="4" name="Content Placeholder 3" descr="A table that shows the years of FFY and the phases. Year 1 is Analysis, Year 2 is planning, and Year 3-6 is Implementation.&#10;&quot;Year 1-FFY 2013 delivered by April 1 2015&#10;Phase 1 Analysis&#10;Data Analysis&#10;Identification of State-identified Measurable Result (SIMR)&#10;Infrastructure to support improvement and build capacity&#10;Coherent improvement strategies&#10;Theory of actioin&#10;Year 2- FFY 2014 delivered by April 2016&#10;Phase 2 Planning&#10;Infrastructure development&#10;Support for EIS Porgram/LEA in implementing evidence-based practices&#10;Evaluation plan&#10;Years 3-6 FFY 2015-18 Feb 2017- Feb 2020&#10;Phase 3 Implementation&#10;Results of Ongoing Evaluation&#10;Extent of Progress&#10;Revisions to the SPP" title="FFY Table"/>
          <p:cNvGraphicFramePr>
            <a:graphicFrameLocks/>
          </p:cNvGraphicFramePr>
          <p:nvPr>
            <p:extLst>
              <p:ext uri="{D42A27DB-BD31-4B8C-83A1-F6EECF244321}">
                <p14:modId xmlns:p14="http://schemas.microsoft.com/office/powerpoint/2010/main" val="794289667"/>
              </p:ext>
            </p:extLst>
          </p:nvPr>
        </p:nvGraphicFramePr>
        <p:xfrm>
          <a:off x="76200" y="882561"/>
          <a:ext cx="9004300" cy="5975439"/>
        </p:xfrm>
        <a:graphic>
          <a:graphicData uri="http://schemas.openxmlformats.org/drawingml/2006/table">
            <a:tbl>
              <a:tblPr firstRow="1" bandRow="1">
                <a:tableStyleId>{5C22544A-7EE6-4342-B048-85BDC9FD1C3A}</a:tableStyleId>
              </a:tblPr>
              <a:tblGrid>
                <a:gridCol w="3073400"/>
                <a:gridCol w="2616200"/>
                <a:gridCol w="3314700"/>
              </a:tblGrid>
              <a:tr h="1598650">
                <a:tc>
                  <a:txBody>
                    <a:bodyPr/>
                    <a:lstStyle/>
                    <a:p>
                      <a:r>
                        <a:rPr lang="en-US" sz="2400" dirty="0" smtClean="0">
                          <a:solidFill>
                            <a:srgbClr val="000000"/>
                          </a:solidFill>
                        </a:rPr>
                        <a:t>Year 1 - FFY 2013</a:t>
                      </a:r>
                    </a:p>
                    <a:p>
                      <a:r>
                        <a:rPr lang="en-US" sz="2400" dirty="0" smtClean="0">
                          <a:solidFill>
                            <a:srgbClr val="000000"/>
                          </a:solidFill>
                        </a:rPr>
                        <a:t>Delivered by April 1 2015</a:t>
                      </a:r>
                      <a:endParaRPr lang="en-US" sz="2400" dirty="0">
                        <a:solidFill>
                          <a:srgbClr val="000000"/>
                        </a:solidFill>
                      </a:endParaRPr>
                    </a:p>
                  </a:txBody>
                  <a:tcPr>
                    <a:solidFill>
                      <a:srgbClr val="FFFF00">
                        <a:alpha val="50000"/>
                      </a:srgbClr>
                    </a:solidFill>
                  </a:tcPr>
                </a:tc>
                <a:tc>
                  <a:txBody>
                    <a:bodyPr/>
                    <a:lstStyle/>
                    <a:p>
                      <a:r>
                        <a:rPr lang="en-US" sz="2400" dirty="0" smtClean="0"/>
                        <a:t>Year 2 - FFY 2014</a:t>
                      </a:r>
                    </a:p>
                    <a:p>
                      <a:r>
                        <a:rPr lang="en-US" sz="2400" dirty="0" smtClean="0"/>
                        <a:t>Delivered by April 2016</a:t>
                      </a:r>
                      <a:endParaRPr lang="en-US" sz="2400" dirty="0"/>
                    </a:p>
                  </a:txBody>
                  <a:tcPr/>
                </a:tc>
                <a:tc>
                  <a:txBody>
                    <a:bodyPr/>
                    <a:lstStyle/>
                    <a:p>
                      <a:r>
                        <a:rPr lang="en-US" sz="2400" dirty="0" smtClean="0"/>
                        <a:t>Years 3-6 </a:t>
                      </a:r>
                    </a:p>
                    <a:p>
                      <a:r>
                        <a:rPr lang="en-US" sz="2000" dirty="0" smtClean="0"/>
                        <a:t>FFY 2015-18</a:t>
                      </a:r>
                    </a:p>
                    <a:p>
                      <a:r>
                        <a:rPr lang="en-US" sz="2000" dirty="0" smtClean="0"/>
                        <a:t>Feb 2017-</a:t>
                      </a:r>
                      <a:r>
                        <a:rPr lang="en-US" sz="2000" baseline="0" dirty="0" smtClean="0"/>
                        <a:t> </a:t>
                      </a:r>
                      <a:r>
                        <a:rPr lang="en-US" sz="2000" dirty="0" smtClean="0"/>
                        <a:t>Feb 2020</a:t>
                      </a:r>
                      <a:endParaRPr lang="en-US" sz="2000" dirty="0"/>
                    </a:p>
                  </a:txBody>
                  <a:tcPr/>
                </a:tc>
              </a:tr>
              <a:tr h="1148142">
                <a:tc>
                  <a:txBody>
                    <a:bodyPr/>
                    <a:lstStyle/>
                    <a:p>
                      <a:r>
                        <a:rPr lang="en-US" sz="3200" b="1" dirty="0" smtClean="0">
                          <a:solidFill>
                            <a:schemeClr val="accent2"/>
                          </a:solidFill>
                        </a:rPr>
                        <a:t>Phase I</a:t>
                      </a:r>
                    </a:p>
                    <a:p>
                      <a:r>
                        <a:rPr lang="en-US" sz="3200" b="1" dirty="0" smtClean="0">
                          <a:solidFill>
                            <a:schemeClr val="accent2"/>
                          </a:solidFill>
                        </a:rPr>
                        <a:t>Analysis</a:t>
                      </a:r>
                      <a:endParaRPr lang="en-US" sz="3200" b="1" dirty="0">
                        <a:solidFill>
                          <a:schemeClr val="accent2"/>
                        </a:solidFill>
                      </a:endParaRPr>
                    </a:p>
                  </a:txBody>
                  <a:tcPr>
                    <a:solidFill>
                      <a:srgbClr val="FFFF00">
                        <a:alpha val="50000"/>
                      </a:srgbClr>
                    </a:solidFill>
                  </a:tcPr>
                </a:tc>
                <a:tc>
                  <a:txBody>
                    <a:bodyPr/>
                    <a:lstStyle/>
                    <a:p>
                      <a:r>
                        <a:rPr lang="en-US" sz="3200" b="1" dirty="0" smtClean="0">
                          <a:solidFill>
                            <a:schemeClr val="accent2"/>
                          </a:solidFill>
                        </a:rPr>
                        <a:t>Phase II</a:t>
                      </a:r>
                    </a:p>
                    <a:p>
                      <a:r>
                        <a:rPr lang="en-US" sz="3200" b="1" dirty="0" smtClean="0">
                          <a:solidFill>
                            <a:schemeClr val="accent2"/>
                          </a:solidFill>
                        </a:rPr>
                        <a:t>Planning</a:t>
                      </a:r>
                      <a:endParaRPr lang="en-US" sz="3200" b="1" dirty="0">
                        <a:solidFill>
                          <a:schemeClr val="accent2"/>
                        </a:solidFill>
                      </a:endParaRPr>
                    </a:p>
                  </a:txBody>
                  <a:tcPr/>
                </a:tc>
                <a:tc>
                  <a:txBody>
                    <a:bodyPr/>
                    <a:lstStyle/>
                    <a:p>
                      <a:r>
                        <a:rPr lang="en-US" sz="3200" b="1" dirty="0" smtClean="0">
                          <a:solidFill>
                            <a:schemeClr val="accent2"/>
                          </a:solidFill>
                        </a:rPr>
                        <a:t>Phase III</a:t>
                      </a:r>
                    </a:p>
                    <a:p>
                      <a:r>
                        <a:rPr lang="en-US" sz="3200" b="1" dirty="0" smtClean="0">
                          <a:solidFill>
                            <a:schemeClr val="accent2"/>
                          </a:solidFill>
                        </a:rPr>
                        <a:t>Implementation</a:t>
                      </a:r>
                      <a:endParaRPr lang="en-US" sz="3200" b="1" dirty="0">
                        <a:solidFill>
                          <a:schemeClr val="accent2"/>
                        </a:solidFill>
                      </a:endParaRPr>
                    </a:p>
                  </a:txBody>
                  <a:tcPr/>
                </a:tc>
              </a:tr>
              <a:tr h="3228647">
                <a:tc>
                  <a:txBody>
                    <a:bodyPr/>
                    <a:lstStyle/>
                    <a:p>
                      <a:pPr marL="285750" indent="-285750">
                        <a:buFont typeface="Arial" pitchFamily="34" charset="0"/>
                        <a:buChar char="•"/>
                      </a:pPr>
                      <a:r>
                        <a:rPr lang="en-US" sz="2000" dirty="0" smtClean="0"/>
                        <a:t>Data Analysis</a:t>
                      </a:r>
                      <a:endParaRPr lang="en-US" sz="2000" dirty="0"/>
                    </a:p>
                    <a:p>
                      <a:pPr marL="285750" indent="-285750">
                        <a:buFont typeface="Arial" pitchFamily="34" charset="0"/>
                        <a:buChar char="•"/>
                      </a:pPr>
                      <a:r>
                        <a:rPr lang="en-US" sz="2000" dirty="0" smtClean="0"/>
                        <a:t>Identification</a:t>
                      </a:r>
                      <a:r>
                        <a:rPr lang="en-US" sz="2000" baseline="0" dirty="0" smtClean="0"/>
                        <a:t> of State-identified Measurable Result (SIMR)</a:t>
                      </a:r>
                      <a:endParaRPr lang="en-US" sz="2000" dirty="0" smtClean="0"/>
                    </a:p>
                    <a:p>
                      <a:pPr marL="285750" indent="-285750">
                        <a:buFont typeface="Arial" pitchFamily="34" charset="0"/>
                        <a:buChar char="•"/>
                      </a:pPr>
                      <a:r>
                        <a:rPr kumimoji="0" lang="en-US" sz="2000" kern="1200" dirty="0" smtClean="0">
                          <a:solidFill>
                            <a:schemeClr val="dk1"/>
                          </a:solidFill>
                          <a:effectLst/>
                          <a:latin typeface="+mn-lt"/>
                          <a:ea typeface="+mn-ea"/>
                          <a:cs typeface="+mn-cs"/>
                        </a:rPr>
                        <a:t>Infrastructure to Support Improvement and Build Capacity</a:t>
                      </a:r>
                    </a:p>
                    <a:p>
                      <a:pPr marL="285750" indent="-285750">
                        <a:buFont typeface="Arial" pitchFamily="34" charset="0"/>
                        <a:buChar char="•"/>
                      </a:pPr>
                      <a:r>
                        <a:rPr kumimoji="0" lang="en-US" sz="2000" kern="1200" dirty="0" smtClean="0">
                          <a:solidFill>
                            <a:schemeClr val="dk1"/>
                          </a:solidFill>
                          <a:effectLst/>
                          <a:latin typeface="+mn-lt"/>
                          <a:ea typeface="+mn-ea"/>
                          <a:cs typeface="+mn-cs"/>
                        </a:rPr>
                        <a:t>Coherent Improvement</a:t>
                      </a:r>
                      <a:r>
                        <a:rPr kumimoji="0" lang="en-US" sz="2000" kern="1200" baseline="0" dirty="0" smtClean="0">
                          <a:solidFill>
                            <a:schemeClr val="dk1"/>
                          </a:solidFill>
                          <a:effectLst/>
                          <a:latin typeface="+mn-lt"/>
                          <a:ea typeface="+mn-ea"/>
                          <a:cs typeface="+mn-cs"/>
                        </a:rPr>
                        <a:t> Strategies</a:t>
                      </a:r>
                      <a:endParaRPr lang="en-US" sz="1800" dirty="0"/>
                    </a:p>
                    <a:p>
                      <a:pPr marL="285750" indent="-285750">
                        <a:buFont typeface="Arial" pitchFamily="34" charset="0"/>
                        <a:buChar char="•"/>
                      </a:pPr>
                      <a:r>
                        <a:rPr kumimoji="0" lang="en-US" sz="2000" kern="1200" dirty="0" smtClean="0">
                          <a:solidFill>
                            <a:schemeClr val="dk1"/>
                          </a:solidFill>
                          <a:effectLst/>
                          <a:latin typeface="+mn-lt"/>
                          <a:ea typeface="+mn-ea"/>
                          <a:cs typeface="+mn-cs"/>
                        </a:rPr>
                        <a:t>Theory of Action</a:t>
                      </a:r>
                      <a:endParaRPr lang="en-US" sz="1800" dirty="0"/>
                    </a:p>
                  </a:txBody>
                  <a:tcPr>
                    <a:solidFill>
                      <a:srgbClr val="FFFF00">
                        <a:alpha val="50000"/>
                      </a:srgbClr>
                    </a:solidFill>
                  </a:tcPr>
                </a:tc>
                <a:tc>
                  <a:txBody>
                    <a:bodyPr/>
                    <a:lstStyle/>
                    <a:p>
                      <a:pPr marL="285750" lvl="0" indent="-285750">
                        <a:buFont typeface="Arial" pitchFamily="34" charset="0"/>
                        <a:buChar char="•"/>
                      </a:pPr>
                      <a:r>
                        <a:rPr kumimoji="0" lang="en-US" sz="2000" kern="1200" dirty="0" smtClean="0">
                          <a:solidFill>
                            <a:schemeClr val="dk1"/>
                          </a:solidFill>
                          <a:effectLst/>
                          <a:latin typeface="+mn-lt"/>
                          <a:ea typeface="+mn-ea"/>
                          <a:cs typeface="+mn-cs"/>
                        </a:rPr>
                        <a:t>Infrastructure Development</a:t>
                      </a:r>
                    </a:p>
                    <a:p>
                      <a:pPr marL="285750" lvl="0" indent="-285750">
                        <a:buFont typeface="Arial" pitchFamily="34" charset="0"/>
                        <a:buChar char="•"/>
                      </a:pPr>
                      <a:r>
                        <a:rPr kumimoji="0" lang="en-US" sz="2000" kern="1200" dirty="0" smtClean="0">
                          <a:solidFill>
                            <a:schemeClr val="dk1"/>
                          </a:solidFill>
                          <a:effectLst/>
                          <a:latin typeface="+mn-lt"/>
                          <a:ea typeface="+mn-ea"/>
                          <a:cs typeface="+mn-cs"/>
                        </a:rPr>
                        <a:t>Support for EIS Program/LEA in Implementing Evidence-Based Practices</a:t>
                      </a:r>
                    </a:p>
                    <a:p>
                      <a:pPr marL="285750" lvl="0" indent="-285750">
                        <a:buFont typeface="Arial" pitchFamily="34" charset="0"/>
                        <a:buChar char="•"/>
                      </a:pPr>
                      <a:r>
                        <a:rPr kumimoji="0" lang="en-US" sz="2000" kern="1200" dirty="0" smtClean="0">
                          <a:solidFill>
                            <a:schemeClr val="dk1"/>
                          </a:solidFill>
                          <a:effectLst/>
                          <a:latin typeface="+mn-lt"/>
                          <a:ea typeface="+mn-ea"/>
                          <a:cs typeface="+mn-cs"/>
                        </a:rPr>
                        <a:t>Evaluation Plan</a:t>
                      </a:r>
                      <a:endParaRPr kumimoji="0" lang="en-US" sz="2400" kern="1200" dirty="0" smtClean="0">
                        <a:solidFill>
                          <a:schemeClr val="dk1"/>
                        </a:solidFill>
                        <a:effectLst/>
                        <a:latin typeface="+mn-lt"/>
                        <a:ea typeface="+mn-ea"/>
                        <a:cs typeface="+mn-cs"/>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kern="1200" dirty="0" smtClean="0">
                          <a:solidFill>
                            <a:schemeClr val="dk1"/>
                          </a:solidFill>
                          <a:effectLst/>
                          <a:latin typeface="+mn-lt"/>
                          <a:ea typeface="+mn-ea"/>
                          <a:cs typeface="+mn-cs"/>
                        </a:rPr>
                        <a:t>Results of Ongoing Evaluation</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kern="1200" dirty="0" smtClean="0">
                          <a:solidFill>
                            <a:schemeClr val="dk1"/>
                          </a:solidFill>
                          <a:effectLst/>
                          <a:latin typeface="+mn-lt"/>
                          <a:ea typeface="+mn-ea"/>
                          <a:cs typeface="+mn-cs"/>
                        </a:rPr>
                        <a:t>Extent of Progress</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kern="1200" dirty="0" smtClean="0">
                          <a:solidFill>
                            <a:schemeClr val="dk1"/>
                          </a:solidFill>
                          <a:effectLst/>
                          <a:latin typeface="+mn-lt"/>
                          <a:ea typeface="+mn-ea"/>
                          <a:cs typeface="+mn-cs"/>
                        </a:rPr>
                        <a:t>Revisions to the SPP  </a:t>
                      </a:r>
                    </a:p>
                    <a:p>
                      <a:endParaRPr lang="en-US" sz="1600" dirty="0"/>
                    </a:p>
                  </a:txBody>
                  <a:tcPr/>
                </a:tc>
              </a:tr>
            </a:tbl>
          </a:graphicData>
        </a:graphic>
      </p:graphicFrame>
    </p:spTree>
    <p:extLst>
      <p:ext uri="{BB962C8B-B14F-4D97-AF65-F5344CB8AC3E}">
        <p14:creationId xmlns:p14="http://schemas.microsoft.com/office/powerpoint/2010/main" val="74464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hidden="1"/>
          <p:cNvSpPr>
            <a:spLocks noGrp="1"/>
          </p:cNvSpPr>
          <p:nvPr>
            <p:ph type="title"/>
          </p:nvPr>
        </p:nvSpPr>
        <p:spPr/>
        <p:txBody>
          <a:bodyPr/>
          <a:lstStyle/>
          <a:p>
            <a:r>
              <a:rPr lang="en-US" dirty="0" smtClean="0"/>
              <a:t>SIMR</a:t>
            </a:r>
            <a:endParaRPr lang="en-US" dirty="0"/>
          </a:p>
        </p:txBody>
      </p:sp>
      <p:graphicFrame>
        <p:nvGraphicFramePr>
          <p:cNvPr id="4" name="Content Placeholder 3" descr="A pie graph that shows SIMR selected by states with n=60. The highest is in reading with 57 percent, and the second highest is in graduation with 22 percent. Third is mathematics with 12 percent. The rest are reading and math, post-school outcomes, and early childhood outcomes and they are all tied with 3 percent." title="SIMR Pie graph"/>
          <p:cNvGraphicFramePr>
            <a:graphicFrameLocks noGrp="1"/>
          </p:cNvGraphicFramePr>
          <p:nvPr>
            <p:ph idx="1"/>
            <p:extLst>
              <p:ext uri="{D42A27DB-BD31-4B8C-83A1-F6EECF244321}">
                <p14:modId xmlns:p14="http://schemas.microsoft.com/office/powerpoint/2010/main" val="1232853486"/>
              </p:ext>
            </p:extLst>
          </p:nvPr>
        </p:nvGraphicFramePr>
        <p:xfrm>
          <a:off x="566738" y="1047135"/>
          <a:ext cx="8120062" cy="56191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9293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SIMR Map</a:t>
            </a:r>
            <a:endParaRPr lang="en-US" dirty="0"/>
          </a:p>
        </p:txBody>
      </p:sp>
      <p:pic>
        <p:nvPicPr>
          <p:cNvPr id="22530" name="Picture 2" descr="A map of the USA with different states having different colors depending on the SIMR selected. The different colors are orange for reading/literacy, purple for mathematics, dark blue for reading/mathematics, light blue for graduation, green for early childhood outcomes, and red for post-school outcomes." title="Map of USA with SIM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54" y="609600"/>
            <a:ext cx="8758699"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8658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NCS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CSI" id="{668ADB2A-5CDA-4440-AD10-97AA3A724CB4}" vid="{7105399F-4534-4CFB-BCDE-1F6A66B54D63}"/>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NCS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CSI" id="{668ADB2A-5CDA-4440-AD10-97AA3A724CB4}" vid="{7105399F-4534-4CFB-BCDE-1F6A66B54D63}"/>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NCSI</Template>
  <TotalTime>1464</TotalTime>
  <Words>828</Words>
  <Application>Microsoft Office PowerPoint</Application>
  <PresentationFormat>On-screen Show (4:3)</PresentationFormat>
  <Paragraphs>126</Paragraphs>
  <Slides>23</Slides>
  <Notes>15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23</vt:i4>
      </vt:variant>
    </vt:vector>
  </HeadingPairs>
  <TitlesOfParts>
    <vt:vector size="31" baseType="lpstr">
      <vt:lpstr>Arial</vt:lpstr>
      <vt:lpstr>Arial Black</vt:lpstr>
      <vt:lpstr>Calibri</vt:lpstr>
      <vt:lpstr>Verdana</vt:lpstr>
      <vt:lpstr>NCSI</vt:lpstr>
      <vt:lpstr>1_Office Theme</vt:lpstr>
      <vt:lpstr>1_NCSI</vt:lpstr>
      <vt:lpstr>2_Office Theme</vt:lpstr>
      <vt:lpstr>CEEDAR-IRIS Cross-State Convening Panel  Aligning efforts to improve capacity with strategies for scale up and documenting impact  </vt:lpstr>
      <vt:lpstr>Objectives</vt:lpstr>
      <vt:lpstr>The NCSI Charge</vt:lpstr>
      <vt:lpstr>Improving Results</vt:lpstr>
      <vt:lpstr>Over-arching NCSI Objective</vt:lpstr>
      <vt:lpstr>State Systemic Improvement Plan</vt:lpstr>
      <vt:lpstr>FFY Years</vt:lpstr>
      <vt:lpstr>SIMR</vt:lpstr>
      <vt:lpstr>SIMR Map</vt:lpstr>
      <vt:lpstr>Supporting Systemic Thinking to Build Capacity to  Achieve Desired Results</vt:lpstr>
      <vt:lpstr>Knowledge</vt:lpstr>
      <vt:lpstr>Workforce Focus</vt:lpstr>
      <vt:lpstr>Improvement Strategies</vt:lpstr>
      <vt:lpstr>Focus Areas</vt:lpstr>
      <vt:lpstr>Infrastructure Analysis</vt:lpstr>
      <vt:lpstr>Given that…</vt:lpstr>
      <vt:lpstr>It might make sense to…</vt:lpstr>
      <vt:lpstr>So that…</vt:lpstr>
      <vt:lpstr>Questions to consider…</vt:lpstr>
      <vt:lpstr>Where to find state SSIPs</vt:lpstr>
      <vt:lpstr>Connections to NCSI </vt:lpstr>
      <vt:lpstr>Resources</vt:lpstr>
      <vt:lpstr>Thank You!</vt:lpstr>
    </vt:vector>
  </TitlesOfParts>
  <Manager/>
  <Company>WestEd</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the Impact of SSIP Infrastructure Improvements</dc:title>
  <dc:subject/>
  <dc:creator>shayes</dc:creator>
  <cp:keywords/>
  <dc:description/>
  <cp:lastModifiedBy>Luke Markley</cp:lastModifiedBy>
  <cp:revision>157</cp:revision>
  <dcterms:created xsi:type="dcterms:W3CDTF">2016-06-03T20:05:03Z</dcterms:created>
  <dcterms:modified xsi:type="dcterms:W3CDTF">2016-07-18T20:07:45Z</dcterms:modified>
  <cp:category/>
</cp:coreProperties>
</file>