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37"/>
  </p:notesMasterIdLst>
  <p:sldIdLst>
    <p:sldId id="312" r:id="rId3"/>
    <p:sldId id="259" r:id="rId4"/>
    <p:sldId id="313" r:id="rId5"/>
    <p:sldId id="261" r:id="rId6"/>
    <p:sldId id="265" r:id="rId7"/>
    <p:sldId id="266" r:id="rId8"/>
    <p:sldId id="310" r:id="rId9"/>
    <p:sldId id="268" r:id="rId10"/>
    <p:sldId id="269" r:id="rId11"/>
    <p:sldId id="314" r:id="rId12"/>
    <p:sldId id="315" r:id="rId13"/>
    <p:sldId id="316" r:id="rId14"/>
    <p:sldId id="317" r:id="rId15"/>
    <p:sldId id="318" r:id="rId16"/>
    <p:sldId id="283" r:id="rId17"/>
    <p:sldId id="284" r:id="rId18"/>
    <p:sldId id="319" r:id="rId19"/>
    <p:sldId id="289" r:id="rId20"/>
    <p:sldId id="258" r:id="rId21"/>
    <p:sldId id="291" r:id="rId22"/>
    <p:sldId id="295" r:id="rId23"/>
    <p:sldId id="296" r:id="rId24"/>
    <p:sldId id="297" r:id="rId25"/>
    <p:sldId id="298" r:id="rId26"/>
    <p:sldId id="299" r:id="rId27"/>
    <p:sldId id="320" r:id="rId28"/>
    <p:sldId id="301" r:id="rId29"/>
    <p:sldId id="303" r:id="rId30"/>
    <p:sldId id="309" r:id="rId31"/>
    <p:sldId id="304" r:id="rId32"/>
    <p:sldId id="305" r:id="rId33"/>
    <p:sldId id="306" r:id="rId34"/>
    <p:sldId id="321"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86" autoAdjust="0"/>
    <p:restoredTop sz="85211" autoAdjust="0"/>
  </p:normalViewPr>
  <p:slideViewPr>
    <p:cSldViewPr snapToGrid="0" snapToObjects="1">
      <p:cViewPr>
        <p:scale>
          <a:sx n="100" d="100"/>
          <a:sy n="100" d="100"/>
        </p:scale>
        <p:origin x="-632" y="528"/>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1360" y="33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90486-4F89-BD4C-BA6B-8165F20B5B4B}" type="datetimeFigureOut">
              <a:rPr lang="en-US" smtClean="0"/>
              <a:t>10/29/15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0E5CD-3222-D440-890B-594A8871F768}" type="slidenum">
              <a:rPr lang="en-US" smtClean="0"/>
              <a:t>‹#›</a:t>
            </a:fld>
            <a:endParaRPr lang="en-US" dirty="0"/>
          </a:p>
        </p:txBody>
      </p:sp>
    </p:spTree>
    <p:extLst>
      <p:ext uri="{BB962C8B-B14F-4D97-AF65-F5344CB8AC3E}">
        <p14:creationId xmlns:p14="http://schemas.microsoft.com/office/powerpoint/2010/main" val="4093522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This section</a:t>
            </a:r>
            <a:r>
              <a:rPr lang="en-US" baseline="0" dirty="0" smtClean="0"/>
              <a:t> of the module, Part 2 of </a:t>
            </a:r>
            <a:r>
              <a:rPr lang="en-US" i="1" baseline="0" dirty="0" smtClean="0"/>
              <a:t>Access to Core/General </a:t>
            </a:r>
            <a:r>
              <a:rPr lang="en-US" i="1" dirty="0"/>
              <a:t>E</a:t>
            </a:r>
            <a:r>
              <a:rPr lang="en-US" i="1" baseline="0" dirty="0" smtClean="0"/>
              <a:t>ducation </a:t>
            </a:r>
            <a:r>
              <a:rPr lang="en-US" i="1" dirty="0"/>
              <a:t>C</a:t>
            </a:r>
            <a:r>
              <a:rPr lang="en-US" i="1" baseline="0" dirty="0" smtClean="0"/>
              <a:t>urriculum and Settings</a:t>
            </a:r>
            <a:r>
              <a:rPr lang="en-US" baseline="0" dirty="0" smtClean="0"/>
              <a:t>,</a:t>
            </a:r>
            <a:r>
              <a:rPr lang="en-US" dirty="0"/>
              <a:t> </a:t>
            </a:r>
            <a:r>
              <a:rPr lang="en-US" dirty="0" smtClean="0"/>
              <a:t>features</a:t>
            </a:r>
            <a:r>
              <a:rPr lang="en-US" baseline="0" dirty="0" smtClean="0"/>
              <a:t> the specific roles and responsibilities of team members related to </a:t>
            </a:r>
            <a:r>
              <a:rPr lang="en-US" dirty="0" smtClean="0"/>
              <a:t>supporting</a:t>
            </a:r>
            <a:r>
              <a:rPr lang="en-US" baseline="0" dirty="0" smtClean="0"/>
              <a:t> students’ meaningful a</a:t>
            </a:r>
            <a:r>
              <a:rPr lang="en-US" dirty="0" smtClean="0"/>
              <a:t>ccess</a:t>
            </a:r>
            <a:r>
              <a:rPr lang="en-US" baseline="0" dirty="0" smtClean="0"/>
              <a:t> to and participation with curriculum; the principle of partial participation; curricular, instructional and ecological adaptations to support access and participation; and finally, embedded instruction as an evidence-based practice (EBP) to deliver high-quality, specialized instruction in inclusive settings.</a:t>
            </a:r>
            <a:endParaRPr lang="en-US" dirty="0" smtClean="0"/>
          </a:p>
          <a:p>
            <a:endParaRPr lang="en-US" dirty="0" smtClean="0"/>
          </a:p>
          <a:p>
            <a:r>
              <a:rPr lang="en-US" dirty="0" smtClean="0"/>
              <a:t>We begin this section</a:t>
            </a:r>
            <a:r>
              <a:rPr lang="en-US" baseline="0" dirty="0" smtClean="0"/>
              <a:t> with a </a:t>
            </a:r>
            <a:r>
              <a:rPr lang="en-US" dirty="0" smtClean="0"/>
              <a:t>discussion of the roles,</a:t>
            </a:r>
            <a:r>
              <a:rPr lang="en-US" baseline="0" dirty="0" smtClean="0"/>
              <a:t> responsibilities, and strategies employed by </a:t>
            </a:r>
            <a:r>
              <a:rPr lang="en-US" dirty="0" smtClean="0"/>
              <a:t>an effective </a:t>
            </a:r>
            <a:r>
              <a:rPr lang="en-US" baseline="0" dirty="0" smtClean="0"/>
              <a:t>inclusion facilitator to implement high-quality, effective inclusive services for students with the most intensive and complex support needs. We define inclusion facilitators as credentialed teachers who develop and implement inclusive education. Inclusion facilitators are often special education teachers by trade but can also be general education teachers or other school team members.</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8CBB7-5559-5540-BA03-6B6131DF8BA8}" type="slidenum">
              <a:rPr lang="en-US" sz="1200">
                <a:solidFill>
                  <a:prstClr val="black"/>
                </a:solidFill>
              </a:rPr>
              <a:pPr eaLnBrk="1" hangingPunct="1"/>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discussed in Part 1 of </a:t>
            </a:r>
            <a:r>
              <a:rPr lang="en-US" i="1" dirty="0" smtClean="0"/>
              <a:t>Access to Core/General</a:t>
            </a:r>
            <a:r>
              <a:rPr lang="en-US" i="1" baseline="0" dirty="0" smtClean="0"/>
              <a:t> </a:t>
            </a:r>
            <a:r>
              <a:rPr lang="en-US" i="1" dirty="0"/>
              <a:t>E</a:t>
            </a:r>
            <a:r>
              <a:rPr lang="en-US" i="1" baseline="0" dirty="0" smtClean="0"/>
              <a:t>ducation </a:t>
            </a:r>
            <a:r>
              <a:rPr lang="en-US" i="1" dirty="0"/>
              <a:t>C</a:t>
            </a:r>
            <a:r>
              <a:rPr lang="en-US" i="1" baseline="0" dirty="0" smtClean="0"/>
              <a:t>urriculum/Settings </a:t>
            </a:r>
            <a:r>
              <a:rPr lang="en-US" baseline="0" dirty="0" smtClean="0"/>
              <a:t>(Hour 4), Universal Design for Learning (UDL) and differentiated </a:t>
            </a:r>
            <a:r>
              <a:rPr lang="en-US" dirty="0"/>
              <a:t>i</a:t>
            </a:r>
            <a:r>
              <a:rPr lang="en-US" baseline="0" dirty="0" smtClean="0"/>
              <a:t>nstruction (DI) are frameworks and approaches to create and provide meaningful access and participation.</a:t>
            </a:r>
            <a:r>
              <a:rPr lang="en-US" dirty="0" smtClean="0"/>
              <a:t> </a:t>
            </a:r>
            <a:r>
              <a:rPr lang="en-US" baseline="0" dirty="0" smtClean="0"/>
              <a:t>Both approaches utilize adaptations to curriculum, instruction, and the learning environment. </a:t>
            </a:r>
            <a:endParaRPr lang="en-US" dirty="0" smtClean="0"/>
          </a:p>
          <a:p>
            <a:endParaRPr lang="en-US" dirty="0" smtClean="0"/>
          </a:p>
          <a:p>
            <a:r>
              <a:rPr lang="en-US" dirty="0" smtClean="0"/>
              <a:t>This section</a:t>
            </a:r>
            <a:r>
              <a:rPr lang="en-US" baseline="0" dirty="0" smtClean="0"/>
              <a:t> will further discuss adaptations, changes to curricular, instruction, and/or the environment to support student’s learning and engagement with the core curriculum.</a:t>
            </a:r>
          </a:p>
          <a:p>
            <a:endParaRPr lang="en-US" dirty="0" smtClean="0"/>
          </a:p>
          <a:p>
            <a:r>
              <a:rPr lang="en-US" baseline="0" dirty="0" smtClean="0"/>
              <a:t>Curricular adaptations make adjustments to what is taught; instructional adaptations adjust how teaching is delivered and learning is demonstrated. Last, ecological adaptations adapt the setting by removing physical barriers and adding needed personnel or material supports.</a:t>
            </a:r>
            <a:endParaRPr lang="en-US" dirty="0"/>
          </a:p>
        </p:txBody>
      </p:sp>
      <p:sp>
        <p:nvSpPr>
          <p:cNvPr id="4" name="Slide Number Placeholder 3"/>
          <p:cNvSpPr>
            <a:spLocks noGrp="1"/>
          </p:cNvSpPr>
          <p:nvPr>
            <p:ph type="sldNum" sz="quarter" idx="10"/>
          </p:nvPr>
        </p:nvSpPr>
        <p:spPr/>
        <p:txBody>
          <a:bodyPr/>
          <a:lstStyle/>
          <a:p>
            <a:fld id="{FCBB772E-D60D-475F-9075-AC90228592BB}"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Dr. Giangreco at the University of Vermont has identified four main types of curricular</a:t>
            </a:r>
            <a:r>
              <a:rPr lang="en-US" baseline="0" dirty="0" smtClean="0">
                <a:latin typeface="Calibri" charset="0"/>
              </a:rPr>
              <a:t> adaptations. Curricular adaptations allow a diverse group of same-aged students to learn together at different ability levels (such as advanced students and students with disabilities). In providing these adaptations, students share an activity or experience, and each learner has an individual learning outcome at an appropriate level of difficulty. Multi-level curriculum refers to changes in the curriculum in which students are responsible for more or fewer outcomes at different levels of complexity. Curriculum overlapping occurs when learning outcomes come from two or more curriculum areas such as from both reading and communication skills.</a:t>
            </a:r>
            <a:r>
              <a:rPr lang="en-US" dirty="0" smtClean="0">
                <a:latin typeface="Calibri" charset="0"/>
              </a:rPr>
              <a:t> </a:t>
            </a:r>
            <a:r>
              <a:rPr lang="en-US" baseline="0" dirty="0" smtClean="0">
                <a:latin typeface="Calibri" charset="0"/>
              </a:rPr>
              <a:t>Students are responsible for more or fewer outcomes at different levels of complexity. Implementing either multi-level or overlapping curriculum requires time, collaboration, and creativity—but by teaching in these ways, we provide opportunities for all students in a classroom to be successful and learn at a level that is appropriate for them. </a:t>
            </a:r>
          </a:p>
          <a:p>
            <a:pPr eaLnBrk="1" hangingPunct="1"/>
            <a:endParaRPr lang="en-US" baseline="0" dirty="0" smtClean="0">
              <a:latin typeface="Calibri" charset="0"/>
            </a:endParaRPr>
          </a:p>
          <a:p>
            <a:pPr eaLnBrk="1" hangingPunct="1"/>
            <a:endParaRPr lang="en-US" baseline="0" dirty="0" smtClean="0">
              <a:latin typeface="Calibri" charset="0"/>
            </a:endParaRPr>
          </a:p>
        </p:txBody>
      </p:sp>
      <p:sp>
        <p:nvSpPr>
          <p:cNvPr id="150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122965F4-CDEA-3D42-920F-37CF83FA8F8D}" type="slidenum">
              <a:rPr lang="en-US" sz="1200"/>
              <a:pPr algn="r" eaLnBrk="1" hangingPunct="1"/>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pPr eaLnBrk="1" hangingPunct="1"/>
            <a:r>
              <a:rPr lang="en-US" dirty="0" smtClean="0"/>
              <a:t>Janney and Snell</a:t>
            </a:r>
            <a:r>
              <a:rPr lang="en-US" baseline="0" dirty="0" smtClean="0"/>
              <a:t> (2000) further identified that adaptations can be general and specific. General adaptations are those supports educators put in place that provide support to all learners at different times. For example, having examples of a completed multi-step algebraic equation on the top of a worksheet will help all learners receive reminders of how to solve these equations.</a:t>
            </a:r>
            <a:r>
              <a:rPr lang="en-US" dirty="0" smtClean="0"/>
              <a:t> Although</a:t>
            </a:r>
            <a:r>
              <a:rPr lang="en-US" baseline="0" dirty="0" smtClean="0"/>
              <a:t> general adaptations are useful for all learners, specific adaptations are unique to the individual needs of a specific student. These take into account the specific physical, sensory, cognitive, communication, and attention needs of a specific student. For example, a student with a sensory loss such as deafness will need a sign-language interpreter (a specific adaptation) but will also benefit from visual cues during lectures and discussions (a general adaptation that would help other learners as well). </a:t>
            </a:r>
            <a:endParaRPr lang="en-US" dirty="0"/>
          </a:p>
        </p:txBody>
      </p:sp>
      <p:sp>
        <p:nvSpPr>
          <p:cNvPr id="2560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CA210B-886B-5E40-9A23-C8606AC9A6BC}" type="slidenum">
              <a:rPr lang="en-US" sz="1200"/>
              <a:pPr/>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UDL framework, initially</a:t>
            </a:r>
            <a:r>
              <a:rPr lang="en-US" baseline="0" dirty="0" smtClean="0"/>
              <a:t> shared </a:t>
            </a:r>
            <a:r>
              <a:rPr lang="en-US" dirty="0" smtClean="0"/>
              <a:t>in Part 1 of </a:t>
            </a:r>
            <a:r>
              <a:rPr lang="en-US" i="1" dirty="0" smtClean="0"/>
              <a:t>Access to Core/General</a:t>
            </a:r>
            <a:r>
              <a:rPr lang="en-US" i="1" baseline="0" dirty="0" smtClean="0"/>
              <a:t> Education Curriculum/Settings</a:t>
            </a:r>
            <a:r>
              <a:rPr lang="en-US" baseline="0" dirty="0" smtClean="0"/>
              <a:t> (Hour 4) of this module, </a:t>
            </a:r>
            <a:r>
              <a:rPr lang="en-US" dirty="0"/>
              <a:t>provides further guidance </a:t>
            </a:r>
            <a:r>
              <a:rPr lang="en-US" dirty="0" smtClean="0"/>
              <a:t>in making adaptations for students. Recall that UDL is premised on the idea that students benefit</a:t>
            </a:r>
            <a:r>
              <a:rPr lang="en-US" baseline="0" dirty="0" smtClean="0"/>
              <a:t> from having:</a:t>
            </a:r>
            <a:endParaRPr lang="en-US" dirty="0" smtClean="0"/>
          </a:p>
          <a:p>
            <a:pPr marL="228600" indent="-228600" eaLnBrk="1" hangingPunct="1">
              <a:buFontTx/>
              <a:buAutoNum type="arabicParenR"/>
              <a:defRPr/>
            </a:pPr>
            <a:r>
              <a:rPr lang="en-US" dirty="0" smtClean="0"/>
              <a:t>Different ways to represent knowledge (how content and directions are presented to students).</a:t>
            </a:r>
          </a:p>
          <a:p>
            <a:pPr marL="228600" indent="-228600" eaLnBrk="1" hangingPunct="1">
              <a:buFontTx/>
              <a:buAutoNum type="arabicParenR"/>
              <a:defRPr/>
            </a:pPr>
            <a:r>
              <a:rPr lang="en-US" dirty="0" smtClean="0"/>
              <a:t>Different ways to express knowledge (how students show us what they know).</a:t>
            </a:r>
          </a:p>
          <a:p>
            <a:pPr marL="228600" indent="-228600" eaLnBrk="1" hangingPunct="1">
              <a:buFontTx/>
              <a:buAutoNum type="arabicParenR"/>
              <a:defRPr/>
            </a:pPr>
            <a:r>
              <a:rPr lang="en-US" dirty="0" smtClean="0"/>
              <a:t>Different ways to engage (stay motivated in learning and activities).</a:t>
            </a:r>
          </a:p>
          <a:p>
            <a:pPr marL="0" indent="0" eaLnBrk="1" hangingPunct="1">
              <a:buFontTx/>
              <a:buNone/>
              <a:defRPr/>
            </a:pPr>
            <a:endParaRPr lang="en-US" dirty="0" smtClean="0"/>
          </a:p>
          <a:p>
            <a:pPr marL="0" indent="0" eaLnBrk="1" hangingPunct="1">
              <a:buFontTx/>
              <a:buNone/>
              <a:defRPr/>
            </a:pPr>
            <a:r>
              <a:rPr lang="en-US" dirty="0" smtClean="0"/>
              <a:t>UDL and</a:t>
            </a:r>
            <a:r>
              <a:rPr lang="en-US" baseline="0" dirty="0" smtClean="0"/>
              <a:t> a multi-tiered system of supports (MTSS) framework [MTSS was initially shared in </a:t>
            </a:r>
            <a:r>
              <a:rPr lang="en-US" i="1" baseline="0" dirty="0" smtClean="0"/>
              <a:t>Inclusive Service Delivery </a:t>
            </a:r>
            <a:r>
              <a:rPr lang="en-US" baseline="0" dirty="0" smtClean="0"/>
              <a:t>(Hour 3) of this module] give guidance about developing specific and general adaptation. We can think of general adaptations as </a:t>
            </a:r>
            <a:r>
              <a:rPr lang="en-US" dirty="0"/>
              <a:t>T</a:t>
            </a:r>
            <a:r>
              <a:rPr lang="en-US" baseline="0" dirty="0" smtClean="0"/>
              <a:t>ier 1 (or primary) supports. By providing these, most learners (about 80%) will have their individual learning needs accounted for. There are a group of students who need more intensive general supports, more concrete representations provided, more high-interest books at different reading levels, and so on. These more frequent and intensive general supports account for Tier 2 interventions</a:t>
            </a:r>
            <a:r>
              <a:rPr lang="en-US" dirty="0"/>
              <a:t> </a:t>
            </a:r>
            <a:r>
              <a:rPr lang="en-US" baseline="0" dirty="0" smtClean="0"/>
              <a:t>and will help an additional 15% of students be successful. Last, there is a group of students, those about whom we are talking in this module, with complex disabilities who will need specific adaptations that account for their unique physical, sensory, cognitive (e.g., memory), communication, and/or attention needs.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is important to remember that these MTSS models and UDL reduce the </a:t>
            </a:r>
            <a:r>
              <a:rPr lang="en-US" dirty="0" smtClean="0"/>
              <a:t>number of students who require specific supports, and those supports will be more natural and easier to provide because the learning environment is already rich with general supports.</a:t>
            </a:r>
          </a:p>
          <a:p>
            <a:pPr marL="0" indent="0" eaLnBrk="1" hangingPunct="1">
              <a:buFontTx/>
              <a:buNone/>
              <a:defRPr/>
            </a:pPr>
            <a:endParaRPr lang="en-US" dirty="0" smtClean="0"/>
          </a:p>
          <a:p>
            <a:pPr marL="228600" indent="-228600" eaLnBrk="1" hangingPunct="1">
              <a:buFontTx/>
              <a:buAutoNum type="arabicParen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13</a:t>
            </a:fld>
            <a:endParaRPr lang="en-US" dirty="0"/>
          </a:p>
        </p:txBody>
      </p:sp>
    </p:spTree>
    <p:extLst>
      <p:ext uri="{BB962C8B-B14F-4D97-AF65-F5344CB8AC3E}">
        <p14:creationId xmlns:p14="http://schemas.microsoft.com/office/powerpoint/2010/main" val="125003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Ecological adaptations</a:t>
            </a:r>
            <a:r>
              <a:rPr lang="en-US" baseline="0" dirty="0" smtClean="0"/>
              <a:t> are those made to remove barriers and provide supports within a setting. This slide shows a few examples of ecological supports, ranging from (clockwise from top left) wheelchair accessible desks, speech-to-text software, personnel supports, a token economy system, providing examples for completing multi-step math problems, and visual schedules (bottom right). Of course, the needs of the individual student will dictate what ecological adaptations will be needed, as will the demands of the activity.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14</a:t>
            </a:fld>
            <a:endParaRPr lang="en-US" dirty="0"/>
          </a:p>
        </p:txBody>
      </p:sp>
    </p:spTree>
    <p:extLst>
      <p:ext uri="{BB962C8B-B14F-4D97-AF65-F5344CB8AC3E}">
        <p14:creationId xmlns:p14="http://schemas.microsoft.com/office/powerpoint/2010/main" val="35280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 extent possible, it is ideal to develop curricular,</a:t>
            </a:r>
            <a:r>
              <a:rPr lang="en-US" baseline="0" dirty="0" smtClean="0"/>
              <a:t> instructional, and ecological adaptations in</a:t>
            </a:r>
            <a:r>
              <a:rPr lang="en-US" dirty="0" smtClean="0"/>
              <a:t> </a:t>
            </a:r>
            <a:r>
              <a:rPr lang="en-US" baseline="0" dirty="0" smtClean="0"/>
              <a:t>advance of the lesson. To plan for these adaptations, educators must be able to predict what teachers and classes will be doing ahead of time. Knowing the books, materials, and other expectations of the lesson will be critical. Further, knowing where instruction will occur (e.g., in a science lab,</a:t>
            </a:r>
            <a:r>
              <a:rPr lang="en-US" dirty="0" smtClean="0"/>
              <a:t> </a:t>
            </a:r>
            <a:r>
              <a:rPr lang="en-US" baseline="0" dirty="0" smtClean="0"/>
              <a:t>art classroom), along with the people who will be present, will enable inclusion facilitators to make any needed ecological adaptations.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15</a:t>
            </a:fld>
            <a:endParaRPr lang="en-US" dirty="0"/>
          </a:p>
        </p:txBody>
      </p:sp>
    </p:spTree>
    <p:extLst>
      <p:ext uri="{BB962C8B-B14F-4D97-AF65-F5344CB8AC3E}">
        <p14:creationId xmlns:p14="http://schemas.microsoft.com/office/powerpoint/2010/main" val="165252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predictions about what will be taught</a:t>
            </a:r>
            <a:r>
              <a:rPr lang="en-US" baseline="0" dirty="0" smtClean="0"/>
              <a:t> is possible using some simple strategies. First, many schools require teachers to develop curricular maps at the beginning of the school year. An inclusion specialist can review these maps and get a general sense of what topics will be covered</a:t>
            </a:r>
            <a:r>
              <a:rPr lang="en-US" dirty="0"/>
              <a:t> </a:t>
            </a:r>
            <a:r>
              <a:rPr lang="en-US" baseline="0" dirty="0" smtClean="0"/>
              <a:t>and what materials will be used.</a:t>
            </a:r>
            <a:r>
              <a:rPr lang="en-US" dirty="0" smtClean="0"/>
              <a:t> </a:t>
            </a:r>
            <a:r>
              <a:rPr lang="en-US" baseline="0" dirty="0" smtClean="0"/>
              <a:t>Second, inclusion specialists can follow</a:t>
            </a:r>
            <a:r>
              <a:rPr lang="en-US" dirty="0" smtClean="0"/>
              <a:t> </a:t>
            </a:r>
            <a:r>
              <a:rPr lang="en-US" baseline="0" dirty="0" smtClean="0"/>
              <a:t>up with individual teachers to inquire about what will be taught in the upcoming week or lesson unit. Last, it</a:t>
            </a:r>
            <a:r>
              <a:rPr lang="en-US" dirty="0" smtClean="0"/>
              <a:t> is</a:t>
            </a:r>
            <a:r>
              <a:rPr lang="en-US" baseline="0" dirty="0" smtClean="0"/>
              <a:t> helpful for inclusion specialists to have teacher editions of all text books, novels, and other materials.</a:t>
            </a:r>
            <a:r>
              <a:rPr lang="en-US" dirty="0" smtClean="0"/>
              <a:t> </a:t>
            </a:r>
            <a:r>
              <a:rPr lang="en-US" baseline="0" dirty="0" smtClean="0"/>
              <a:t>These are usually available in the school library</a:t>
            </a:r>
            <a:r>
              <a:rPr lang="en-US" dirty="0"/>
              <a:t> </a:t>
            </a:r>
            <a:r>
              <a:rPr lang="en-US" baseline="0" dirty="0" smtClean="0"/>
              <a:t>or can be obtained by asking a building principal or grade-level team for them.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16</a:t>
            </a:fld>
            <a:endParaRPr lang="en-US" dirty="0"/>
          </a:p>
        </p:txBody>
      </p:sp>
    </p:spTree>
    <p:extLst>
      <p:ext uri="{BB962C8B-B14F-4D97-AF65-F5344CB8AC3E}">
        <p14:creationId xmlns:p14="http://schemas.microsoft.com/office/powerpoint/2010/main" val="91432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Despite this background preparation, the best laid plans</a:t>
            </a:r>
            <a:r>
              <a:rPr lang="en-US" baseline="0" dirty="0" smtClean="0"/>
              <a:t> of mice and men often go awry. Having a substitute teacher, an assembly, a student illness, or for pedagogical reasons, the pacing and sequence of instruction may be altered, making pre-made adaptations less than useful. Thus, making on-the-spot adaptations will be necessary.</a:t>
            </a:r>
            <a:r>
              <a:rPr lang="en-US" dirty="0" smtClean="0"/>
              <a:t> </a:t>
            </a:r>
            <a:r>
              <a:rPr lang="en-US" baseline="0" dirty="0" smtClean="0"/>
              <a:t>Inclusion specialists can best prepare for these situations by having a bag of tricks ready to make on-the-spot adaptations. Having </a:t>
            </a:r>
            <a:r>
              <a:rPr lang="en-US" dirty="0" smtClean="0"/>
              <a:t>items</a:t>
            </a:r>
            <a:r>
              <a:rPr lang="en-US" baseline="0" dirty="0" smtClean="0"/>
              <a:t> like white</a:t>
            </a:r>
            <a:r>
              <a:rPr lang="en-US" dirty="0" smtClean="0"/>
              <a:t> </a:t>
            </a:r>
            <a:r>
              <a:rPr lang="en-US" baseline="0" dirty="0" smtClean="0"/>
              <a:t>out, label makers, highlighters, and graphic organizers readily on hand are very useful for making on-the-spot adaptations to worksheets, lectures, and other assignments.</a:t>
            </a:r>
            <a:endParaRPr lang="en-US" dirty="0" smtClean="0"/>
          </a:p>
        </p:txBody>
      </p:sp>
      <p:sp>
        <p:nvSpPr>
          <p:cNvPr id="1914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9F7EC52-A045-4AA8-A48F-762442F77D11}" type="slidenum">
              <a:rPr lang="en-US" sz="1200"/>
              <a:pPr algn="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making in-advance or</a:t>
            </a:r>
            <a:r>
              <a:rPr lang="en-US" baseline="0" dirty="0" smtClean="0"/>
              <a:t> on-the-spot adaptations can be instrumental in helping students gain access to the core general education curriculum. However, understanding how effective those adaptations are is critical. </a:t>
            </a:r>
          </a:p>
          <a:p>
            <a:endParaRPr lang="en-US" baseline="0" dirty="0" smtClean="0"/>
          </a:p>
          <a:p>
            <a:r>
              <a:rPr lang="en-US" dirty="0" smtClean="0"/>
              <a:t>Janney</a:t>
            </a:r>
            <a:r>
              <a:rPr lang="en-US" baseline="0" dirty="0" smtClean="0"/>
              <a:t> and Snell (2006a) and Kurth and Keegan (2014) have identified a few questions that can be useful in determining how effective an adaptation is. First, does the adaptation facilitate social and instructional participation? In other words, was the student better equipped to participate with peers and access the important pieces of instruction by using this adaptation? Second, was the adaptation only as special as necessary? It</a:t>
            </a:r>
            <a:r>
              <a:rPr lang="en-US" dirty="0"/>
              <a:t> </a:t>
            </a:r>
            <a:r>
              <a:rPr lang="en-US" dirty="0" smtClean="0"/>
              <a:t>is</a:t>
            </a:r>
            <a:r>
              <a:rPr lang="en-US" baseline="0" dirty="0" smtClean="0"/>
              <a:t> rather easy to create adaptations that stigmatize and alienate students. It</a:t>
            </a:r>
            <a:r>
              <a:rPr lang="en-US" dirty="0" smtClean="0"/>
              <a:t> is </a:t>
            </a:r>
            <a:r>
              <a:rPr lang="en-US" baseline="0" dirty="0" smtClean="0"/>
              <a:t>important to create an adaptation that assists the student in participating using as many of the same materials, supports, and locations as other peers. Third, does the adaptation promote independence? All instruction will require some adult input and facilitation; however, the adaptation should allow the student to work as independently as possible, with peers, and not requiring extensive one-to-one prompting and support from adults. Fourth, does the adaptation build on strengths and preferences? Paula Kluth and Patrick Schwarz (2008) reminded us in their book</a:t>
            </a:r>
            <a:r>
              <a:rPr lang="en-US" dirty="0"/>
              <a:t> </a:t>
            </a:r>
            <a:r>
              <a:rPr lang="en-US" i="1" baseline="0" dirty="0" smtClean="0"/>
              <a:t>Just Give Him the Whale </a:t>
            </a:r>
            <a:r>
              <a:rPr lang="en-US" baseline="0" dirty="0" smtClean="0"/>
              <a:t>that honoring student preferences facilitates learning. If a student learns best visually, providing visual supports is beneficial. If a student prefers to learn about dinosaurs, incorporating dinosaurs into reading, writing, math, and other activities can provide a useful hook for student learning.</a:t>
            </a:r>
            <a:r>
              <a:rPr lang="en-US" dirty="0" smtClean="0"/>
              <a:t> </a:t>
            </a:r>
            <a:r>
              <a:rPr lang="en-US" baseline="0" dirty="0" smtClean="0"/>
              <a:t>Fifth, is the adaptation age and culturally respectful? That is, it would be inappropriate to give an adaptation with cartoon characters on it to an older student.</a:t>
            </a:r>
            <a:r>
              <a:rPr lang="en-US" dirty="0" smtClean="0"/>
              <a:t> </a:t>
            </a:r>
            <a:r>
              <a:rPr lang="en-US" baseline="0" dirty="0" smtClean="0"/>
              <a:t>It</a:t>
            </a:r>
            <a:r>
              <a:rPr lang="en-US" dirty="0" smtClean="0"/>
              <a:t> is</a:t>
            </a:r>
            <a:r>
              <a:rPr lang="en-US" baseline="0" dirty="0" smtClean="0"/>
              <a:t> important to ask, “Would I feel comfortable giving this adaptation to a similar student without a disability?” If the answer to that question is “yes,” then it is more likely to pass this test. Last, collecting data and engaging in progress monitoring will be necessary to determine if the student made learning progress using the adaptation. It would be disrespectful to the student and her instructional time to continue using adaptations that are not effective. Taking progres</a:t>
            </a:r>
            <a:r>
              <a:rPr lang="en-US" dirty="0" smtClean="0"/>
              <a:t>s-</a:t>
            </a:r>
            <a:r>
              <a:rPr lang="en-US" baseline="0" dirty="0" smtClean="0"/>
              <a:t>monitoring data can help us avoid using adaptations that are not facilitating learning.</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18</a:t>
            </a:fld>
            <a:endParaRPr lang="en-US" dirty="0"/>
          </a:p>
        </p:txBody>
      </p:sp>
    </p:spTree>
    <p:extLst>
      <p:ext uri="{BB962C8B-B14F-4D97-AF65-F5344CB8AC3E}">
        <p14:creationId xmlns:p14="http://schemas.microsoft.com/office/powerpoint/2010/main" val="77403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Teaming and providing adaptations are necessary first steps in delivering</a:t>
            </a:r>
            <a:r>
              <a:rPr lang="en-US" baseline="0" dirty="0" smtClean="0"/>
              <a:t> effective inclusive instruction. However, these are inadequate to provide truly inclusive instruction, particularly for teaching skills to students that require specialized instruction and are typically taught in self-contained special education classes. Embedded instruction is emerging as an EBP to deliver high-quality, specialized instruction, in inclusive settings.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19</a:t>
            </a:fld>
            <a:endParaRPr lang="en-US" dirty="0"/>
          </a:p>
        </p:txBody>
      </p:sp>
    </p:spTree>
    <p:extLst>
      <p:ext uri="{BB962C8B-B14F-4D97-AF65-F5344CB8AC3E}">
        <p14:creationId xmlns:p14="http://schemas.microsoft.com/office/powerpoint/2010/main" val="118785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list of some of the people who may be responsible for implementing inclusive services</a:t>
            </a:r>
            <a:r>
              <a:rPr lang="en-US" baseline="0" dirty="0" smtClean="0"/>
              <a:t>. We</a:t>
            </a:r>
            <a:r>
              <a:rPr lang="en-US" dirty="0" smtClean="0"/>
              <a:t> have</a:t>
            </a:r>
            <a:r>
              <a:rPr lang="en-US" baseline="0" dirty="0" smtClean="0"/>
              <a:t> included an inclusion specialist among the possible roles. Note that a general or special education teacher may act as an inclusion specialist; in some districts, an inclusion specialist is hired as a unique role while, in other districts, existing educators take on this role.</a:t>
            </a:r>
          </a:p>
          <a:p>
            <a:endParaRPr lang="en-US" baseline="0" dirty="0" smtClean="0"/>
          </a:p>
          <a:p>
            <a:r>
              <a:rPr lang="en-US" baseline="0" dirty="0" smtClean="0"/>
              <a:t>This list, </a:t>
            </a:r>
            <a:r>
              <a:rPr lang="en-US" dirty="0" smtClean="0"/>
              <a:t>although</a:t>
            </a:r>
            <a:r>
              <a:rPr lang="en-US" baseline="0" dirty="0" smtClean="0"/>
              <a:t> long, is certainly not exhaustive. Some students may require different types of support, based on their individual needs. In addition to variation in the size and composition of an educational team, the individual members will likely vary in their familiarity with inclusive practices and their comfort and skill in implementing inclusive services. </a:t>
            </a:r>
          </a:p>
          <a:p>
            <a:endParaRPr lang="en-US" baseline="0" dirty="0" smtClean="0"/>
          </a:p>
          <a:p>
            <a:r>
              <a:rPr lang="en-US" baseline="0" dirty="0" smtClean="0"/>
              <a:t>Recall that the importance of collaborative teaming and the roles of key team members in inclusive schools were previously discussed in the section</a:t>
            </a:r>
            <a:r>
              <a:rPr lang="en-US" i="1" baseline="0" dirty="0" smtClean="0"/>
              <a:t> Inclusive Service Delivery</a:t>
            </a:r>
            <a:r>
              <a:rPr lang="en-US" baseline="0" dirty="0" smtClean="0"/>
              <a:t> (Hour 3) of the module.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a:t>
            </a:fld>
            <a:endParaRPr lang="en-US" dirty="0"/>
          </a:p>
        </p:txBody>
      </p:sp>
    </p:spTree>
    <p:extLst>
      <p:ext uri="{BB962C8B-B14F-4D97-AF65-F5344CB8AC3E}">
        <p14:creationId xmlns:p14="http://schemas.microsoft.com/office/powerpoint/2010/main" val="392619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the process</a:t>
            </a:r>
            <a:r>
              <a:rPr lang="en-US" baseline="0" dirty="0" smtClean="0"/>
              <a:t> of embedded instruction, and truly any special education, it</a:t>
            </a:r>
            <a:r>
              <a:rPr lang="en-US" dirty="0"/>
              <a:t> </a:t>
            </a:r>
            <a:r>
              <a:rPr lang="en-US" dirty="0" smtClean="0"/>
              <a:t>is</a:t>
            </a:r>
            <a:r>
              <a:rPr lang="en-US" baseline="0" dirty="0" smtClean="0"/>
              <a:t> critical that the instructor knows how many trials a student requires to learn a skill.</a:t>
            </a:r>
            <a:r>
              <a:rPr lang="en-US" dirty="0" smtClean="0"/>
              <a:t> </a:t>
            </a:r>
            <a:r>
              <a:rPr lang="en-US" baseline="0" dirty="0" smtClean="0"/>
              <a:t>We want to be certain to provide students adequate opportunities to learn. Because students with significant </a:t>
            </a:r>
            <a:r>
              <a:rPr lang="en-US" dirty="0"/>
              <a:t>i</a:t>
            </a:r>
            <a:r>
              <a:rPr lang="en-US" baseline="0" dirty="0" smtClean="0"/>
              <a:t>ntellectual disabilities require more support to learn skills than other students, this is particularly important. For example, if a student is learning to read the sight word </a:t>
            </a:r>
            <a:r>
              <a:rPr lang="en-US" i="1" baseline="0" dirty="0" smtClean="0"/>
              <a:t>the</a:t>
            </a:r>
            <a:r>
              <a:rPr lang="en-US" baseline="0" dirty="0" smtClean="0"/>
              <a:t>, we want to know approximately how many times we need to teach the word </a:t>
            </a:r>
            <a:r>
              <a:rPr lang="en-US" i="1" dirty="0"/>
              <a:t>the</a:t>
            </a:r>
            <a:r>
              <a:rPr lang="en-US" baseline="0" dirty="0" smtClean="0"/>
              <a:t> before the student is likely to learn it. This may require 256 presentations; however, if we stopped our instruction after 200 trials, the student would not learn a skill </a:t>
            </a:r>
            <a:r>
              <a:rPr lang="en-US" dirty="0" smtClean="0"/>
              <a:t>he/she is</a:t>
            </a:r>
            <a:r>
              <a:rPr lang="en-US" baseline="0" dirty="0" smtClean="0"/>
              <a:t> capable of learning. How does one know how many learning trials a student will need? It depends on a number of factors, including the student’s learning rate, or current functioning level, and the structure of the activity.</a:t>
            </a:r>
          </a:p>
          <a:p>
            <a:endParaRPr lang="en-US" baseline="0" dirty="0" smtClean="0"/>
          </a:p>
          <a:p>
            <a:r>
              <a:rPr lang="en-US" baseline="0" dirty="0" smtClean="0"/>
              <a:t>The student’s functioning level tells us approximately the student’s learning rate. For example, if we graphed a student’s sight-word reading and found they were learning </a:t>
            </a:r>
            <a:r>
              <a:rPr lang="en-US" dirty="0" smtClean="0"/>
              <a:t>five </a:t>
            </a:r>
            <a:r>
              <a:rPr lang="en-US" baseline="0" dirty="0" smtClean="0"/>
              <a:t>words per month, </a:t>
            </a:r>
            <a:r>
              <a:rPr lang="en-US" dirty="0" smtClean="0"/>
              <a:t>his/her</a:t>
            </a:r>
            <a:r>
              <a:rPr lang="en-US" baseline="0" dirty="0" smtClean="0"/>
              <a:t> learning rate would be about one new word per week.</a:t>
            </a:r>
            <a:r>
              <a:rPr lang="en-US" dirty="0" smtClean="0"/>
              <a:t> </a:t>
            </a:r>
            <a:r>
              <a:rPr lang="en-US" baseline="0" dirty="0" smtClean="0"/>
              <a:t>We would want to further collect data to determine how many presentations of this word the student needed. Having an estimate of approximately how many times a student needed to see the sight word before it was learned would also be helpful.</a:t>
            </a:r>
            <a:r>
              <a:rPr lang="en-US" dirty="0" smtClean="0"/>
              <a:t> </a:t>
            </a:r>
            <a:r>
              <a:rPr lang="en-US" baseline="0" dirty="0" smtClean="0"/>
              <a:t>Factors such as attention, memory, and other cognitive processes will help us approximate a student’s current functioning level.</a:t>
            </a:r>
          </a:p>
          <a:p>
            <a:endParaRPr lang="en-US" dirty="0" smtClean="0"/>
          </a:p>
          <a:p>
            <a:r>
              <a:rPr lang="en-US" dirty="0" smtClean="0"/>
              <a:t>The overall</a:t>
            </a:r>
            <a:r>
              <a:rPr lang="en-US" baseline="0" dirty="0" smtClean="0"/>
              <a:t> complexity of the skill to be learned can also help us determine how many trials a student is likely to need. A number of factors contribute to task complexity, including the type of thinking required (e.g., higher order reasoning,</a:t>
            </a:r>
            <a:r>
              <a:rPr lang="en-US" dirty="0" smtClean="0"/>
              <a:t> </a:t>
            </a:r>
            <a:r>
              <a:rPr lang="en-US" baseline="0" dirty="0" smtClean="0"/>
              <a:t>abstract concepts); the demands for memory and attention to complete the task; and the underlying skills required to complete the learning task (such as fine motor skills, social skills, and behavior regulation skills). Generally speaking, more complex skills will require more learning trials to reach mastery.</a:t>
            </a:r>
            <a:endParaRPr lang="en-US" dirty="0" smtClean="0"/>
          </a:p>
          <a:p>
            <a:endParaRPr lang="en-US" baseline="0" dirty="0" smtClean="0"/>
          </a:p>
          <a:p>
            <a:r>
              <a:rPr lang="en-US" baseline="0" dirty="0" smtClean="0"/>
              <a:t>Last, the structure of the activities and routines will help determine how many teaching trials a student will need. Activities and routines that have more structure, such as checklists or visual reminders, will often be learned more rapidly than skills for which there is little context or for abstract reasoning skills.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general, viewing previous data to learn about the student’s learning history in previous, similar situations, will be key.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20</a:t>
            </a:fld>
            <a:endParaRPr lang="en-US" dirty="0"/>
          </a:p>
        </p:txBody>
      </p:sp>
    </p:spTree>
    <p:extLst>
      <p:ext uri="{BB962C8B-B14F-4D97-AF65-F5344CB8AC3E}">
        <p14:creationId xmlns:p14="http://schemas.microsoft.com/office/powerpoint/2010/main" val="1968550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designing instruction, then, we aim to provide students with enough instructional trials so the student can learn the skill. Typically, special educators use massed trials to deliver this instruction. Let’s imagine that we have a student who needs 150 trials to learn a skill. In this case, let’s say the skill he needs to learn is how to tie his shoes. As depicted in the slide, the team can provide 15 trials of shoe</a:t>
            </a:r>
            <a:r>
              <a:rPr lang="en-US" dirty="0" smtClean="0"/>
              <a:t> </a:t>
            </a:r>
            <a:r>
              <a:rPr lang="en-US" baseline="0" dirty="0" smtClean="0"/>
              <a:t>tying between 1:00 and 2:00 in the afternoon. If we do this every day for 2 weeks (15x5x2), we</a:t>
            </a:r>
            <a:r>
              <a:rPr lang="en-US" dirty="0" smtClean="0"/>
              <a:t> will </a:t>
            </a:r>
            <a:r>
              <a:rPr lang="en-US" baseline="0" dirty="0" smtClean="0"/>
              <a:t>have provided the needed 150 trials. </a:t>
            </a:r>
          </a:p>
          <a:p>
            <a:endParaRPr lang="en-US" baseline="0" dirty="0" smtClean="0"/>
          </a:p>
          <a:p>
            <a:r>
              <a:rPr lang="en-US" baseline="0" dirty="0" smtClean="0"/>
              <a:t>Instructor note: Consider playing one or both video examples of discrete trial teaching, which illustrate massed trials. (2:05 minutes; URL http://www.teachertube.com/video/discrete-trial-training-210480)</a:t>
            </a:r>
          </a:p>
          <a:p>
            <a:endParaRPr lang="en-US" baseline="0" dirty="0" smtClean="0"/>
          </a:p>
          <a:p>
            <a:r>
              <a:rPr lang="en-US" dirty="0" smtClean="0"/>
              <a:t>The advantages of massed</a:t>
            </a:r>
            <a:r>
              <a:rPr lang="en-US" baseline="0" dirty="0" smtClean="0"/>
              <a:t> trials is that we can use this technique to provide adequate opportunity for students to learn skills and provide direct instruction in teaching the skill.</a:t>
            </a:r>
          </a:p>
          <a:p>
            <a:endParaRPr lang="en-US" baseline="0" dirty="0" smtClean="0"/>
          </a:p>
          <a:p>
            <a:r>
              <a:rPr lang="en-US" baseline="0" dirty="0" smtClean="0"/>
              <a:t>The disadvantage of massed trials is that the skills taught in these situations rarely generalize to other settings</a:t>
            </a:r>
            <a:r>
              <a:rPr lang="en-US" dirty="0"/>
              <a:t> </a:t>
            </a:r>
            <a:r>
              <a:rPr lang="en-US" baseline="0" dirty="0" smtClean="0"/>
              <a:t>because they are context</a:t>
            </a:r>
            <a:r>
              <a:rPr lang="en-US" dirty="0" smtClean="0"/>
              <a:t> </a:t>
            </a:r>
            <a:r>
              <a:rPr lang="en-US" baseline="0" dirty="0" smtClean="0"/>
              <a:t>free. Instead, students learn to perform a skill in a rote manner</a:t>
            </a:r>
            <a:r>
              <a:rPr lang="en-US" dirty="0"/>
              <a:t> </a:t>
            </a:r>
            <a:r>
              <a:rPr lang="en-US" baseline="0" dirty="0" smtClean="0"/>
              <a:t>but do</a:t>
            </a:r>
            <a:r>
              <a:rPr lang="en-US" dirty="0" smtClean="0"/>
              <a:t> not</a:t>
            </a:r>
            <a:r>
              <a:rPr lang="en-US" baseline="0" dirty="0" smtClean="0"/>
              <a:t> know how to </a:t>
            </a:r>
            <a:r>
              <a:rPr lang="en-US" dirty="0"/>
              <a:t>authentically or </a:t>
            </a:r>
            <a:r>
              <a:rPr lang="en-US" dirty="0" smtClean="0"/>
              <a:t>spontaneously use </a:t>
            </a:r>
            <a:r>
              <a:rPr lang="en-US" baseline="0" dirty="0" smtClean="0"/>
              <a:t>the skill when it</a:t>
            </a:r>
            <a:r>
              <a:rPr lang="en-US" dirty="0" smtClean="0"/>
              <a:t> is</a:t>
            </a:r>
            <a:r>
              <a:rPr lang="en-US" baseline="0" dirty="0" smtClean="0"/>
              <a:t> needed. Another major disadvantage is that massed-session trials are context</a:t>
            </a:r>
            <a:r>
              <a:rPr lang="en-US" dirty="0" smtClean="0"/>
              <a:t> </a:t>
            </a:r>
            <a:r>
              <a:rPr lang="en-US" baseline="0" dirty="0" smtClean="0"/>
              <a:t>free and, thus, are often not intrinsically rewarding to perform. This makes students likely to become prompt dependent and dependent on artificial reinforcement</a:t>
            </a:r>
            <a:r>
              <a:rPr lang="en-US" dirty="0"/>
              <a:t> </a:t>
            </a:r>
            <a:r>
              <a:rPr lang="en-US" baseline="0" dirty="0" smtClean="0"/>
              <a:t>but can also lead to boredom, frustration, and even behavior problems. Last, massed trials are usually completed in segregated settings, as you saw in the video. This is not only a problem with creating segregation, but it is also unlikely to be the authentic space where the skill will be needed. To illustrate, imagine teaching a child to tie and untie </a:t>
            </a:r>
            <a:r>
              <a:rPr lang="en-US" dirty="0" smtClean="0"/>
              <a:t>his/her</a:t>
            </a:r>
            <a:r>
              <a:rPr lang="en-US" baseline="0" dirty="0" smtClean="0"/>
              <a:t> shoes 15 times in an hour, every day, for </a:t>
            </a:r>
            <a:r>
              <a:rPr lang="en-US" dirty="0" smtClean="0"/>
              <a:t>2 </a:t>
            </a:r>
            <a:r>
              <a:rPr lang="en-US" baseline="0" dirty="0" smtClean="0"/>
              <a:t>weeks. Common sense tells us that</a:t>
            </a:r>
            <a:r>
              <a:rPr lang="en-US" dirty="0"/>
              <a:t> </a:t>
            </a:r>
            <a:r>
              <a:rPr lang="en-US" dirty="0" smtClean="0"/>
              <a:t>this is</a:t>
            </a:r>
            <a:r>
              <a:rPr lang="en-US" baseline="0" dirty="0" smtClean="0"/>
              <a:t> just not a very logical approach.</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21</a:t>
            </a:fld>
            <a:endParaRPr lang="en-US" dirty="0"/>
          </a:p>
        </p:txBody>
      </p:sp>
    </p:spTree>
    <p:extLst>
      <p:ext uri="{BB962C8B-B14F-4D97-AF65-F5344CB8AC3E}">
        <p14:creationId xmlns:p14="http://schemas.microsoft.com/office/powerpoint/2010/main" val="44895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massed trials, embedded instruction distributes</a:t>
            </a:r>
            <a:r>
              <a:rPr lang="en-US" baseline="0" dirty="0" smtClean="0"/>
              <a:t> those learning trials across a day. This is one of the two key characteristics of embedded instruction. The 15 instructional trials were taught in </a:t>
            </a:r>
            <a:r>
              <a:rPr lang="en-US" dirty="0"/>
              <a:t>1</a:t>
            </a:r>
            <a:r>
              <a:rPr lang="en-US" baseline="0" dirty="0" smtClean="0"/>
              <a:t> hour with massed trials but are taught across the school day, once or twice per hour. The advantages to distributed trials are promotion of skill generalization, maintenance, acquisition, and decreased student frustration.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22</a:t>
            </a:fld>
            <a:endParaRPr lang="en-US" dirty="0"/>
          </a:p>
        </p:txBody>
      </p:sp>
    </p:spTree>
    <p:extLst>
      <p:ext uri="{BB962C8B-B14F-4D97-AF65-F5344CB8AC3E}">
        <p14:creationId xmlns:p14="http://schemas.microsoft.com/office/powerpoint/2010/main" val="350171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Embedded</a:t>
            </a:r>
            <a:r>
              <a:rPr lang="en-US" baseline="0" dirty="0" smtClean="0"/>
              <a:t> instruction using distributed trials can be used to teach specific and general individualized education program (IEP) goals. Each of the goals listed here can be distributed across a school day; some of the more general goals (e.g.,</a:t>
            </a:r>
            <a:r>
              <a:rPr lang="en-US" dirty="0" smtClean="0"/>
              <a:t> correctly write </a:t>
            </a:r>
            <a:r>
              <a:rPr lang="en-US" dirty="0"/>
              <a:t>name, </a:t>
            </a:r>
            <a:r>
              <a:rPr lang="en-US" baseline="0" dirty="0" smtClean="0"/>
              <a:t>respond to name when called) are readily embedded in a typical school day. There are plenty of natural opportunities in a general education setting to address these goals.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23</a:t>
            </a:fld>
            <a:endParaRPr lang="en-US" dirty="0"/>
          </a:p>
        </p:txBody>
      </p:sp>
    </p:spTree>
    <p:extLst>
      <p:ext uri="{BB962C8B-B14F-4D97-AF65-F5344CB8AC3E}">
        <p14:creationId xmlns:p14="http://schemas.microsoft.com/office/powerpoint/2010/main" val="823767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opportunities are just like they sound; they are naturally</a:t>
            </a:r>
            <a:r>
              <a:rPr lang="en-US" baseline="0" dirty="0" smtClean="0"/>
              <a:t> occurring times when a skill could be practice. The natural time to teach math skills is during math class. The natural time to work on social communication goals is during lunch or recess. In other words, schools are already created with times set aside for specific types of instruction and activities.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24</a:t>
            </a:fld>
            <a:endParaRPr lang="en-US" dirty="0"/>
          </a:p>
        </p:txBody>
      </p:sp>
    </p:spTree>
    <p:extLst>
      <p:ext uri="{BB962C8B-B14F-4D97-AF65-F5344CB8AC3E}">
        <p14:creationId xmlns:p14="http://schemas.microsoft.com/office/powerpoint/2010/main" val="118592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this example. We have a third-grade math</a:t>
            </a:r>
            <a:r>
              <a:rPr lang="en-US" baseline="0" dirty="0" smtClean="0"/>
              <a:t> class learning to graph.</a:t>
            </a:r>
            <a:r>
              <a:rPr lang="en-US" dirty="0" smtClean="0"/>
              <a:t> </a:t>
            </a:r>
            <a:r>
              <a:rPr lang="en-US" baseline="0" dirty="0" smtClean="0"/>
              <a:t>Students are naming their favorite ice cream flavors, tallying, and graphing them. A student with intellectual disability in the class has an IEP goal to count to 10 with one-to-one correspondence. How can the student work on this goal in this natural setting?</a:t>
            </a:r>
          </a:p>
          <a:p>
            <a:endParaRPr lang="en-US" baseline="0" dirty="0" smtClean="0"/>
          </a:p>
          <a:p>
            <a:pPr marL="228600" indent="-228600">
              <a:buAutoNum type="arabicParenR"/>
            </a:pPr>
            <a:r>
              <a:rPr lang="en-US" baseline="0" dirty="0" smtClean="0"/>
              <a:t>Count how many students have their hands raised for each flavor.</a:t>
            </a:r>
          </a:p>
          <a:p>
            <a:pPr marL="228600" indent="-228600">
              <a:buAutoNum type="arabicParenR"/>
            </a:pPr>
            <a:r>
              <a:rPr lang="en-US" baseline="0" dirty="0" smtClean="0"/>
              <a:t>Count number of flavors.</a:t>
            </a:r>
          </a:p>
          <a:p>
            <a:pPr marL="228600" indent="-228600">
              <a:buAutoNum type="arabicParenR"/>
            </a:pPr>
            <a:r>
              <a:rPr lang="en-US" baseline="0" dirty="0" smtClean="0"/>
              <a:t>Count number of tally marks.</a:t>
            </a:r>
          </a:p>
          <a:p>
            <a:pPr marL="228600" indent="-228600">
              <a:buAutoNum type="arabicParenR"/>
            </a:pPr>
            <a:r>
              <a:rPr lang="en-US" baseline="0" dirty="0" smtClean="0"/>
              <a:t>Count lines on graph paper.</a:t>
            </a:r>
          </a:p>
          <a:p>
            <a:pPr marL="228600" indent="-228600">
              <a:buAutoNum type="arabicParenR"/>
            </a:pPr>
            <a:endParaRPr lang="en-US" baseline="0" dirty="0" smtClean="0"/>
          </a:p>
          <a:p>
            <a:pPr marL="0" indent="0">
              <a:buNone/>
            </a:pPr>
            <a:r>
              <a:rPr lang="en-US" baseline="0" dirty="0" smtClean="0"/>
              <a:t>As illustrated in this example, this simple and fun activity provides a great natural opportunity to work on an IEP goal, even an IEP goal that, as in this case, is below-grad-level standard. In other words, we can assume that the other </a:t>
            </a:r>
            <a:r>
              <a:rPr lang="en-US" dirty="0" smtClean="0"/>
              <a:t>third-</a:t>
            </a:r>
            <a:r>
              <a:rPr lang="en-US" baseline="0" dirty="0" smtClean="0"/>
              <a:t>graders have mastered counting to 10, and this student with intellectual disability can still practice the skill of counting as a fully participating member of this general education class.</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25</a:t>
            </a:fld>
            <a:endParaRPr lang="en-US" dirty="0"/>
          </a:p>
        </p:txBody>
      </p:sp>
    </p:spTree>
    <p:extLst>
      <p:ext uri="{BB962C8B-B14F-4D97-AF65-F5344CB8AC3E}">
        <p14:creationId xmlns:p14="http://schemas.microsoft.com/office/powerpoint/2010/main" val="2920701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IEP goal matrix is a useful tool for identifying natural opportunities. As you can see, the team wrote the student’s schedule in the left hand column. This includes bathroom, math, science</a:t>
            </a:r>
            <a:r>
              <a:rPr lang="en-US" baseline="0" dirty="0" smtClean="0"/>
              <a:t> and so on. Next, the team wrote the student’s IEP goals across the top row of the matrix. The team then simply placed an “x” whenever the IEP goal could naturally be worked on.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26</a:t>
            </a:fld>
            <a:endParaRPr lang="en-US" dirty="0"/>
          </a:p>
        </p:txBody>
      </p:sp>
    </p:spTree>
    <p:extLst>
      <p:ext uri="{BB962C8B-B14F-4D97-AF65-F5344CB8AC3E}">
        <p14:creationId xmlns:p14="http://schemas.microsoft.com/office/powerpoint/2010/main" val="39930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a:t>
            </a:r>
            <a:r>
              <a:rPr lang="en-US" baseline="0" dirty="0" smtClean="0"/>
              <a:t> to meaningfully include students and provide embedded instruction, we need to identify, distribute, and teach adequate instructional trials during a typical school day using natural opportunities and also embedded opportunities. This brings us to the second key feature of embedded instruction: The trials should be distributed across natural and embedded opportunities. We</a:t>
            </a:r>
            <a:r>
              <a:rPr lang="en-US" dirty="0" smtClean="0"/>
              <a:t> have</a:t>
            </a:r>
            <a:r>
              <a:rPr lang="en-US" baseline="0" dirty="0" smtClean="0"/>
              <a:t> already defined natural opportunities; next, we</a:t>
            </a:r>
            <a:r>
              <a:rPr lang="en-US" dirty="0" smtClean="0"/>
              <a:t> will</a:t>
            </a:r>
            <a:r>
              <a:rPr lang="en-US" baseline="0" dirty="0" smtClean="0"/>
              <a:t> define embedded opportunities.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27</a:t>
            </a:fld>
            <a:endParaRPr lang="en-US" dirty="0"/>
          </a:p>
        </p:txBody>
      </p:sp>
    </p:spTree>
    <p:extLst>
      <p:ext uri="{BB962C8B-B14F-4D97-AF65-F5344CB8AC3E}">
        <p14:creationId xmlns:p14="http://schemas.microsoft.com/office/powerpoint/2010/main" val="2353173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Embedded opportunities are those opportunities that we must create. In other words, sometimes a student will need more teaching</a:t>
            </a:r>
            <a:r>
              <a:rPr lang="en-US" baseline="0" dirty="0" smtClean="0"/>
              <a:t> trials than are naturally available during a school day. These could include opportunities to learn skills that are not typically taught to other same-grade peers or when a student needs more opportunities to learn than are naturally available due to the student’s learning rate, the complexity of the skill, or the structure of the environment.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28</a:t>
            </a:fld>
            <a:endParaRPr lang="en-US" dirty="0"/>
          </a:p>
        </p:txBody>
      </p:sp>
    </p:spTree>
    <p:extLst>
      <p:ext uri="{BB962C8B-B14F-4D97-AF65-F5344CB8AC3E}">
        <p14:creationId xmlns:p14="http://schemas.microsoft.com/office/powerpoint/2010/main" val="1819239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how embedded instruction is used in a secondary setting</a:t>
            </a:r>
            <a:r>
              <a:rPr lang="en-US" dirty="0"/>
              <a:t> </a:t>
            </a:r>
            <a:r>
              <a:rPr lang="en-US" baseline="0" dirty="0" smtClean="0"/>
              <a:t>for Wesley, who has autism and is learning to communicate using a voice output device. This example occurs in biology. Wesley enters the biology classroom and takes out his materials, including his communication device, books, and notebooks. Other students are also entering the classroom, chatting to one another, and getting their own materials out and ready. After Wesley has entered the class and has his materials ready, a peer tutor walks up to Wesley, greets him, and does a 30-second instruction trial. The instruction could be on any topic—finding keys on the communication device, identifying sight words, calculating a math problem, responding to a greeting, or any other IEP goal. After the instructional trial, the peer tutor records on a simple data collection sheet the data for that instructional trial. For example, the peer might mark a “+” if Wesley was correct</a:t>
            </a:r>
            <a:r>
              <a:rPr lang="en-US" dirty="0"/>
              <a:t> </a:t>
            </a:r>
            <a:r>
              <a:rPr lang="en-US" baseline="0" dirty="0" smtClean="0"/>
              <a:t>or a “-” if Wesley was incorrect. Class begins, the teacher provides instruction, and Wesley uses adapted materials to participate in the lecture and class activities. About 25 minutes into class, the whole class transitions to a lab activity. During this transition point, the peer tutor repeats a brief instructional trial with Wesley</a:t>
            </a:r>
            <a:r>
              <a:rPr lang="en-US" dirty="0"/>
              <a:t> </a:t>
            </a:r>
            <a:r>
              <a:rPr lang="en-US" baseline="0" dirty="0" smtClean="0"/>
              <a:t>on the same or different IEP goal as before. Following this, the peer tutor once again tracks data, and Wesley joins his lab group and completes the lab activity with needed adaptations.</a:t>
            </a:r>
          </a:p>
          <a:p>
            <a:endParaRPr lang="en-US" baseline="0" dirty="0" smtClean="0"/>
          </a:p>
          <a:p>
            <a:r>
              <a:rPr lang="en-US" baseline="0" dirty="0" smtClean="0"/>
              <a:t>As illustrated in this example, Wesley was fully included in his class activities through the use of adaptations, and extra instructional trials for needed skills were embedded seamlessly into this routine, maximizing instructional time and providing Wesley with necessary special instruction.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29</a:t>
            </a:fld>
            <a:endParaRPr lang="en-US" dirty="0"/>
          </a:p>
        </p:txBody>
      </p:sp>
    </p:spTree>
    <p:extLst>
      <p:ext uri="{BB962C8B-B14F-4D97-AF65-F5344CB8AC3E}">
        <p14:creationId xmlns:p14="http://schemas.microsoft.com/office/powerpoint/2010/main" val="380577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therefore, critical that every team member is familiar with the call to develop inclusive services and team members understand how to implement their responsibilities in an inclusive setting. The example on this slide demonstrates how teams examine a class activity or, in this case, class period</a:t>
            </a:r>
            <a:r>
              <a:rPr lang="en-US" dirty="0"/>
              <a:t> </a:t>
            </a:r>
            <a:r>
              <a:rPr lang="en-US" baseline="0" dirty="0" smtClean="0"/>
              <a:t>and designate specific roles and responsibilities for each team member. In this instance, the student being planned for is a high school junior who experiences multiple disabilities, including physical and intellectual disabilities. A variety of team members collaborate to meet her unique needs. The team has documented how the student’s needs in English will be addressed; a similar plan would be made for all other class activities. The plan for these roles would be developed collaboratively, ideally before the beginning of the school year, and all team members would agree to their responsibilities. This planning may be completed in</a:t>
            </a:r>
            <a:r>
              <a:rPr lang="en-US" dirty="0" smtClean="0"/>
              <a:t> </a:t>
            </a:r>
            <a:r>
              <a:rPr lang="en-US" baseline="0" dirty="0" smtClean="0"/>
              <a:t>person or using online technologies; </a:t>
            </a:r>
            <a:r>
              <a:rPr lang="en-US" dirty="0" smtClean="0"/>
              <a:t>after</a:t>
            </a:r>
            <a:r>
              <a:rPr lang="en-US" baseline="0" dirty="0" smtClean="0"/>
              <a:t> it is developed and agreed </a:t>
            </a:r>
            <a:r>
              <a:rPr lang="en-US" dirty="0"/>
              <a:t>u</a:t>
            </a:r>
            <a:r>
              <a:rPr lang="en-US" dirty="0" smtClean="0"/>
              <a:t>pon</a:t>
            </a:r>
            <a:r>
              <a:rPr lang="en-US" baseline="0" dirty="0" smtClean="0"/>
              <a:t>, each team member would receive a copy for his/her</a:t>
            </a:r>
            <a:r>
              <a:rPr lang="en-US" dirty="0" smtClean="0"/>
              <a:t> </a:t>
            </a:r>
            <a:r>
              <a:rPr lang="en-US" baseline="0" dirty="0" smtClean="0"/>
              <a:t>permanent records. Periodically, the team may reconvene to troubleshoot and evaluate the effectiveness of the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a:t>
            </a:fld>
            <a:endParaRPr lang="en-US" dirty="0"/>
          </a:p>
        </p:txBody>
      </p:sp>
    </p:spTree>
    <p:extLst>
      <p:ext uri="{BB962C8B-B14F-4D97-AF65-F5344CB8AC3E}">
        <p14:creationId xmlns:p14="http://schemas.microsoft.com/office/powerpoint/2010/main" val="29879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another example, a student who is learning to identify coins by name and value in high school is unlikely to have many other high school peers who are also learning about money. We would like to distribute instruction of identifying money in natural opportunities. What are some natural opportunities to use money in high school (e.g., cafeteria, vending machines). We may chart this out on our IEP matrix</a:t>
            </a:r>
            <a:r>
              <a:rPr lang="en-US" dirty="0"/>
              <a:t> </a:t>
            </a:r>
            <a:r>
              <a:rPr lang="en-US" baseline="0" dirty="0" smtClean="0"/>
              <a:t>and realize that there are not enough trials present in a typical school day, particularly if a student’s learning rate tells us we need a lot of trials.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30</a:t>
            </a:fld>
            <a:endParaRPr lang="en-US" dirty="0"/>
          </a:p>
        </p:txBody>
      </p:sp>
    </p:spTree>
    <p:extLst>
      <p:ext uri="{BB962C8B-B14F-4D97-AF65-F5344CB8AC3E}">
        <p14:creationId xmlns:p14="http://schemas.microsoft.com/office/powerpoint/2010/main" val="1990284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may</a:t>
            </a:r>
            <a:r>
              <a:rPr lang="en-US" dirty="0" smtClean="0"/>
              <a:t> </a:t>
            </a:r>
            <a:r>
              <a:rPr lang="en-US" baseline="0" dirty="0" smtClean="0"/>
              <a:t>embed an opportunity to practice identifying money by embedding opportunities throughout the day. A peer, paraeducator, general</a:t>
            </a:r>
            <a:r>
              <a:rPr lang="en-US" dirty="0" smtClean="0"/>
              <a:t> or special</a:t>
            </a:r>
            <a:r>
              <a:rPr lang="en-US" baseline="0" dirty="0" smtClean="0"/>
              <a:t> teacher could present instructional trials of identifying coins while the student is in line to enter a classroom, while the teacher is taking attendance, while students are passing out papers, and during many other opportunities.</a:t>
            </a:r>
            <a:endParaRPr lang="en-US" dirty="0" smtClean="0"/>
          </a:p>
          <a:p>
            <a:endParaRPr lang="en-US" dirty="0" smtClean="0"/>
          </a:p>
          <a:p>
            <a:r>
              <a:rPr lang="en-US" dirty="0" smtClean="0"/>
              <a:t>What may be some considerations for embedding instruction? </a:t>
            </a:r>
            <a:r>
              <a:rPr lang="en-US" baseline="0" dirty="0" smtClean="0"/>
              <a:t>Certainly, you</a:t>
            </a:r>
            <a:r>
              <a:rPr lang="en-US" dirty="0" smtClean="0"/>
              <a:t> will</a:t>
            </a:r>
            <a:r>
              <a:rPr lang="en-US" baseline="0" dirty="0" smtClean="0"/>
              <a:t> want to make sure to provide embedded (and natural) instruction in a non-stigmatizing, age-respectful manner.</a:t>
            </a:r>
            <a:r>
              <a:rPr lang="en-US" dirty="0" smtClean="0"/>
              <a:t> </a:t>
            </a:r>
            <a:r>
              <a:rPr lang="en-US" baseline="0" dirty="0" smtClean="0"/>
              <a:t>You</a:t>
            </a:r>
            <a:r>
              <a:rPr lang="en-US" dirty="0" smtClean="0"/>
              <a:t> will</a:t>
            </a:r>
            <a:r>
              <a:rPr lang="en-US" baseline="0" dirty="0" smtClean="0"/>
              <a:t> want to keep the instructional trial brief (usually </a:t>
            </a:r>
            <a:r>
              <a:rPr lang="en-US" dirty="0" smtClean="0"/>
              <a:t>less than</a:t>
            </a:r>
            <a:r>
              <a:rPr lang="en-US" baseline="0" dirty="0" smtClean="0"/>
              <a:t> </a:t>
            </a:r>
            <a:r>
              <a:rPr lang="en-US" dirty="0" smtClean="0"/>
              <a:t>1 </a:t>
            </a:r>
            <a:r>
              <a:rPr lang="en-US" baseline="0" dirty="0" smtClean="0"/>
              <a:t>minute). This way, the student is less likely to interfere with his learning or the learning of others.</a:t>
            </a:r>
          </a:p>
          <a:p>
            <a:endParaRPr lang="en-US" baseline="0" dirty="0" smtClean="0"/>
          </a:p>
          <a:p>
            <a:r>
              <a:rPr lang="en-US" i="1" baseline="0" dirty="0" smtClean="0"/>
              <a:t>Open up discussion to participants for other considerations.</a:t>
            </a:r>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31</a:t>
            </a:fld>
            <a:endParaRPr lang="en-US" dirty="0"/>
          </a:p>
        </p:txBody>
      </p:sp>
    </p:spTree>
    <p:extLst>
      <p:ext uri="{BB962C8B-B14F-4D97-AF65-F5344CB8AC3E}">
        <p14:creationId xmlns:p14="http://schemas.microsoft.com/office/powerpoint/2010/main" val="342638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fr-FR" dirty="0" smtClean="0"/>
              <a:t>’s</a:t>
            </a:r>
            <a:r>
              <a:rPr lang="fr-FR" baseline="0" dirty="0" smtClean="0"/>
              <a:t> look at another example of embedded instruction, this time for Anthony, a fift</a:t>
            </a:r>
            <a:r>
              <a:rPr lang="fr-FR" dirty="0" smtClean="0"/>
              <a:t>h-</a:t>
            </a:r>
            <a:r>
              <a:rPr lang="fr-FR" baseline="0" dirty="0" smtClean="0"/>
              <a:t>grader who has Down syndrome.</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32</a:t>
            </a:fld>
            <a:endParaRPr lang="en-US" dirty="0"/>
          </a:p>
        </p:txBody>
      </p:sp>
    </p:spTree>
    <p:extLst>
      <p:ext uri="{BB962C8B-B14F-4D97-AF65-F5344CB8AC3E}">
        <p14:creationId xmlns:p14="http://schemas.microsoft.com/office/powerpoint/2010/main" val="284622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Anthony’s typical school day. On the far left column, you see his typical daily sequence of class</a:t>
            </a:r>
            <a:r>
              <a:rPr lang="en-US" baseline="0" dirty="0" smtClean="0"/>
              <a:t> activities. The middle column identifies the natural opportunities to work on sight-word reading skills from a list of high-priority sight words. Finally, the column on the far right identifies other natural opportunities during these activities to work on sight-word reading.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Kurth &amp; Gross, 2014</a:t>
            </a:r>
            <a:r>
              <a:rPr lang="en-US" i="1" dirty="0" smtClean="0"/>
              <a:t>. The Inclusion Toolbox</a:t>
            </a:r>
            <a:r>
              <a:rPr lang="en-US" dirty="0" smtClean="0"/>
              <a:t>. Thousand Oaks, CA: Corwin Press.</a:t>
            </a:r>
          </a:p>
          <a:p>
            <a:endParaRPr lang="en-US" baseline="0" dirty="0" smtClean="0"/>
          </a:p>
        </p:txBody>
      </p:sp>
      <p:sp>
        <p:nvSpPr>
          <p:cNvPr id="4" name="Slide Number Placeholder 3"/>
          <p:cNvSpPr>
            <a:spLocks noGrp="1"/>
          </p:cNvSpPr>
          <p:nvPr>
            <p:ph type="sldNum" sz="quarter" idx="10"/>
          </p:nvPr>
        </p:nvSpPr>
        <p:spPr/>
        <p:txBody>
          <a:bodyPr/>
          <a:lstStyle/>
          <a:p>
            <a:fld id="{01D0E5CD-3222-D440-890B-594A8871F768}" type="slidenum">
              <a:rPr lang="en-US" smtClean="0"/>
              <a:t>33</a:t>
            </a:fld>
            <a:endParaRPr lang="en-US" dirty="0"/>
          </a:p>
        </p:txBody>
      </p:sp>
    </p:spTree>
    <p:extLst>
      <p:ext uri="{BB962C8B-B14F-4D97-AF65-F5344CB8AC3E}">
        <p14:creationId xmlns:p14="http://schemas.microsoft.com/office/powerpoint/2010/main" val="399185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rest of Anthony’s schedule with natural</a:t>
            </a:r>
            <a:r>
              <a:rPr lang="en-US" dirty="0"/>
              <a:t> </a:t>
            </a:r>
            <a:r>
              <a:rPr lang="en-US" baseline="0" dirty="0" smtClean="0"/>
              <a:t>and embedded opportunities to work on sight-word reading. These sight words could be printed on small notecards, and a peer, paraeducator, general education, or special education teacher could present a few flashcards to Anthony during these times. Can you think of other times or methods for maximizing natural and creating embedded opportunities to instruct Anthony?  </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34</a:t>
            </a:fld>
            <a:endParaRPr lang="en-US" dirty="0"/>
          </a:p>
        </p:txBody>
      </p:sp>
    </p:spTree>
    <p:extLst>
      <p:ext uri="{BB962C8B-B14F-4D97-AF65-F5344CB8AC3E}">
        <p14:creationId xmlns:p14="http://schemas.microsoft.com/office/powerpoint/2010/main" val="371715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Inclusive</a:t>
            </a:r>
            <a:r>
              <a:rPr lang="en-US" sz="1200" kern="1200" baseline="0" dirty="0" smtClean="0">
                <a:solidFill>
                  <a:schemeClr val="tx1"/>
                </a:solidFill>
                <a:effectLst/>
                <a:latin typeface="+mn-lt"/>
                <a:ea typeface="+mn-ea"/>
                <a:cs typeface="+mn-cs"/>
              </a:rPr>
              <a:t> educators n</a:t>
            </a:r>
            <a:r>
              <a:rPr lang="en-US" sz="1200" kern="1200" dirty="0" smtClean="0">
                <a:solidFill>
                  <a:schemeClr val="tx1"/>
                </a:solidFill>
                <a:effectLst/>
                <a:latin typeface="+mn-lt"/>
                <a:ea typeface="+mn-ea"/>
                <a:cs typeface="+mn-cs"/>
              </a:rPr>
              <a:t>eed to be knowledgeable about the classroom routines, activities, and content to provide the best support to students and teachers. General education teachers and special education teachers need to communicate on a regular basis about the curriculum and instruction in a classroom</a:t>
            </a:r>
            <a:r>
              <a:rPr lang="en-US" sz="1200" kern="1200" baseline="0" dirty="0" smtClean="0">
                <a:solidFill>
                  <a:schemeClr val="tx1"/>
                </a:solidFill>
                <a:effectLst/>
                <a:latin typeface="+mn-lt"/>
                <a:ea typeface="+mn-ea"/>
                <a:cs typeface="+mn-cs"/>
              </a:rPr>
              <a:t> to plan ahead for student needs. To fully prepare for the meaningful participation of students with disabilities, special educators may</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use these questions to guide their conversations with general education teachers to better plan for the upcoming week or unit. Specifically, understanding what skills or subjects will be taught, which tests will be given, if there are any long-term reports or projects, and schedule changes can all assist a special educator (or inclusion specialist) in knowing what types of support a student will need. This knowledge will further enable an inclusion specialist to gather or develop any needed adaptations to the curriculum, materials, and tests for the student ahead of time. Inclusion facilitators and teachers may meet face</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a:t>
            </a:r>
            <a:r>
              <a:rPr lang="en-US" dirty="0"/>
              <a:t> </a:t>
            </a:r>
            <a:r>
              <a:rPr lang="en-US" sz="1200" kern="1200" baseline="0" dirty="0" smtClean="0">
                <a:solidFill>
                  <a:schemeClr val="tx1"/>
                </a:solidFill>
                <a:effectLst/>
                <a:latin typeface="+mn-lt"/>
                <a:ea typeface="+mn-ea"/>
                <a:cs typeface="+mn-cs"/>
              </a:rPr>
              <a:t>face to communicate, by emailing these questions, or placing these as worksheets in teacher mailboxes to gain the needed information.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4</a:t>
            </a:fld>
            <a:endParaRPr lang="en-US" dirty="0"/>
          </a:p>
        </p:txBody>
      </p:sp>
    </p:spTree>
    <p:extLst>
      <p:ext uri="{BB962C8B-B14F-4D97-AF65-F5344CB8AC3E}">
        <p14:creationId xmlns:p14="http://schemas.microsoft.com/office/powerpoint/2010/main" val="161597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considering the curricular needs of students with disabilities, we must be willing to confront the</a:t>
            </a:r>
            <a:r>
              <a:rPr lang="en-US" baseline="0" dirty="0" smtClean="0"/>
              <a:t> assumption of readiness skills. Many believe that there are a host of skills students must demonstrate to be ready to participate in general education; for example, a student may be expected to demonstrate appropriate behavior, reading skills, or the ability to care for her physical needs. The problem is that many students with disabilities will not ever pass a readiness test, making them at great risk of being excluded from standards-based, grade-appropriate, high-quality instruction. For example, a student who reads at a primer level is most likely excluded from 10</a:t>
            </a:r>
            <a:r>
              <a:rPr lang="en-US" baseline="30000" dirty="0" smtClean="0"/>
              <a:t>th</a:t>
            </a:r>
            <a:r>
              <a:rPr lang="en-US" baseline="0" dirty="0" smtClean="0"/>
              <a:t>-grade English, yet may</a:t>
            </a:r>
            <a:r>
              <a:rPr lang="en-US" dirty="0" smtClean="0"/>
              <a:t> </a:t>
            </a:r>
            <a:r>
              <a:rPr lang="en-US" baseline="0" dirty="0" smtClean="0"/>
              <a:t>learn an enormous amount from listening to novels and participating in class lectures about perspective. Similarly, a student who demonstrates off-task or disruptive behavior in a special education classroom may learn self-regulation strategies by learning with same aged peers who do not experience disability in inclusive settings. In both of these situations, rejecting a student from a setting is making a dangerous assumption and also preventing a student from benefitting from high-quality instruction.</a:t>
            </a:r>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5</a:t>
            </a:fld>
            <a:endParaRPr lang="en-US" dirty="0"/>
          </a:p>
        </p:txBody>
      </p:sp>
    </p:spTree>
    <p:extLst>
      <p:ext uri="{BB962C8B-B14F-4D97-AF65-F5344CB8AC3E}">
        <p14:creationId xmlns:p14="http://schemas.microsoft.com/office/powerpoint/2010/main" val="244425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Rather than making these dangerous assumptions and excluding</a:t>
            </a:r>
            <a:r>
              <a:rPr lang="en-US" baseline="0" dirty="0" smtClean="0">
                <a:latin typeface="Calibri" charset="0"/>
              </a:rPr>
              <a:t> children from learning, we propose allowing a student to participate in general education activities even if the student does not exhibit all of the necessary prerequisite skills. It</a:t>
            </a:r>
            <a:r>
              <a:rPr lang="en-US" dirty="0" smtClean="0">
                <a:latin typeface="Calibri" charset="0"/>
              </a:rPr>
              <a:t> is </a:t>
            </a:r>
            <a:r>
              <a:rPr lang="en-US" baseline="0" dirty="0" smtClean="0">
                <a:latin typeface="Calibri" charset="0"/>
              </a:rPr>
              <a:t>possible that a student has splinter skills, meaning that the student will be able to learn skills that are considered well</a:t>
            </a:r>
            <a:r>
              <a:rPr lang="en-US" dirty="0" smtClean="0">
                <a:latin typeface="Calibri" charset="0"/>
              </a:rPr>
              <a:t> </a:t>
            </a:r>
            <a:r>
              <a:rPr lang="en-US" baseline="0" dirty="0" smtClean="0">
                <a:latin typeface="Calibri" charset="0"/>
              </a:rPr>
              <a:t>above their current functioning level. We would further allow a student to participate in a skill even if she cannot acquire all components of the skill or cannot complete the skill independently. </a:t>
            </a:r>
            <a:endParaRPr lang="en-US" dirty="0">
              <a:latin typeface="Calibri" charset="0"/>
            </a:endParaRPr>
          </a:p>
        </p:txBody>
      </p:sp>
      <p:sp>
        <p:nvSpPr>
          <p:cNvPr id="173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6A20117-76D1-9F4F-B259-B4871F0D9A42}" type="slidenum">
              <a:rPr lang="en-US" sz="1200"/>
              <a:pPr algn="r" eaLnBrk="1" hangingPunct="1"/>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We operate on the principle of partial participation, meaning that students will likely benefit from completing some part of a task or activity, with or without assistance. In fact as Baumgart et al. (1982) shared </a:t>
            </a:r>
            <a:r>
              <a:rPr lang="en-US" dirty="0" smtClean="0">
                <a:latin typeface="Calibri" charset="0"/>
              </a:rPr>
              <a:t>more than </a:t>
            </a:r>
            <a:r>
              <a:rPr lang="en-US" baseline="0" dirty="0" smtClean="0">
                <a:latin typeface="Calibri" charset="0"/>
              </a:rPr>
              <a:t>30 years ago, through partial participation, students </a:t>
            </a:r>
            <a:r>
              <a:rPr lang="en-US" sz="1200" dirty="0" smtClean="0"/>
              <a:t>“can acquire many skills that will allow them to function, at least in part in a wide variety of least restrictive school and nonschool environments and activities” (p. 19)</a:t>
            </a:r>
            <a:r>
              <a:rPr lang="en-US" sz="1200" baseline="0" dirty="0" smtClean="0">
                <a:latin typeface="Calibri" charset="0"/>
              </a:rPr>
              <a:t>.</a:t>
            </a:r>
            <a:endParaRPr lang="en-US" dirty="0" smtClean="0">
              <a:latin typeface="Calibri" charset="0"/>
            </a:endParaRPr>
          </a:p>
          <a:p>
            <a:pPr eaLnBrk="1" hangingPunct="1"/>
            <a:endParaRPr lang="en-US" dirty="0">
              <a:latin typeface="Calibri" charset="0"/>
            </a:endParaRPr>
          </a:p>
        </p:txBody>
      </p:sp>
      <p:sp>
        <p:nvSpPr>
          <p:cNvPr id="173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6A20117-76D1-9F4F-B259-B4871F0D9A42}" type="slidenum">
              <a:rPr lang="en-US" sz="1200"/>
              <a:pPr algn="r" eaLnBrk="1" hangingPunct="1"/>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Together, the principle of partial participation and the focus on participation reminds us that it</a:t>
            </a:r>
            <a:r>
              <a:rPr lang="en-US" dirty="0" smtClean="0">
                <a:latin typeface="Calibri" charset="0"/>
              </a:rPr>
              <a:t> is</a:t>
            </a:r>
            <a:r>
              <a:rPr lang="en-US" baseline="0" dirty="0" smtClean="0">
                <a:latin typeface="Calibri" charset="0"/>
              </a:rPr>
              <a:t> not possible for us to predict what a person will be capable of learning</a:t>
            </a:r>
            <a:r>
              <a:rPr lang="en-US" dirty="0">
                <a:latin typeface="Calibri" charset="0"/>
              </a:rPr>
              <a:t> </a:t>
            </a:r>
            <a:r>
              <a:rPr lang="en-US" baseline="0" dirty="0" smtClean="0">
                <a:latin typeface="Calibri" charset="0"/>
              </a:rPr>
              <a:t>or how a student will benefit from our instruction. Because none of us can predict what another person will learn,</a:t>
            </a:r>
            <a:r>
              <a:rPr lang="en-US" dirty="0" smtClean="0">
                <a:latin typeface="Calibri" charset="0"/>
              </a:rPr>
              <a:t> </a:t>
            </a:r>
            <a:r>
              <a:rPr lang="en-US" baseline="0" dirty="0" smtClean="0">
                <a:latin typeface="Calibri" charset="0"/>
              </a:rPr>
              <a:t>know, or do, we must provide all students with opportunities and support to learn.</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01D0E5CD-3222-D440-890B-594A8871F768}" type="slidenum">
              <a:rPr lang="en-US" smtClean="0"/>
              <a:t>8</a:t>
            </a:fld>
            <a:endParaRPr lang="en-US" dirty="0"/>
          </a:p>
        </p:txBody>
      </p:sp>
    </p:spTree>
    <p:extLst>
      <p:ext uri="{BB962C8B-B14F-4D97-AF65-F5344CB8AC3E}">
        <p14:creationId xmlns:p14="http://schemas.microsoft.com/office/powerpoint/2010/main" val="305442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179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78B550E-D7A3-854F-91BA-C5C087ECD005}" type="slidenum">
              <a:rPr lang="en-US" sz="1200"/>
              <a:pPr algn="r" eaLnBrk="1" hangingPunct="1"/>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54067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00983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05439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2813" y="1905000"/>
            <a:ext cx="8110537" cy="4191000"/>
          </a:xfrm>
        </p:spPr>
        <p:txBody>
          <a:bodyPr/>
          <a:lstStyle/>
          <a:p>
            <a:endParaRPr lang="en-US" dirty="0"/>
          </a:p>
        </p:txBody>
      </p:sp>
      <p:sp>
        <p:nvSpPr>
          <p:cNvPr id="4" name="Date Placeholder 3"/>
          <p:cNvSpPr>
            <a:spLocks noGrp="1"/>
          </p:cNvSpPr>
          <p:nvPr>
            <p:ph type="dt" sz="half" idx="10"/>
          </p:nvPr>
        </p:nvSpPr>
        <p:spPr>
          <a:xfrm>
            <a:off x="1152525" y="6286500"/>
            <a:ext cx="19050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590925" y="62865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7019925" y="6286500"/>
            <a:ext cx="1905000" cy="457200"/>
          </a:xfrm>
        </p:spPr>
        <p:txBody>
          <a:bodyPr/>
          <a:lstStyle>
            <a:lvl1pPr>
              <a:defRPr/>
            </a:lvl1pPr>
          </a:lstStyle>
          <a:p>
            <a:fld id="{78115D0D-2531-4664-A06A-F4CE7AEEFEBB}" type="slidenum">
              <a:rPr lang="en-US"/>
              <a:pPr/>
              <a:t>‹#›</a:t>
            </a:fld>
            <a:endParaRPr lang="en-US" dirty="0"/>
          </a:p>
        </p:txBody>
      </p:sp>
    </p:spTree>
    <p:extLst>
      <p:ext uri="{BB962C8B-B14F-4D97-AF65-F5344CB8AC3E}">
        <p14:creationId xmlns:p14="http://schemas.microsoft.com/office/powerpoint/2010/main" val="130515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DBA70CE6-77A5-CD41-8670-406FC4A4206E}"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747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0910D4C8-9816-9344-8A55-C9E276A0CBC0}"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900736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4A86054E-BEBA-784D-93B8-23052FD63C9B}"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24323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92D1EE5C-689B-824B-AE1A-D3B0D324C1C6}"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35384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8" name="Footer Placeholder 7"/>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9" name="Slide Number Placeholder 8"/>
          <p:cNvSpPr>
            <a:spLocks noGrp="1"/>
          </p:cNvSpPr>
          <p:nvPr>
            <p:ph type="sldNum" sz="quarter" idx="12"/>
          </p:nvPr>
        </p:nvSpPr>
        <p:spPr/>
        <p:txBody>
          <a:bodyPr/>
          <a:lstStyle/>
          <a:p>
            <a:pPr defTabSz="914400" fontAlgn="base">
              <a:spcBef>
                <a:spcPct val="0"/>
              </a:spcBef>
              <a:spcAft>
                <a:spcPct val="0"/>
              </a:spcAft>
              <a:defRPr/>
            </a:pPr>
            <a:fld id="{E2AD1F05-B4F8-F94E-B142-21E9807FE2B3}"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55881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56C38384-7708-0F4F-B158-92C0FAD51B59}"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90541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3" name="Footer Placeholder 2"/>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4" name="Slide Number Placeholder 3"/>
          <p:cNvSpPr>
            <a:spLocks noGrp="1"/>
          </p:cNvSpPr>
          <p:nvPr>
            <p:ph type="sldNum" sz="quarter" idx="12"/>
          </p:nvPr>
        </p:nvSpPr>
        <p:spPr/>
        <p:txBody>
          <a:bodyPr/>
          <a:lstStyle/>
          <a:p>
            <a:pPr defTabSz="914400" fontAlgn="base">
              <a:spcBef>
                <a:spcPct val="0"/>
              </a:spcBef>
              <a:spcAft>
                <a:spcPct val="0"/>
              </a:spcAft>
              <a:defRPr/>
            </a:pPr>
            <a:fld id="{8A82A385-974F-374C-8A3E-F565DE16F33D}"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2824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425800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557555A2-8DCE-F947-9B9A-25EA75D5FE29}"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24255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231EC14A-043B-F94F-83A0-606F7217DFE2}"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813689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F667C181-2480-C84A-BF50-462DDAA0F8C1}"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312519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defRPr/>
            </a:pPr>
            <a:fld id="{635C55A5-452E-104F-88BA-528D64CFA567}" type="slidenum">
              <a:rPr lang="es-ES" smtClean="0">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97898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dirty="0">
              <a:solidFill>
                <a:srgbClr val="0367B3"/>
              </a:solidFill>
              <a:latin typeface="Arial" charset="0"/>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DBA70CE6-77A5-CD41-8670-406FC4A4206E}"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dirty="0">
              <a:solidFill>
                <a:srgbClr val="0367B3"/>
              </a:solidFill>
              <a:latin typeface="Arial" charset="0"/>
              <a:ea typeface="ＭＳ Ｐゴシック" charset="0"/>
            </a:endParaRPr>
          </a:p>
        </p:txBody>
      </p:sp>
    </p:spTree>
    <p:extLst>
      <p:ext uri="{BB962C8B-B14F-4D97-AF65-F5344CB8AC3E}">
        <p14:creationId xmlns:p14="http://schemas.microsoft.com/office/powerpoint/2010/main" val="115450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888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0886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2471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11372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197743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34111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257294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160A6-32AC-F44A-AAC2-0C837BE80D51}" type="datetimeFigureOut">
              <a:rPr lang="en-US" smtClean="0"/>
              <a:t>10/29/15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809FD-115B-5049-BC13-583262735DFB}" type="slidenum">
              <a:rPr lang="en-US" smtClean="0"/>
              <a:t>‹#›</a:t>
            </a:fld>
            <a:endParaRPr lang="en-US" dirty="0"/>
          </a:p>
        </p:txBody>
      </p:sp>
    </p:spTree>
    <p:extLst>
      <p:ext uri="{BB962C8B-B14F-4D97-AF65-F5344CB8AC3E}">
        <p14:creationId xmlns:p14="http://schemas.microsoft.com/office/powerpoint/2010/main" val="6722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60A6-32AC-F44A-AAC2-0C837BE80D51}" type="datetimeFigureOut">
              <a:rPr lang="en-US" smtClean="0"/>
              <a:t>10/29/15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809FD-115B-5049-BC13-583262735DFB}" type="slidenum">
              <a:rPr lang="en-US" smtClean="0"/>
              <a:t>‹#›</a:t>
            </a:fld>
            <a:endParaRPr lang="en-US" dirty="0"/>
          </a:p>
        </p:txBody>
      </p:sp>
    </p:spTree>
    <p:extLst>
      <p:ext uri="{BB962C8B-B14F-4D97-AF65-F5344CB8AC3E}">
        <p14:creationId xmlns:p14="http://schemas.microsoft.com/office/powerpoint/2010/main" val="15129020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160A6-32AC-F44A-AAC2-0C837BE80D51}" type="datetimeFigureOut">
              <a:rPr lang="en-US" smtClean="0">
                <a:solidFill>
                  <a:prstClr val="black">
                    <a:tint val="75000"/>
                  </a:prstClr>
                </a:solidFill>
                <a:latin typeface="Arial"/>
              </a:rPr>
              <a:pPr/>
              <a:t>10/29/15</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809FD-115B-5049-BC13-583262735DFB}"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9980391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www.autisminternetmodules.org/up_img/TEsample2lg.jpg" TargetMode="External"/><Relationship Id="rId8" Type="http://schemas.openxmlformats.org/officeDocument/2006/relationships/image" Target="../media/image11.jpe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images.google.com/imgres?imgurl=http://sciencetraveler.files.wordpress.com/2008/07/highlighter-yellow.jpg&amp;imgrefurl=http://sciencetraveler.wordpress.com/2008/07/&amp;usg=__WH3q97eJYo_Zf3AYF9xu_aeOAe0=&amp;h=500&amp;w=500&amp;sz=14&amp;hl=en&amp;start=1&amp;sig2=JHNMA9AixgLmitDV_cdaSw&amp;um=1&amp;tbnid=0PVLd3rXJmTGMM:&amp;tbnh=130&amp;tbnw=130&amp;ei=o8yAScWeKJjcmQfJqfCuDQ&amp;prev=/images?q=highlighter&amp;um=1&amp;hl=en&amp;rlz=1T4ADBS_enUS293US293&amp;sa=N" TargetMode="External"/><Relationship Id="rId12" Type="http://schemas.openxmlformats.org/officeDocument/2006/relationships/image" Target="../media/image21.jpeg"/><Relationship Id="rId13" Type="http://schemas.openxmlformats.org/officeDocument/2006/relationships/hyperlink" Target="http://images.google.com/imgres?imgurl=http://pandemiclabs.com/pandemicblog/wp-content/uploads/2008/06/wikipedia-logo.jpg&amp;imgrefurl=http://contexts.org/thickculture/2008/12/&amp;usg=__ujXH_v7QpiSxKQj2PonbUsYu0Bs=&amp;h=380&amp;w=316&amp;sz=24&amp;hl=en&amp;start=2&amp;sig2=lOHF1_n1mxymyg0uTO5qzg&amp;um=1&amp;tbnid=R4LUDyAN-ShLqM:&amp;tbnh=123&amp;tbnw=102&amp;ei=2syASYTMOdKwmQei9IyoDQ&amp;prev=/images?q=wikipedia&amp;um=1&amp;hl=en&amp;rlz=1T4ADBS_enUS293US293&amp;sa=N" TargetMode="External"/><Relationship Id="rId14" Type="http://schemas.openxmlformats.org/officeDocument/2006/relationships/image" Target="../media/image22.jpeg"/><Relationship Id="rId15" Type="http://schemas.openxmlformats.org/officeDocument/2006/relationships/hyperlink" Target="http://images.google.com/imgres?imgurl=http://www.searchviews.com/wp-content/themes/clean-copy-full-3-column-1/images/google-logo.jpg&amp;imgrefurl=http://www.searchviews.com/index.php/archives/category/featured-item&amp;usg=__ReaHS7DV3Nm5Wbc74tuBuBQfZ6Q=&amp;h=478&amp;w=1197&amp;sz=204&amp;hl=en&amp;start=3&amp;sig2=eWLg1ZlY9-Fv3ldfZSG2_w&amp;um=1&amp;tbnid=ylwf-XkJVe34QM:&amp;tbnh=60&amp;tbnw=150&amp;ei=7cyASfHzCNbJmQfYkfynDQ&amp;prev=/images?q=google+images&amp;um=1&amp;hl=en&amp;rlz=1T4ADBS_enUS293US293" TargetMode="External"/><Relationship Id="rId1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teachertube.com/video/discrete-trial-training-21048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755650" y="4437063"/>
            <a:ext cx="7129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defTabSz="914400" fontAlgn="base">
              <a:spcBef>
                <a:spcPct val="0"/>
              </a:spcBef>
              <a:spcAft>
                <a:spcPct val="0"/>
              </a:spcAft>
              <a:defRPr/>
            </a:pPr>
            <a:endParaRPr lang="en-US" sz="2000" b="1" i="1" dirty="0">
              <a:solidFill>
                <a:srgbClr val="0367B3"/>
              </a:solidFill>
              <a:latin typeface="Arial" charset="0"/>
              <a:ea typeface="ＭＳ Ｐゴシック" charset="0"/>
              <a:cs typeface="ＭＳ Ｐゴシック" charset="0"/>
            </a:endParaRPr>
          </a:p>
          <a:p>
            <a:pPr algn="ctr" defTabSz="914400" fontAlgn="base">
              <a:spcBef>
                <a:spcPct val="0"/>
              </a:spcBef>
              <a:spcAft>
                <a:spcPct val="0"/>
              </a:spcAft>
              <a:defRPr/>
            </a:pPr>
            <a:endParaRPr lang="en-US" sz="2000" b="1" i="1" dirty="0">
              <a:solidFill>
                <a:srgbClr val="0367B3"/>
              </a:solidFill>
              <a:latin typeface="Arial" charset="0"/>
              <a:ea typeface="ＭＳ Ｐゴシック" charset="0"/>
              <a:cs typeface="ＭＳ Ｐゴシック" charset="0"/>
            </a:endParaRPr>
          </a:p>
        </p:txBody>
      </p:sp>
      <p:sp>
        <p:nvSpPr>
          <p:cNvPr id="5" name="Rectangle 110"/>
          <p:cNvSpPr txBox="1">
            <a:spLocks noChangeArrowheads="1"/>
          </p:cNvSpPr>
          <p:nvPr/>
        </p:nvSpPr>
        <p:spPr bwMode="auto">
          <a:xfrm>
            <a:off x="0" y="3352800"/>
            <a:ext cx="9144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defTabSz="914400" eaLnBrk="1" hangingPunct="1">
              <a:defRPr/>
            </a:pPr>
            <a:r>
              <a:rPr lang="en-US" sz="3600" b="1" dirty="0" smtClean="0">
                <a:solidFill>
                  <a:srgbClr val="0061AF"/>
                </a:solidFill>
                <a:latin typeface="Calibri"/>
                <a:ea typeface="ＭＳ Ｐゴシック"/>
                <a:cs typeface="Calibri"/>
              </a:rPr>
              <a:t>Anchor Presentation: </a:t>
            </a:r>
          </a:p>
          <a:p>
            <a:pPr defTabSz="914400" eaLnBrk="1" hangingPunct="1">
              <a:defRPr/>
            </a:pPr>
            <a:r>
              <a:rPr lang="en-US" sz="3600" b="1" dirty="0" smtClean="0">
                <a:solidFill>
                  <a:srgbClr val="0061AF"/>
                </a:solidFill>
                <a:latin typeface="Calibri"/>
                <a:ea typeface="ＭＳ Ｐゴシック"/>
                <a:cs typeface="Calibri"/>
              </a:rPr>
              <a:t>Inclusive Education for ALL Students</a:t>
            </a:r>
          </a:p>
          <a:p>
            <a:pPr defTabSz="914400" eaLnBrk="1" hangingPunct="1">
              <a:defRPr/>
            </a:pPr>
            <a:r>
              <a:rPr lang="en-US" sz="2400" b="1" dirty="0" smtClean="0">
                <a:solidFill>
                  <a:srgbClr val="0061AF"/>
                </a:solidFill>
                <a:latin typeface="Calibri"/>
                <a:ea typeface="ＭＳ Ｐゴシック"/>
                <a:cs typeface="Calibri"/>
              </a:rPr>
              <a:t>Hour 5</a:t>
            </a:r>
            <a:endParaRPr lang="en-US" sz="1800" b="1" dirty="0">
              <a:solidFill>
                <a:srgbClr val="0061AF"/>
              </a:solidFill>
              <a:latin typeface="Calibri"/>
              <a:ea typeface="ＭＳ Ｐゴシック"/>
              <a:cs typeface="Calibri"/>
            </a:endParaRPr>
          </a:p>
        </p:txBody>
      </p:sp>
      <p:sp>
        <p:nvSpPr>
          <p:cNvPr id="14340" name="TextBox 1"/>
          <p:cNvSpPr txBox="1">
            <a:spLocks noChangeArrowheads="1"/>
          </p:cNvSpPr>
          <p:nvPr/>
        </p:nvSpPr>
        <p:spPr bwMode="auto">
          <a:xfrm>
            <a:off x="2895600" y="6248400"/>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200" dirty="0" smtClean="0">
                <a:solidFill>
                  <a:srgbClr val="FFFFFF"/>
                </a:solidFill>
                <a:latin typeface="Calibri"/>
                <a:cs typeface="Calibri"/>
              </a:rPr>
              <a:t>Project #H325A120003</a:t>
            </a:r>
          </a:p>
        </p:txBody>
      </p:sp>
      <p:pic>
        <p:nvPicPr>
          <p:cNvPr id="14341"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0025" y="5086350"/>
            <a:ext cx="7260198" cy="369332"/>
          </a:xfrm>
          <a:prstGeom prst="rect">
            <a:avLst/>
          </a:prstGeom>
          <a:noFill/>
        </p:spPr>
        <p:txBody>
          <a:bodyPr wrap="square" rtlCol="0">
            <a:spAutoFit/>
          </a:bodyPr>
          <a:lstStyle/>
          <a:p>
            <a:pPr algn="ctr"/>
            <a:r>
              <a:rPr lang="en-US" dirty="0" smtClean="0">
                <a:solidFill>
                  <a:prstClr val="white"/>
                </a:solidFill>
                <a:latin typeface="Calibri"/>
                <a:cs typeface="Calibri"/>
              </a:rPr>
              <a:t>Access to Core/General Education Curriculum and Settings (Part 2)</a:t>
            </a:r>
            <a:endParaRPr lang="en-US" dirty="0">
              <a:solidFill>
                <a:prstClr val="white"/>
              </a:solidFill>
              <a:latin typeface="Calibri"/>
              <a:cs typeface="Calibri"/>
            </a:endParaRPr>
          </a:p>
        </p:txBody>
      </p:sp>
    </p:spTree>
    <p:extLst>
      <p:ext uri="{BB962C8B-B14F-4D97-AF65-F5344CB8AC3E}">
        <p14:creationId xmlns:p14="http://schemas.microsoft.com/office/powerpoint/2010/main" val="235975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8" y="0"/>
            <a:ext cx="9164198" cy="6858000"/>
          </a:xfrm>
          <a:prstGeom prst="rect">
            <a:avLst/>
          </a:prstGeom>
          <a:solidFill>
            <a:srgbClr val="FFFFFF"/>
          </a:solidFill>
        </p:spPr>
        <p:txBody>
          <a:bodyPr wrap="square" rtlCol="0">
            <a:spAutoFit/>
          </a:bodyPr>
          <a:lstStyle/>
          <a:p>
            <a:endParaRPr lang="en-US" dirty="0"/>
          </a:p>
        </p:txBody>
      </p:sp>
      <p:graphicFrame>
        <p:nvGraphicFramePr>
          <p:cNvPr id="8195" name="Object 3"/>
          <p:cNvGraphicFramePr>
            <a:graphicFrameLocks noGrp="1" noChangeAspect="1"/>
          </p:cNvGraphicFramePr>
          <p:nvPr>
            <p:ph type="dgm" idx="1"/>
            <p:extLst>
              <p:ext uri="{D42A27DB-BD31-4B8C-83A1-F6EECF244321}">
                <p14:modId xmlns:p14="http://schemas.microsoft.com/office/powerpoint/2010/main" val="1680888738"/>
              </p:ext>
            </p:extLst>
          </p:nvPr>
        </p:nvGraphicFramePr>
        <p:xfrm>
          <a:off x="-20198" y="2095928"/>
          <a:ext cx="9164198" cy="2631204"/>
        </p:xfrm>
        <a:graphic>
          <a:graphicData uri="http://schemas.openxmlformats.org/presentationml/2006/ole">
            <mc:AlternateContent xmlns:mc="http://schemas.openxmlformats.org/markup-compatibility/2006">
              <mc:Choice xmlns:v="urn:schemas-microsoft-com:vml" Requires="v">
                <p:oleObj spid="_x0000_s2074" name="MS Org Chart" r:id="rId4" imgW="2082600" imgH="374400" progId="OrgPlusWOPX.4">
                  <p:embed followColorScheme="full"/>
                </p:oleObj>
              </mc:Choice>
              <mc:Fallback>
                <p:oleObj name="MS Org Chart" r:id="rId4" imgW="2082600" imgH="374400" progId="OrgPlusWOPX.4">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8" y="2095928"/>
                        <a:ext cx="9164198" cy="2631204"/>
                      </a:xfrm>
                      <a:prstGeom prst="rect">
                        <a:avLst/>
                      </a:prstGeom>
                      <a:noFill/>
                      <a:extLs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87771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5"/>
          <p:cNvSpPr>
            <a:spLocks noGrp="1"/>
          </p:cNvSpPr>
          <p:nvPr>
            <p:ph type="title" idx="4294967295"/>
          </p:nvPr>
        </p:nvSpPr>
        <p:spPr>
          <a:xfrm>
            <a:off x="1689165" y="304799"/>
            <a:ext cx="7027919" cy="1100705"/>
          </a:xfrm>
        </p:spPr>
        <p:txBody>
          <a:bodyPr lIns="0" rIns="0" bIns="0" anchor="ctr">
            <a:normAutofit/>
          </a:bodyPr>
          <a:lstStyle/>
          <a:p>
            <a:r>
              <a:rPr lang="en-US" sz="3800" b="1" dirty="0" smtClean="0">
                <a:solidFill>
                  <a:srgbClr val="0061AF"/>
                </a:solidFill>
                <a:latin typeface="Calibri"/>
                <a:cs typeface="Calibri"/>
              </a:rPr>
              <a:t>Types of Curricular Adaptations</a:t>
            </a:r>
            <a:endParaRPr lang="en-US" sz="3800" b="1" dirty="0">
              <a:solidFill>
                <a:srgbClr val="0061AF"/>
              </a:solidFill>
              <a:latin typeface="Calibri"/>
              <a:cs typeface="Calibri"/>
            </a:endParaRPr>
          </a:p>
        </p:txBody>
      </p:sp>
      <p:pic>
        <p:nvPicPr>
          <p:cNvPr id="3" name="Picture 2" descr="Componen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65" y="1605081"/>
            <a:ext cx="7027919" cy="4422062"/>
          </a:xfrm>
          <a:prstGeom prst="rect">
            <a:avLst/>
          </a:prstGeom>
        </p:spPr>
      </p:pic>
      <p:sp>
        <p:nvSpPr>
          <p:cNvPr id="4" name="TextBox 3"/>
          <p:cNvSpPr txBox="1"/>
          <p:nvPr/>
        </p:nvSpPr>
        <p:spPr>
          <a:xfrm>
            <a:off x="1492894" y="6373729"/>
            <a:ext cx="1172116" cy="276999"/>
          </a:xfrm>
          <a:prstGeom prst="rect">
            <a:avLst/>
          </a:prstGeom>
          <a:noFill/>
        </p:spPr>
        <p:txBody>
          <a:bodyPr wrap="none" rtlCol="0">
            <a:spAutoFit/>
          </a:bodyPr>
          <a:lstStyle/>
          <a:p>
            <a:r>
              <a:rPr lang="en-US" sz="1200" dirty="0" smtClean="0">
                <a:latin typeface="Calibri"/>
                <a:cs typeface="Calibri"/>
              </a:rPr>
              <a:t>Giangreco 2007</a:t>
            </a:r>
            <a:endParaRPr lang="en-US" sz="1200" dirty="0">
              <a:latin typeface="Calibri"/>
              <a:cs typeface="Calibri"/>
            </a:endParaRPr>
          </a:p>
        </p:txBody>
      </p:sp>
    </p:spTree>
    <p:extLst>
      <p:ext uri="{BB962C8B-B14F-4D97-AF65-F5344CB8AC3E}">
        <p14:creationId xmlns:p14="http://schemas.microsoft.com/office/powerpoint/2010/main" val="7611733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01496" y="274638"/>
            <a:ext cx="6985304" cy="1143000"/>
          </a:xfrm>
        </p:spPr>
        <p:txBody>
          <a:bodyPr>
            <a:noAutofit/>
          </a:bodyPr>
          <a:lstStyle/>
          <a:p>
            <a:r>
              <a:rPr lang="en-US" sz="3800" b="1" dirty="0">
                <a:solidFill>
                  <a:srgbClr val="0061AF"/>
                </a:solidFill>
                <a:latin typeface="Calibri"/>
                <a:ea typeface="ＭＳ Ｐゴシック" charset="0"/>
                <a:cs typeface="Calibri"/>
              </a:rPr>
              <a:t>General &amp; Specific Adaptations</a:t>
            </a:r>
          </a:p>
        </p:txBody>
      </p:sp>
      <p:sp>
        <p:nvSpPr>
          <p:cNvPr id="24578" name="Text Placeholder 3"/>
          <p:cNvSpPr>
            <a:spLocks noGrp="1"/>
          </p:cNvSpPr>
          <p:nvPr>
            <p:ph type="body" idx="1"/>
          </p:nvPr>
        </p:nvSpPr>
        <p:spPr>
          <a:xfrm>
            <a:off x="1701496" y="1539081"/>
            <a:ext cx="3429321" cy="639763"/>
          </a:xfrm>
        </p:spPr>
        <p:txBody>
          <a:bodyPr anchor="ctr">
            <a:normAutofit/>
          </a:bodyPr>
          <a:lstStyle/>
          <a:p>
            <a:r>
              <a:rPr lang="en-US" sz="2800" dirty="0">
                <a:solidFill>
                  <a:srgbClr val="0061AF"/>
                </a:solidFill>
                <a:latin typeface="Calibri"/>
                <a:ea typeface="ＭＳ Ｐゴシック" charset="0"/>
                <a:cs typeface="Calibri"/>
              </a:rPr>
              <a:t>H</a:t>
            </a:r>
            <a:r>
              <a:rPr lang="en-US" sz="2800" dirty="0" smtClean="0">
                <a:solidFill>
                  <a:srgbClr val="0061AF"/>
                </a:solidFill>
                <a:latin typeface="Calibri"/>
                <a:ea typeface="ＭＳ Ｐゴシック" charset="0"/>
                <a:cs typeface="Calibri"/>
              </a:rPr>
              <a:t>elpful </a:t>
            </a:r>
            <a:r>
              <a:rPr lang="en-US" sz="2800" dirty="0">
                <a:solidFill>
                  <a:srgbClr val="0061AF"/>
                </a:solidFill>
                <a:latin typeface="Calibri"/>
                <a:ea typeface="ＭＳ Ｐゴシック" charset="0"/>
                <a:cs typeface="Calibri"/>
              </a:rPr>
              <a:t>for everyone</a:t>
            </a:r>
          </a:p>
        </p:txBody>
      </p:sp>
      <p:sp>
        <p:nvSpPr>
          <p:cNvPr id="24579" name="Content Placeholder 4"/>
          <p:cNvSpPr>
            <a:spLocks noGrp="1"/>
          </p:cNvSpPr>
          <p:nvPr>
            <p:ph sz="half" idx="2"/>
          </p:nvPr>
        </p:nvSpPr>
        <p:spPr>
          <a:xfrm>
            <a:off x="1701496" y="2148681"/>
            <a:ext cx="3429321" cy="4537778"/>
          </a:xfrm>
        </p:spPr>
        <p:txBody>
          <a:bodyPr>
            <a:noAutofit/>
          </a:bodyPr>
          <a:lstStyle/>
          <a:p>
            <a:r>
              <a:rPr lang="en-US" sz="1800" dirty="0">
                <a:solidFill>
                  <a:srgbClr val="0061AF"/>
                </a:solidFill>
                <a:latin typeface="Calibri"/>
                <a:ea typeface="ＭＳ Ｐゴシック" charset="0"/>
                <a:cs typeface="Calibri"/>
              </a:rPr>
              <a:t>Graphic </a:t>
            </a:r>
            <a:r>
              <a:rPr lang="en-US" sz="1800" dirty="0" smtClean="0">
                <a:solidFill>
                  <a:srgbClr val="0061AF"/>
                </a:solidFill>
                <a:latin typeface="Calibri"/>
                <a:ea typeface="ＭＳ Ｐゴシック" charset="0"/>
                <a:cs typeface="Calibri"/>
              </a:rPr>
              <a:t>organizers.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Writing responses </a:t>
            </a:r>
            <a:r>
              <a:rPr lang="en-US" sz="1800" dirty="0" smtClean="0">
                <a:solidFill>
                  <a:srgbClr val="0061AF"/>
                </a:solidFill>
                <a:latin typeface="Calibri"/>
                <a:ea typeface="ＭＳ Ｐゴシック" charset="0"/>
                <a:cs typeface="Calibri"/>
              </a:rPr>
              <a:t>(e.g., type</a:t>
            </a:r>
            <a:r>
              <a:rPr lang="en-US" sz="1800" dirty="0">
                <a:solidFill>
                  <a:srgbClr val="0061AF"/>
                </a:solidFill>
                <a:latin typeface="Calibri"/>
                <a:ea typeface="ＭＳ Ｐゴシック" charset="0"/>
                <a:cs typeface="Calibri"/>
              </a:rPr>
              <a:t>, draw, write</a:t>
            </a:r>
            <a:r>
              <a:rPr lang="en-US" sz="1800" dirty="0" smtClean="0">
                <a:solidFill>
                  <a:srgbClr val="0061AF"/>
                </a:solidFill>
                <a:latin typeface="Calibri"/>
                <a:ea typeface="ＭＳ Ｐゴシック" charset="0"/>
                <a:cs typeface="Calibri"/>
              </a:rPr>
              <a:t>).</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Peer </a:t>
            </a:r>
            <a:r>
              <a:rPr lang="en-US" sz="1800" dirty="0" smtClean="0">
                <a:solidFill>
                  <a:srgbClr val="0061AF"/>
                </a:solidFill>
                <a:latin typeface="Calibri"/>
                <a:ea typeface="ＭＳ Ｐゴシック" charset="0"/>
                <a:cs typeface="Calibri"/>
              </a:rPr>
              <a:t>tutors.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Books at different </a:t>
            </a:r>
            <a:r>
              <a:rPr lang="en-US" sz="1800" dirty="0" smtClean="0">
                <a:solidFill>
                  <a:srgbClr val="0061AF"/>
                </a:solidFill>
                <a:latin typeface="Calibri"/>
                <a:ea typeface="ＭＳ Ｐゴシック" charset="0"/>
                <a:cs typeface="Calibri"/>
              </a:rPr>
              <a:t>levels, </a:t>
            </a:r>
            <a:r>
              <a:rPr lang="en-US" sz="1800" dirty="0" smtClean="0">
                <a:solidFill>
                  <a:srgbClr val="0061AF"/>
                </a:solidFill>
                <a:latin typeface="Calibri"/>
                <a:ea typeface="ＭＳ Ｐゴシック" charset="0"/>
                <a:cs typeface="Calibri"/>
              </a:rPr>
              <a:t>topics.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Colored </a:t>
            </a:r>
            <a:r>
              <a:rPr lang="en-US" sz="1800" dirty="0" smtClean="0">
                <a:solidFill>
                  <a:srgbClr val="0061AF"/>
                </a:solidFill>
                <a:latin typeface="Calibri"/>
                <a:ea typeface="ＭＳ Ｐゴシック" charset="0"/>
                <a:cs typeface="Calibri"/>
              </a:rPr>
              <a:t>overlays.</a:t>
            </a:r>
            <a:endParaRPr lang="en-US" sz="1800" dirty="0">
              <a:solidFill>
                <a:srgbClr val="0061AF"/>
              </a:solidFill>
              <a:latin typeface="Calibri"/>
              <a:ea typeface="ＭＳ Ｐゴシック" charset="0"/>
              <a:cs typeface="Calibri"/>
            </a:endParaRPr>
          </a:p>
          <a:p>
            <a:r>
              <a:rPr lang="en-US" sz="1800" dirty="0" smtClean="0">
                <a:solidFill>
                  <a:srgbClr val="0061AF"/>
                </a:solidFill>
                <a:latin typeface="Calibri"/>
                <a:ea typeface="ＭＳ Ｐゴシック" charset="0"/>
                <a:cs typeface="Calibri"/>
              </a:rPr>
              <a:t>Visuals/pictures.</a:t>
            </a:r>
            <a:endParaRPr lang="en-US" sz="1800" dirty="0">
              <a:solidFill>
                <a:srgbClr val="0061AF"/>
              </a:solidFill>
              <a:latin typeface="Calibri"/>
              <a:ea typeface="ＭＳ Ｐゴシック" charset="0"/>
              <a:cs typeface="Calibri"/>
            </a:endParaRPr>
          </a:p>
          <a:p>
            <a:r>
              <a:rPr lang="en-US" sz="1800" dirty="0" smtClean="0">
                <a:solidFill>
                  <a:srgbClr val="0061AF"/>
                </a:solidFill>
                <a:latin typeface="Calibri"/>
                <a:ea typeface="ＭＳ Ｐゴシック" charset="0"/>
                <a:cs typeface="Calibri"/>
              </a:rPr>
              <a:t>Manipulatives.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Embedded </a:t>
            </a:r>
            <a:r>
              <a:rPr lang="en-US" sz="1800" dirty="0" smtClean="0">
                <a:solidFill>
                  <a:srgbClr val="0061AF"/>
                </a:solidFill>
                <a:latin typeface="Calibri"/>
                <a:ea typeface="ＭＳ Ｐゴシック" charset="0"/>
                <a:cs typeface="Calibri"/>
              </a:rPr>
              <a:t>examples.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Resource </a:t>
            </a:r>
            <a:r>
              <a:rPr lang="en-US" sz="1800" dirty="0" smtClean="0">
                <a:solidFill>
                  <a:srgbClr val="0061AF"/>
                </a:solidFill>
                <a:latin typeface="Calibri"/>
                <a:ea typeface="ＭＳ Ｐゴシック" charset="0"/>
                <a:cs typeface="Calibri"/>
              </a:rPr>
              <a:t>guide/tool kit.</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Word </a:t>
            </a:r>
            <a:r>
              <a:rPr lang="en-US" sz="1800" dirty="0" smtClean="0">
                <a:solidFill>
                  <a:srgbClr val="0061AF"/>
                </a:solidFill>
                <a:latin typeface="Calibri"/>
                <a:ea typeface="ＭＳ Ｐゴシック" charset="0"/>
                <a:cs typeface="Calibri"/>
              </a:rPr>
              <a:t>banks.</a:t>
            </a:r>
            <a:endParaRPr lang="en-US" sz="1800" dirty="0">
              <a:solidFill>
                <a:srgbClr val="0061AF"/>
              </a:solidFill>
              <a:latin typeface="Calibri"/>
              <a:ea typeface="ＭＳ Ｐゴシック" charset="0"/>
              <a:cs typeface="Calibri"/>
            </a:endParaRPr>
          </a:p>
          <a:p>
            <a:r>
              <a:rPr lang="en-US" sz="1800" dirty="0" smtClean="0">
                <a:solidFill>
                  <a:srgbClr val="0061AF"/>
                </a:solidFill>
                <a:latin typeface="Calibri"/>
                <a:ea typeface="ＭＳ Ｐゴシック" charset="0"/>
                <a:cs typeface="Calibri"/>
              </a:rPr>
              <a:t>Planners/agendas.</a:t>
            </a:r>
            <a:endParaRPr lang="en-US" sz="1800" dirty="0">
              <a:solidFill>
                <a:srgbClr val="0061AF"/>
              </a:solidFill>
              <a:latin typeface="Calibri"/>
              <a:ea typeface="ＭＳ Ｐゴシック" charset="0"/>
              <a:cs typeface="Calibri"/>
            </a:endParaRPr>
          </a:p>
          <a:p>
            <a:r>
              <a:rPr lang="en-US" sz="1800" dirty="0">
                <a:solidFill>
                  <a:srgbClr val="0061AF"/>
                </a:solidFill>
                <a:latin typeface="Calibri"/>
                <a:ea typeface="ＭＳ Ｐゴシック" charset="0"/>
                <a:cs typeface="Calibri"/>
              </a:rPr>
              <a:t>Assignment </a:t>
            </a:r>
            <a:r>
              <a:rPr lang="en-US" sz="1800" dirty="0" smtClean="0">
                <a:solidFill>
                  <a:srgbClr val="0061AF"/>
                </a:solidFill>
                <a:latin typeface="Calibri"/>
                <a:ea typeface="ＭＳ Ｐゴシック" charset="0"/>
                <a:cs typeface="Calibri"/>
              </a:rPr>
              <a:t>checklist.</a:t>
            </a:r>
            <a:endParaRPr lang="en-US" sz="1800" dirty="0">
              <a:solidFill>
                <a:srgbClr val="0061AF"/>
              </a:solidFill>
              <a:latin typeface="Calibri"/>
              <a:ea typeface="ＭＳ Ｐゴシック" charset="0"/>
              <a:cs typeface="Calibri"/>
            </a:endParaRPr>
          </a:p>
        </p:txBody>
      </p:sp>
      <p:sp>
        <p:nvSpPr>
          <p:cNvPr id="24580" name="Text Placeholder 5"/>
          <p:cNvSpPr>
            <a:spLocks noGrp="1"/>
          </p:cNvSpPr>
          <p:nvPr>
            <p:ph type="body" sz="quarter" idx="3"/>
          </p:nvPr>
        </p:nvSpPr>
        <p:spPr>
          <a:xfrm>
            <a:off x="5256132" y="1539081"/>
            <a:ext cx="3430668" cy="639763"/>
          </a:xfrm>
        </p:spPr>
        <p:txBody>
          <a:bodyPr anchor="ctr">
            <a:normAutofit/>
          </a:bodyPr>
          <a:lstStyle/>
          <a:p>
            <a:r>
              <a:rPr lang="en-US" sz="2800" dirty="0">
                <a:solidFill>
                  <a:srgbClr val="0061AF"/>
                </a:solidFill>
                <a:latin typeface="Calibri"/>
                <a:ea typeface="ＭＳ Ｐゴシック" charset="0"/>
                <a:cs typeface="Calibri"/>
              </a:rPr>
              <a:t>Unique to a student</a:t>
            </a:r>
          </a:p>
        </p:txBody>
      </p:sp>
      <p:sp>
        <p:nvSpPr>
          <p:cNvPr id="24581" name="Content Placeholder 6"/>
          <p:cNvSpPr>
            <a:spLocks noGrp="1"/>
          </p:cNvSpPr>
          <p:nvPr>
            <p:ph sz="quarter" idx="4"/>
          </p:nvPr>
        </p:nvSpPr>
        <p:spPr>
          <a:xfrm>
            <a:off x="5256132" y="2148681"/>
            <a:ext cx="3430668" cy="3951288"/>
          </a:xfrm>
        </p:spPr>
        <p:txBody>
          <a:bodyPr>
            <a:normAutofit/>
          </a:bodyPr>
          <a:lstStyle/>
          <a:p>
            <a:pPr marL="0" indent="0">
              <a:buNone/>
            </a:pPr>
            <a:r>
              <a:rPr lang="en-US" sz="1800" dirty="0">
                <a:solidFill>
                  <a:srgbClr val="0061AF"/>
                </a:solidFill>
                <a:latin typeface="Calibri"/>
                <a:ea typeface="ＭＳ Ｐゴシック" charset="0"/>
                <a:cs typeface="Calibri"/>
              </a:rPr>
              <a:t>Consider </a:t>
            </a:r>
            <a:r>
              <a:rPr lang="en-US" sz="1800" dirty="0" smtClean="0">
                <a:solidFill>
                  <a:srgbClr val="0061AF"/>
                </a:solidFill>
                <a:latin typeface="Calibri"/>
                <a:ea typeface="ＭＳ Ｐゴシック" charset="0"/>
                <a:cs typeface="Calibri"/>
              </a:rPr>
              <a:t>students’ </a:t>
            </a:r>
            <a:r>
              <a:rPr lang="en-US" sz="1800" dirty="0">
                <a:solidFill>
                  <a:srgbClr val="0061AF"/>
                </a:solidFill>
                <a:latin typeface="Calibri"/>
                <a:ea typeface="ＭＳ Ｐゴシック" charset="0"/>
                <a:cs typeface="Calibri"/>
              </a:rPr>
              <a:t>needs</a:t>
            </a:r>
          </a:p>
          <a:p>
            <a:pPr lvl="1">
              <a:buFont typeface="Arial"/>
              <a:buChar char="•"/>
            </a:pPr>
            <a:r>
              <a:rPr lang="en-US" sz="1800" dirty="0" smtClean="0">
                <a:solidFill>
                  <a:srgbClr val="0061AF"/>
                </a:solidFill>
                <a:latin typeface="Calibri"/>
                <a:ea typeface="ＭＳ Ｐゴシック" charset="0"/>
                <a:cs typeface="Calibri"/>
              </a:rPr>
              <a:t>Physical.</a:t>
            </a:r>
            <a:endParaRPr lang="en-US" sz="1800" dirty="0">
              <a:solidFill>
                <a:srgbClr val="0061AF"/>
              </a:solidFill>
              <a:latin typeface="Calibri"/>
              <a:ea typeface="ＭＳ Ｐゴシック" charset="0"/>
              <a:cs typeface="Calibri"/>
            </a:endParaRPr>
          </a:p>
          <a:p>
            <a:pPr lvl="1">
              <a:buFont typeface="Arial"/>
              <a:buChar char="•"/>
            </a:pPr>
            <a:r>
              <a:rPr lang="en-US" sz="1800" dirty="0" smtClean="0">
                <a:solidFill>
                  <a:srgbClr val="0061AF"/>
                </a:solidFill>
                <a:latin typeface="Calibri"/>
                <a:ea typeface="ＭＳ Ｐゴシック" charset="0"/>
                <a:cs typeface="Calibri"/>
              </a:rPr>
              <a:t>Sensory.</a:t>
            </a:r>
            <a:endParaRPr lang="en-US" sz="1800" dirty="0">
              <a:solidFill>
                <a:srgbClr val="0061AF"/>
              </a:solidFill>
              <a:latin typeface="Calibri"/>
              <a:ea typeface="ＭＳ Ｐゴシック" charset="0"/>
              <a:cs typeface="Calibri"/>
            </a:endParaRPr>
          </a:p>
          <a:p>
            <a:pPr lvl="1">
              <a:buFont typeface="Arial"/>
              <a:buChar char="•"/>
            </a:pPr>
            <a:r>
              <a:rPr lang="en-US" sz="1800" dirty="0" smtClean="0">
                <a:solidFill>
                  <a:srgbClr val="0061AF"/>
                </a:solidFill>
                <a:latin typeface="Calibri"/>
                <a:ea typeface="ＭＳ Ｐゴシック" charset="0"/>
                <a:cs typeface="Calibri"/>
              </a:rPr>
              <a:t>Cognitive.</a:t>
            </a:r>
            <a:endParaRPr lang="en-US" sz="1800" dirty="0">
              <a:solidFill>
                <a:srgbClr val="0061AF"/>
              </a:solidFill>
              <a:latin typeface="Calibri"/>
              <a:ea typeface="ＭＳ Ｐゴシック" charset="0"/>
              <a:cs typeface="Calibri"/>
            </a:endParaRPr>
          </a:p>
          <a:p>
            <a:pPr lvl="1">
              <a:buFont typeface="Arial"/>
              <a:buChar char="•"/>
            </a:pPr>
            <a:r>
              <a:rPr lang="en-US" sz="1800" dirty="0" smtClean="0">
                <a:solidFill>
                  <a:srgbClr val="0061AF"/>
                </a:solidFill>
                <a:latin typeface="Calibri"/>
                <a:ea typeface="ＭＳ Ｐゴシック" charset="0"/>
                <a:cs typeface="Calibri"/>
              </a:rPr>
              <a:t>Communication.</a:t>
            </a:r>
            <a:endParaRPr lang="en-US" sz="1800" dirty="0">
              <a:solidFill>
                <a:srgbClr val="0061AF"/>
              </a:solidFill>
              <a:latin typeface="Calibri"/>
              <a:ea typeface="ＭＳ Ｐゴシック" charset="0"/>
              <a:cs typeface="Calibri"/>
            </a:endParaRPr>
          </a:p>
          <a:p>
            <a:pPr lvl="1">
              <a:buFont typeface="Arial"/>
              <a:buChar char="•"/>
            </a:pPr>
            <a:r>
              <a:rPr lang="en-US" sz="1800" dirty="0" smtClean="0">
                <a:solidFill>
                  <a:srgbClr val="0061AF"/>
                </a:solidFill>
                <a:latin typeface="Calibri"/>
                <a:ea typeface="ＭＳ Ｐゴシック" charset="0"/>
                <a:cs typeface="Calibri"/>
              </a:rPr>
              <a:t>Attention.</a:t>
            </a:r>
            <a:endParaRPr lang="en-US" sz="1800" dirty="0">
              <a:solidFill>
                <a:srgbClr val="0061AF"/>
              </a:solidFill>
              <a:latin typeface="Calibri"/>
              <a:ea typeface="ＭＳ Ｐゴシック" charset="0"/>
              <a:cs typeface="Calibri"/>
            </a:endParaRPr>
          </a:p>
        </p:txBody>
      </p:sp>
    </p:spTree>
    <p:extLst>
      <p:ext uri="{BB962C8B-B14F-4D97-AF65-F5344CB8AC3E}">
        <p14:creationId xmlns:p14="http://schemas.microsoft.com/office/powerpoint/2010/main" val="278325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87434" y="1871449"/>
            <a:ext cx="5556566" cy="4211877"/>
          </a:xfrm>
          <a:prstGeom prst="rect">
            <a:avLst/>
          </a:prstGeom>
        </p:spPr>
      </p:pic>
      <p:sp>
        <p:nvSpPr>
          <p:cNvPr id="2" name="Title 1"/>
          <p:cNvSpPr>
            <a:spLocks noGrp="1"/>
          </p:cNvSpPr>
          <p:nvPr>
            <p:ph type="title"/>
          </p:nvPr>
        </p:nvSpPr>
        <p:spPr>
          <a:xfrm>
            <a:off x="1689166" y="274638"/>
            <a:ext cx="6997634" cy="1143000"/>
          </a:xfrm>
        </p:spPr>
        <p:txBody>
          <a:bodyPr/>
          <a:lstStyle/>
          <a:p>
            <a:r>
              <a:rPr lang="en-US" b="1" dirty="0" smtClean="0">
                <a:solidFill>
                  <a:srgbClr val="0061AF"/>
                </a:solidFill>
                <a:latin typeface="Calibri"/>
                <a:cs typeface="Calibri"/>
              </a:rPr>
              <a:t>Instructional Adaptations</a:t>
            </a:r>
            <a:endParaRPr lang="en-US" b="1" dirty="0">
              <a:solidFill>
                <a:srgbClr val="0061AF"/>
              </a:solidFill>
              <a:latin typeface="Calibri"/>
              <a:cs typeface="Calibri"/>
            </a:endParaRPr>
          </a:p>
        </p:txBody>
      </p:sp>
      <p:sp>
        <p:nvSpPr>
          <p:cNvPr id="3" name="Content Placeholder 2"/>
          <p:cNvSpPr>
            <a:spLocks noGrp="1"/>
          </p:cNvSpPr>
          <p:nvPr>
            <p:ph sz="half" idx="1"/>
          </p:nvPr>
        </p:nvSpPr>
        <p:spPr>
          <a:xfrm>
            <a:off x="1600199" y="1417638"/>
            <a:ext cx="3602927" cy="4904393"/>
          </a:xfrm>
        </p:spPr>
        <p:txBody>
          <a:bodyPr>
            <a:normAutofit/>
          </a:bodyPr>
          <a:lstStyle/>
          <a:p>
            <a:pPr marL="0" indent="0">
              <a:buNone/>
            </a:pPr>
            <a:r>
              <a:rPr lang="en-US" dirty="0" smtClean="0">
                <a:solidFill>
                  <a:srgbClr val="0061AF"/>
                </a:solidFill>
                <a:latin typeface="Calibri"/>
                <a:cs typeface="Calibri"/>
              </a:rPr>
              <a:t>Providing general adaptations decreases the need for special adaptations (e.g., Tier 2 vs. Tier 3)</a:t>
            </a:r>
            <a:endParaRPr lang="en-US" dirty="0">
              <a:solidFill>
                <a:srgbClr val="0061AF"/>
              </a:solidFill>
              <a:latin typeface="Calibri"/>
              <a:cs typeface="Calibri"/>
            </a:endParaRPr>
          </a:p>
        </p:txBody>
      </p:sp>
    </p:spTree>
    <p:extLst>
      <p:ext uri="{BB962C8B-B14F-4D97-AF65-F5344CB8AC3E}">
        <p14:creationId xmlns:p14="http://schemas.microsoft.com/office/powerpoint/2010/main" val="394383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66" y="274638"/>
            <a:ext cx="6997634" cy="1143000"/>
          </a:xfrm>
        </p:spPr>
        <p:txBody>
          <a:bodyPr/>
          <a:lstStyle/>
          <a:p>
            <a:r>
              <a:rPr lang="en-US" b="1" dirty="0" smtClean="0">
                <a:solidFill>
                  <a:srgbClr val="0061AF"/>
                </a:solidFill>
                <a:latin typeface="Calibri"/>
                <a:cs typeface="Calibri"/>
              </a:rPr>
              <a:t>Ecological Adaptations</a:t>
            </a:r>
            <a:endParaRPr lang="en-US" b="1" dirty="0">
              <a:solidFill>
                <a:srgbClr val="0061AF"/>
              </a:solidFill>
              <a:latin typeface="Calibri"/>
              <a:cs typeface="Calibri"/>
            </a:endParaRPr>
          </a:p>
        </p:txBody>
      </p:sp>
      <p:pic>
        <p:nvPicPr>
          <p:cNvPr id="7" name="Content Placeholder 6"/>
          <p:cNvPicPr>
            <a:picLocks noGrp="1" noChangeAspect="1"/>
          </p:cNvPicPr>
          <p:nvPr>
            <p:ph idx="1"/>
          </p:nvPr>
        </p:nvPicPr>
        <p:blipFill>
          <a:blip r:embed="rId3"/>
          <a:srcRect t="8643" b="8643"/>
          <a:stretch>
            <a:fillRect/>
          </a:stretch>
        </p:blipFill>
        <p:spPr>
          <a:xfrm>
            <a:off x="3602799" y="2174875"/>
            <a:ext cx="2434549" cy="1338908"/>
          </a:xfrm>
        </p:spPr>
      </p:pic>
      <p:pic>
        <p:nvPicPr>
          <p:cNvPr id="8" name="Content Placeholder 7"/>
          <p:cNvPicPr>
            <a:picLocks noGrp="1" noChangeAspect="1"/>
          </p:cNvPicPr>
          <p:nvPr>
            <p:ph sz="quarter" idx="4294967295"/>
          </p:nvPr>
        </p:nvPicPr>
        <p:blipFill>
          <a:blip r:embed="rId4"/>
          <a:srcRect t="1119" b="1119"/>
          <a:stretch>
            <a:fillRect/>
          </a:stretch>
        </p:blipFill>
        <p:spPr>
          <a:xfrm>
            <a:off x="1173328" y="1694044"/>
            <a:ext cx="2351935" cy="2300321"/>
          </a:xfrm>
        </p:spPr>
      </p:pic>
      <p:pic>
        <p:nvPicPr>
          <p:cNvPr id="10" name="Picture 9"/>
          <p:cNvPicPr>
            <a:picLocks noChangeAspect="1"/>
          </p:cNvPicPr>
          <p:nvPr/>
        </p:nvPicPr>
        <p:blipFill>
          <a:blip r:embed="rId5"/>
          <a:stretch>
            <a:fillRect/>
          </a:stretch>
        </p:blipFill>
        <p:spPr>
          <a:xfrm>
            <a:off x="917582" y="4119114"/>
            <a:ext cx="3275922" cy="2182583"/>
          </a:xfrm>
          <a:prstGeom prst="rect">
            <a:avLst/>
          </a:prstGeom>
        </p:spPr>
      </p:pic>
      <p:pic>
        <p:nvPicPr>
          <p:cNvPr id="11" name="Picture 10"/>
          <p:cNvPicPr>
            <a:picLocks noChangeAspect="1"/>
          </p:cNvPicPr>
          <p:nvPr/>
        </p:nvPicPr>
        <p:blipFill>
          <a:blip r:embed="rId6"/>
          <a:stretch>
            <a:fillRect/>
          </a:stretch>
        </p:blipFill>
        <p:spPr>
          <a:xfrm>
            <a:off x="4434191" y="4616345"/>
            <a:ext cx="2764444" cy="2065786"/>
          </a:xfrm>
          <a:prstGeom prst="rect">
            <a:avLst/>
          </a:prstGeom>
        </p:spPr>
      </p:pic>
      <p:pic>
        <p:nvPicPr>
          <p:cNvPr id="12" name="Picture 11" descr="Token Economy Example 2">
            <a:hlinkClick r:id="rId7" tooltip="&quot;Token Economy Example 2 (lg)&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7402830" y="4119114"/>
            <a:ext cx="1741170" cy="1346200"/>
          </a:xfrm>
          <a:prstGeom prst="rect">
            <a:avLst/>
          </a:prstGeom>
          <a:noFill/>
          <a:ln>
            <a:noFill/>
          </a:ln>
        </p:spPr>
      </p:pic>
      <p:pic>
        <p:nvPicPr>
          <p:cNvPr id="3" name="Picture 2"/>
          <p:cNvPicPr>
            <a:picLocks noChangeAspect="1"/>
          </p:cNvPicPr>
          <p:nvPr/>
        </p:nvPicPr>
        <p:blipFill>
          <a:blip r:embed="rId9"/>
          <a:stretch>
            <a:fillRect/>
          </a:stretch>
        </p:blipFill>
        <p:spPr>
          <a:xfrm>
            <a:off x="6177169" y="1857408"/>
            <a:ext cx="2806745" cy="1861808"/>
          </a:xfrm>
          <a:prstGeom prst="rect">
            <a:avLst/>
          </a:prstGeom>
        </p:spPr>
      </p:pic>
    </p:spTree>
    <p:extLst>
      <p:ext uri="{BB962C8B-B14F-4D97-AF65-F5344CB8AC3E}">
        <p14:creationId xmlns:p14="http://schemas.microsoft.com/office/powerpoint/2010/main" val="129818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90106" y="274638"/>
            <a:ext cx="6996694" cy="1143000"/>
          </a:xfrm>
        </p:spPr>
        <p:txBody>
          <a:bodyPr/>
          <a:lstStyle/>
          <a:p>
            <a:r>
              <a:rPr lang="en-US" b="1" dirty="0">
                <a:solidFill>
                  <a:srgbClr val="0061AF"/>
                </a:solidFill>
                <a:latin typeface="Calibri"/>
                <a:ea typeface="ＭＳ Ｐゴシック" charset="0"/>
                <a:cs typeface="Calibri"/>
              </a:rPr>
              <a:t>In-Advance Adaptations</a:t>
            </a:r>
          </a:p>
        </p:txBody>
      </p:sp>
      <p:sp>
        <p:nvSpPr>
          <p:cNvPr id="51202" name="Content Placeholder 2"/>
          <p:cNvSpPr>
            <a:spLocks noGrp="1"/>
          </p:cNvSpPr>
          <p:nvPr>
            <p:ph idx="1"/>
          </p:nvPr>
        </p:nvSpPr>
        <p:spPr>
          <a:xfrm>
            <a:off x="1690106" y="1600200"/>
            <a:ext cx="6996694" cy="4525963"/>
          </a:xfrm>
        </p:spPr>
        <p:txBody>
          <a:bodyPr>
            <a:normAutofit fontScale="92500" lnSpcReduction="10000"/>
          </a:bodyPr>
          <a:lstStyle/>
          <a:p>
            <a:pPr marL="0" indent="0">
              <a:lnSpc>
                <a:spcPct val="110000"/>
              </a:lnSpc>
              <a:buNone/>
            </a:pPr>
            <a:r>
              <a:rPr lang="en-US" dirty="0">
                <a:solidFill>
                  <a:srgbClr val="0061AF"/>
                </a:solidFill>
                <a:latin typeface="Calibri"/>
                <a:ea typeface="ＭＳ Ｐゴシック" charset="0"/>
                <a:cs typeface="Calibri"/>
              </a:rPr>
              <a:t>Predict what teachers and classes are doing ahead of </a:t>
            </a:r>
            <a:r>
              <a:rPr lang="en-US" dirty="0" smtClean="0">
                <a:solidFill>
                  <a:srgbClr val="0061AF"/>
                </a:solidFill>
                <a:latin typeface="Calibri"/>
                <a:ea typeface="ＭＳ Ｐゴシック" charset="0"/>
                <a:cs typeface="Calibri"/>
              </a:rPr>
              <a:t>time:</a:t>
            </a:r>
            <a:endParaRPr lang="en-US" dirty="0">
              <a:solidFill>
                <a:srgbClr val="0061AF"/>
              </a:solidFill>
              <a:latin typeface="Calibri"/>
              <a:ea typeface="ＭＳ Ｐゴシック" charset="0"/>
              <a:cs typeface="Calibri"/>
            </a:endParaRPr>
          </a:p>
          <a:p>
            <a:pPr lvl="1">
              <a:lnSpc>
                <a:spcPct val="110000"/>
              </a:lnSpc>
              <a:buFont typeface="Arial"/>
              <a:buChar char="•"/>
            </a:pPr>
            <a:r>
              <a:rPr lang="en-US" dirty="0">
                <a:solidFill>
                  <a:srgbClr val="0061AF"/>
                </a:solidFill>
                <a:latin typeface="Calibri"/>
                <a:ea typeface="ＭＳ Ｐゴシック" charset="0"/>
                <a:cs typeface="Calibri"/>
              </a:rPr>
              <a:t>What text books?</a:t>
            </a:r>
          </a:p>
          <a:p>
            <a:pPr lvl="1">
              <a:lnSpc>
                <a:spcPct val="110000"/>
              </a:lnSpc>
              <a:buFont typeface="Arial"/>
              <a:buChar char="•"/>
            </a:pPr>
            <a:r>
              <a:rPr lang="en-US" dirty="0">
                <a:solidFill>
                  <a:srgbClr val="0061AF"/>
                </a:solidFill>
                <a:latin typeface="Calibri"/>
                <a:ea typeface="ＭＳ Ｐゴシック" charset="0"/>
                <a:cs typeface="Calibri"/>
              </a:rPr>
              <a:t>What curricular materials?</a:t>
            </a:r>
          </a:p>
          <a:p>
            <a:pPr lvl="1">
              <a:lnSpc>
                <a:spcPct val="110000"/>
              </a:lnSpc>
              <a:buFont typeface="Arial"/>
              <a:buChar char="•"/>
            </a:pPr>
            <a:r>
              <a:rPr lang="en-US" dirty="0">
                <a:solidFill>
                  <a:srgbClr val="0061AF"/>
                </a:solidFill>
                <a:latin typeface="Calibri"/>
                <a:ea typeface="ＭＳ Ｐゴシック" charset="0"/>
                <a:cs typeface="Calibri"/>
              </a:rPr>
              <a:t>What novels?</a:t>
            </a:r>
          </a:p>
          <a:p>
            <a:pPr lvl="1">
              <a:lnSpc>
                <a:spcPct val="110000"/>
              </a:lnSpc>
              <a:buFont typeface="Arial"/>
              <a:buChar char="•"/>
            </a:pPr>
            <a:r>
              <a:rPr lang="en-US" dirty="0">
                <a:solidFill>
                  <a:srgbClr val="0061AF"/>
                </a:solidFill>
                <a:latin typeface="Calibri"/>
                <a:ea typeface="ＭＳ Ｐゴシック" charset="0"/>
                <a:cs typeface="Calibri"/>
              </a:rPr>
              <a:t>What exams?</a:t>
            </a:r>
          </a:p>
          <a:p>
            <a:pPr lvl="1">
              <a:lnSpc>
                <a:spcPct val="110000"/>
              </a:lnSpc>
              <a:buFont typeface="Arial"/>
              <a:buChar char="•"/>
            </a:pPr>
            <a:r>
              <a:rPr lang="en-US" dirty="0">
                <a:solidFill>
                  <a:srgbClr val="0061AF"/>
                </a:solidFill>
                <a:latin typeface="Calibri"/>
                <a:ea typeface="ＭＳ Ｐゴシック" charset="0"/>
                <a:cs typeface="Calibri"/>
              </a:rPr>
              <a:t>What field trips</a:t>
            </a:r>
            <a:r>
              <a:rPr lang="en-US" dirty="0" smtClean="0">
                <a:solidFill>
                  <a:srgbClr val="0061AF"/>
                </a:solidFill>
                <a:latin typeface="Calibri"/>
                <a:ea typeface="ＭＳ Ｐゴシック" charset="0"/>
                <a:cs typeface="Calibri"/>
              </a:rPr>
              <a:t>?</a:t>
            </a:r>
          </a:p>
          <a:p>
            <a:pPr lvl="1">
              <a:lnSpc>
                <a:spcPct val="110000"/>
              </a:lnSpc>
              <a:buFont typeface="Arial"/>
              <a:buChar char="•"/>
            </a:pPr>
            <a:r>
              <a:rPr lang="en-US" dirty="0" smtClean="0">
                <a:solidFill>
                  <a:srgbClr val="0061AF"/>
                </a:solidFill>
                <a:latin typeface="Calibri"/>
                <a:ea typeface="ＭＳ Ｐゴシック" charset="0"/>
                <a:cs typeface="Calibri"/>
              </a:rPr>
              <a:t>Where will instruction occur?</a:t>
            </a:r>
          </a:p>
          <a:p>
            <a:pPr lvl="1">
              <a:lnSpc>
                <a:spcPct val="110000"/>
              </a:lnSpc>
              <a:buFont typeface="Arial"/>
              <a:buChar char="•"/>
            </a:pPr>
            <a:r>
              <a:rPr lang="en-US" dirty="0" smtClean="0">
                <a:solidFill>
                  <a:srgbClr val="0061AF"/>
                </a:solidFill>
                <a:latin typeface="Calibri"/>
                <a:ea typeface="ＭＳ Ｐゴシック" charset="0"/>
                <a:cs typeface="Calibri"/>
              </a:rPr>
              <a:t>Who will be present?</a:t>
            </a:r>
            <a:endParaRPr lang="en-US" dirty="0">
              <a:solidFill>
                <a:srgbClr val="0061AF"/>
              </a:solidFill>
              <a:latin typeface="Calibri"/>
              <a:ea typeface="ＭＳ Ｐゴシック" charset="0"/>
              <a:cs typeface="Calibri"/>
            </a:endParaRPr>
          </a:p>
        </p:txBody>
      </p:sp>
    </p:spTree>
    <p:extLst>
      <p:ext uri="{BB962C8B-B14F-4D97-AF65-F5344CB8AC3E}">
        <p14:creationId xmlns:p14="http://schemas.microsoft.com/office/powerpoint/2010/main" val="36197288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680558" y="274638"/>
            <a:ext cx="7006242" cy="1143000"/>
          </a:xfrm>
        </p:spPr>
        <p:txBody>
          <a:bodyPr>
            <a:normAutofit fontScale="90000"/>
          </a:bodyPr>
          <a:lstStyle/>
          <a:p>
            <a:r>
              <a:rPr lang="en-US" b="1" dirty="0">
                <a:solidFill>
                  <a:srgbClr val="0061AF"/>
                </a:solidFill>
                <a:latin typeface="Calibri"/>
                <a:ea typeface="ＭＳ Ｐゴシック" charset="0"/>
                <a:cs typeface="Calibri"/>
              </a:rPr>
              <a:t>How </a:t>
            </a:r>
            <a:r>
              <a:rPr lang="en-US" b="1" dirty="0" smtClean="0">
                <a:solidFill>
                  <a:srgbClr val="0061AF"/>
                </a:solidFill>
                <a:latin typeface="Calibri"/>
                <a:ea typeface="ＭＳ Ｐゴシック" charset="0"/>
                <a:cs typeface="Calibri"/>
              </a:rPr>
              <a:t>Do </a:t>
            </a:r>
            <a:r>
              <a:rPr lang="en-US" b="1" dirty="0">
                <a:solidFill>
                  <a:srgbClr val="0061AF"/>
                </a:solidFill>
                <a:latin typeface="Calibri"/>
                <a:ea typeface="ＭＳ Ｐゴシック" charset="0"/>
                <a:cs typeface="Calibri"/>
              </a:rPr>
              <a:t>W</a:t>
            </a:r>
            <a:r>
              <a:rPr lang="en-US" b="1" dirty="0" smtClean="0">
                <a:solidFill>
                  <a:srgbClr val="0061AF"/>
                </a:solidFill>
                <a:latin typeface="Calibri"/>
                <a:ea typeface="ＭＳ Ｐゴシック" charset="0"/>
                <a:cs typeface="Calibri"/>
              </a:rPr>
              <a:t>e </a:t>
            </a:r>
            <a:r>
              <a:rPr lang="en-US" b="1" dirty="0">
                <a:solidFill>
                  <a:srgbClr val="0061AF"/>
                </a:solidFill>
                <a:latin typeface="Calibri"/>
                <a:ea typeface="ＭＳ Ｐゴシック" charset="0"/>
                <a:cs typeface="Calibri"/>
              </a:rPr>
              <a:t>M</a:t>
            </a:r>
            <a:r>
              <a:rPr lang="en-US" b="1" dirty="0" smtClean="0">
                <a:solidFill>
                  <a:srgbClr val="0061AF"/>
                </a:solidFill>
                <a:latin typeface="Calibri"/>
                <a:ea typeface="ＭＳ Ｐゴシック" charset="0"/>
                <a:cs typeface="Calibri"/>
              </a:rPr>
              <a:t>ake </a:t>
            </a:r>
            <a:r>
              <a:rPr lang="en-US" b="1" dirty="0">
                <a:solidFill>
                  <a:srgbClr val="0061AF"/>
                </a:solidFill>
                <a:latin typeface="Calibri"/>
                <a:ea typeface="ＭＳ Ｐゴシック" charset="0"/>
                <a:cs typeface="Calibri"/>
              </a:rPr>
              <a:t>T</a:t>
            </a:r>
            <a:r>
              <a:rPr lang="en-US" b="1" dirty="0" smtClean="0">
                <a:solidFill>
                  <a:srgbClr val="0061AF"/>
                </a:solidFill>
                <a:latin typeface="Calibri"/>
                <a:ea typeface="ＭＳ Ｐゴシック" charset="0"/>
                <a:cs typeface="Calibri"/>
              </a:rPr>
              <a:t>hese </a:t>
            </a:r>
            <a:r>
              <a:rPr lang="en-US" b="1" dirty="0">
                <a:solidFill>
                  <a:srgbClr val="0061AF"/>
                </a:solidFill>
                <a:latin typeface="Calibri"/>
                <a:ea typeface="ＭＳ Ｐゴシック" charset="0"/>
                <a:cs typeface="Calibri"/>
              </a:rPr>
              <a:t>P</a:t>
            </a:r>
            <a:r>
              <a:rPr lang="en-US" b="1" dirty="0" smtClean="0">
                <a:solidFill>
                  <a:srgbClr val="0061AF"/>
                </a:solidFill>
                <a:latin typeface="Calibri"/>
                <a:ea typeface="ＭＳ Ｐゴシック" charset="0"/>
                <a:cs typeface="Calibri"/>
              </a:rPr>
              <a:t>redictions</a:t>
            </a:r>
            <a:r>
              <a:rPr lang="en-US" b="1" dirty="0">
                <a:solidFill>
                  <a:srgbClr val="0061AF"/>
                </a:solidFill>
                <a:latin typeface="Calibri"/>
                <a:ea typeface="ＭＳ Ｐゴシック" charset="0"/>
                <a:cs typeface="Calibri"/>
              </a:rPr>
              <a:t>?</a:t>
            </a:r>
          </a:p>
        </p:txBody>
      </p:sp>
      <p:sp>
        <p:nvSpPr>
          <p:cNvPr id="52226" name="Content Placeholder 2"/>
          <p:cNvSpPr>
            <a:spLocks noGrp="1"/>
          </p:cNvSpPr>
          <p:nvPr>
            <p:ph idx="1"/>
          </p:nvPr>
        </p:nvSpPr>
        <p:spPr>
          <a:xfrm>
            <a:off x="1680558" y="1966745"/>
            <a:ext cx="7006242" cy="4179905"/>
          </a:xfrm>
        </p:spPr>
        <p:txBody>
          <a:bodyPr/>
          <a:lstStyle/>
          <a:p>
            <a:r>
              <a:rPr lang="en-US" dirty="0">
                <a:solidFill>
                  <a:srgbClr val="0061AF"/>
                </a:solidFill>
                <a:latin typeface="Calibri"/>
                <a:ea typeface="ＭＳ Ｐゴシック" charset="0"/>
                <a:cs typeface="Calibri"/>
              </a:rPr>
              <a:t>Curricular </a:t>
            </a:r>
            <a:r>
              <a:rPr lang="en-US" dirty="0" smtClean="0">
                <a:solidFill>
                  <a:srgbClr val="0061AF"/>
                </a:solidFill>
                <a:latin typeface="Calibri"/>
                <a:ea typeface="ＭＳ Ｐゴシック" charset="0"/>
                <a:cs typeface="Calibri"/>
              </a:rPr>
              <a:t>maps. </a:t>
            </a:r>
            <a:endParaRPr lang="en-US" dirty="0">
              <a:solidFill>
                <a:srgbClr val="0061AF"/>
              </a:solidFill>
              <a:latin typeface="Calibri"/>
              <a:ea typeface="ＭＳ Ｐゴシック" charset="0"/>
              <a:cs typeface="Calibri"/>
            </a:endParaRPr>
          </a:p>
          <a:p>
            <a:r>
              <a:rPr lang="en-US" dirty="0" smtClean="0">
                <a:solidFill>
                  <a:srgbClr val="0061AF"/>
                </a:solidFill>
                <a:latin typeface="Calibri"/>
                <a:ea typeface="ＭＳ Ｐゴシック" charset="0"/>
                <a:cs typeface="Calibri"/>
              </a:rPr>
              <a:t>Ask </a:t>
            </a:r>
            <a:r>
              <a:rPr lang="en-US" dirty="0">
                <a:solidFill>
                  <a:srgbClr val="0061AF"/>
                </a:solidFill>
                <a:latin typeface="Calibri"/>
                <a:ea typeface="ＭＳ Ｐゴシック" charset="0"/>
                <a:cs typeface="Calibri"/>
              </a:rPr>
              <a:t>the </a:t>
            </a:r>
            <a:r>
              <a:rPr lang="en-US" dirty="0" smtClean="0">
                <a:solidFill>
                  <a:srgbClr val="0061AF"/>
                </a:solidFill>
                <a:latin typeface="Calibri"/>
                <a:ea typeface="ＭＳ Ｐゴシック" charset="0"/>
                <a:cs typeface="Calibri"/>
              </a:rPr>
              <a:t>teacher. </a:t>
            </a:r>
            <a:endParaRPr lang="en-US" dirty="0">
              <a:solidFill>
                <a:srgbClr val="0061AF"/>
              </a:solidFill>
              <a:latin typeface="Calibri"/>
              <a:ea typeface="ＭＳ Ｐゴシック" charset="0"/>
              <a:cs typeface="Calibri"/>
            </a:endParaRPr>
          </a:p>
          <a:p>
            <a:r>
              <a:rPr lang="en-US" dirty="0">
                <a:solidFill>
                  <a:srgbClr val="0061AF"/>
                </a:solidFill>
                <a:latin typeface="Calibri"/>
                <a:ea typeface="ＭＳ Ｐゴシック" charset="0"/>
                <a:cs typeface="Calibri"/>
              </a:rPr>
              <a:t>Get teacher editions of all text books, novels, curricular materials </a:t>
            </a:r>
            <a:r>
              <a:rPr lang="en-US" dirty="0" smtClean="0">
                <a:solidFill>
                  <a:srgbClr val="0061AF"/>
                </a:solidFill>
                <a:latin typeface="Calibri"/>
                <a:ea typeface="ＭＳ Ｐゴシック" charset="0"/>
                <a:cs typeface="Calibri"/>
              </a:rPr>
              <a:t>(e.g., school </a:t>
            </a:r>
            <a:r>
              <a:rPr lang="en-US" dirty="0">
                <a:solidFill>
                  <a:srgbClr val="0061AF"/>
                </a:solidFill>
                <a:latin typeface="Calibri"/>
                <a:ea typeface="ＭＳ Ｐゴシック" charset="0"/>
                <a:cs typeface="Calibri"/>
              </a:rPr>
              <a:t>library, principal, grade level team</a:t>
            </a:r>
            <a:r>
              <a:rPr lang="en-US" dirty="0" smtClean="0">
                <a:solidFill>
                  <a:srgbClr val="0061AF"/>
                </a:solidFill>
                <a:latin typeface="Calibri"/>
                <a:ea typeface="ＭＳ Ｐゴシック" charset="0"/>
                <a:cs typeface="Calibri"/>
              </a:rPr>
              <a:t>).</a:t>
            </a:r>
            <a:endParaRPr lang="en-US" dirty="0">
              <a:solidFill>
                <a:srgbClr val="0061AF"/>
              </a:solidFill>
              <a:latin typeface="Calibri"/>
              <a:ea typeface="ＭＳ Ｐゴシック" charset="0"/>
              <a:cs typeface="Calibri"/>
            </a:endParaRPr>
          </a:p>
        </p:txBody>
      </p:sp>
    </p:spTree>
    <p:extLst>
      <p:ext uri="{BB962C8B-B14F-4D97-AF65-F5344CB8AC3E}">
        <p14:creationId xmlns:p14="http://schemas.microsoft.com/office/powerpoint/2010/main" val="42672411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4294967295"/>
          </p:nvPr>
        </p:nvSpPr>
        <p:spPr>
          <a:xfrm>
            <a:off x="1467351" y="1516465"/>
            <a:ext cx="3022288" cy="2864619"/>
          </a:xfrm>
        </p:spPr>
        <p:txBody>
          <a:bodyPr>
            <a:normAutofit fontScale="92500" lnSpcReduction="10000"/>
          </a:bodyPr>
          <a:lstStyle/>
          <a:p>
            <a:r>
              <a:rPr lang="en-US" sz="2100" dirty="0" smtClean="0">
                <a:solidFill>
                  <a:srgbClr val="0061AF"/>
                </a:solidFill>
                <a:latin typeface="Calibri"/>
                <a:cs typeface="Calibri"/>
              </a:rPr>
              <a:t>Magazine pictures to use for reading comprehension and writing assignments.</a:t>
            </a:r>
          </a:p>
          <a:p>
            <a:r>
              <a:rPr lang="en-US" sz="2100" dirty="0" smtClean="0">
                <a:solidFill>
                  <a:srgbClr val="0061AF"/>
                </a:solidFill>
                <a:latin typeface="Calibri"/>
                <a:cs typeface="Calibri"/>
              </a:rPr>
              <a:t>Blank graphic organizers.</a:t>
            </a:r>
          </a:p>
          <a:p>
            <a:r>
              <a:rPr lang="en-US" sz="2100" dirty="0" smtClean="0">
                <a:solidFill>
                  <a:srgbClr val="0061AF"/>
                </a:solidFill>
                <a:latin typeface="Calibri"/>
                <a:cs typeface="Calibri"/>
              </a:rPr>
              <a:t>List of sponge activities.</a:t>
            </a:r>
          </a:p>
          <a:p>
            <a:r>
              <a:rPr lang="en-US" sz="2100" dirty="0" smtClean="0">
                <a:solidFill>
                  <a:srgbClr val="0061AF"/>
                </a:solidFill>
                <a:latin typeface="Calibri"/>
                <a:cs typeface="Calibri"/>
              </a:rPr>
              <a:t>Story starters.</a:t>
            </a:r>
          </a:p>
          <a:p>
            <a:r>
              <a:rPr lang="en-US" sz="2100" dirty="0" smtClean="0">
                <a:solidFill>
                  <a:srgbClr val="0061AF"/>
                </a:solidFill>
                <a:latin typeface="Calibri"/>
                <a:cs typeface="Calibri"/>
              </a:rPr>
              <a:t>An adaptations materials/supplies box.</a:t>
            </a:r>
          </a:p>
        </p:txBody>
      </p:sp>
      <p:pic>
        <p:nvPicPr>
          <p:cNvPr id="190468" name="Picture 4" descr="magazines"/>
          <p:cNvPicPr>
            <a:picLocks noChangeAspect="1" noChangeArrowheads="1"/>
          </p:cNvPicPr>
          <p:nvPr/>
        </p:nvPicPr>
        <p:blipFill>
          <a:blip r:embed="rId3" cstate="print"/>
          <a:srcRect/>
          <a:stretch>
            <a:fillRect/>
          </a:stretch>
        </p:blipFill>
        <p:spPr bwMode="auto">
          <a:xfrm>
            <a:off x="7149572" y="4171950"/>
            <a:ext cx="1889125" cy="1905000"/>
          </a:xfrm>
          <a:prstGeom prst="rect">
            <a:avLst/>
          </a:prstGeom>
          <a:noFill/>
          <a:ln w="9525">
            <a:noFill/>
            <a:miter lim="800000"/>
            <a:headEnd/>
            <a:tailEnd/>
          </a:ln>
        </p:spPr>
      </p:pic>
      <p:pic>
        <p:nvPicPr>
          <p:cNvPr id="190469" name="Picture 5" descr="graphicorganizer"/>
          <p:cNvPicPr>
            <a:picLocks noChangeAspect="1" noChangeArrowheads="1"/>
          </p:cNvPicPr>
          <p:nvPr/>
        </p:nvPicPr>
        <p:blipFill>
          <a:blip r:embed="rId4" cstate="print"/>
          <a:srcRect/>
          <a:stretch>
            <a:fillRect/>
          </a:stretch>
        </p:blipFill>
        <p:spPr bwMode="auto">
          <a:xfrm>
            <a:off x="6090726" y="1516465"/>
            <a:ext cx="2824674" cy="2486753"/>
          </a:xfrm>
          <a:prstGeom prst="rect">
            <a:avLst/>
          </a:prstGeom>
          <a:noFill/>
          <a:ln w="9525">
            <a:noFill/>
            <a:miter lim="800000"/>
            <a:headEnd/>
            <a:tailEnd/>
          </a:ln>
        </p:spPr>
      </p:pic>
      <p:pic>
        <p:nvPicPr>
          <p:cNvPr id="190470" name="Picture 6" descr="burger_organizer"/>
          <p:cNvPicPr>
            <a:picLocks noChangeAspect="1" noChangeArrowheads="1"/>
          </p:cNvPicPr>
          <p:nvPr/>
        </p:nvPicPr>
        <p:blipFill>
          <a:blip r:embed="rId5" cstate="print"/>
          <a:srcRect/>
          <a:stretch>
            <a:fillRect/>
          </a:stretch>
        </p:blipFill>
        <p:spPr bwMode="auto">
          <a:xfrm>
            <a:off x="4798172" y="4719059"/>
            <a:ext cx="2351400" cy="1706485"/>
          </a:xfrm>
          <a:prstGeom prst="rect">
            <a:avLst/>
          </a:prstGeom>
          <a:noFill/>
          <a:ln w="9525">
            <a:noFill/>
            <a:miter lim="800000"/>
            <a:headEnd/>
            <a:tailEnd/>
          </a:ln>
        </p:spPr>
      </p:pic>
      <p:pic>
        <p:nvPicPr>
          <p:cNvPr id="190471" name="Picture 7" descr="ist2_171835_note_tabs"/>
          <p:cNvPicPr>
            <a:picLocks noChangeAspect="1" noChangeArrowheads="1"/>
          </p:cNvPicPr>
          <p:nvPr/>
        </p:nvPicPr>
        <p:blipFill>
          <a:blip r:embed="rId6" cstate="print"/>
          <a:srcRect/>
          <a:stretch>
            <a:fillRect/>
          </a:stretch>
        </p:blipFill>
        <p:spPr bwMode="auto">
          <a:xfrm>
            <a:off x="4489639" y="2362200"/>
            <a:ext cx="1600200" cy="1154113"/>
          </a:xfrm>
          <a:prstGeom prst="rect">
            <a:avLst/>
          </a:prstGeom>
          <a:noFill/>
          <a:ln w="9525">
            <a:noFill/>
            <a:miter lim="800000"/>
            <a:headEnd/>
            <a:tailEnd/>
          </a:ln>
        </p:spPr>
      </p:pic>
      <p:pic>
        <p:nvPicPr>
          <p:cNvPr id="190472" name="Picture 8" descr="II-119"/>
          <p:cNvPicPr>
            <a:picLocks noChangeAspect="1" noChangeArrowheads="1"/>
          </p:cNvPicPr>
          <p:nvPr/>
        </p:nvPicPr>
        <p:blipFill>
          <a:blip r:embed="rId7" cstate="print"/>
          <a:srcRect/>
          <a:stretch>
            <a:fillRect/>
          </a:stretch>
        </p:blipFill>
        <p:spPr bwMode="auto">
          <a:xfrm>
            <a:off x="1559169" y="4381084"/>
            <a:ext cx="514003" cy="675949"/>
          </a:xfrm>
          <a:prstGeom prst="rect">
            <a:avLst/>
          </a:prstGeom>
          <a:noFill/>
          <a:ln w="9525">
            <a:noFill/>
            <a:miter lim="800000"/>
            <a:headEnd/>
            <a:tailEnd/>
          </a:ln>
        </p:spPr>
      </p:pic>
      <p:pic>
        <p:nvPicPr>
          <p:cNvPr id="190473" name="Picture 9" descr="Jumbo Paper Clips"/>
          <p:cNvPicPr>
            <a:picLocks noChangeAspect="1" noChangeArrowheads="1"/>
          </p:cNvPicPr>
          <p:nvPr/>
        </p:nvPicPr>
        <p:blipFill>
          <a:blip r:embed="rId8" cstate="print"/>
          <a:srcRect/>
          <a:stretch>
            <a:fillRect/>
          </a:stretch>
        </p:blipFill>
        <p:spPr bwMode="auto">
          <a:xfrm>
            <a:off x="5017293" y="1516465"/>
            <a:ext cx="785813" cy="785813"/>
          </a:xfrm>
          <a:prstGeom prst="rect">
            <a:avLst/>
          </a:prstGeom>
          <a:noFill/>
          <a:ln w="9525">
            <a:noFill/>
            <a:miter lim="800000"/>
            <a:headEnd/>
            <a:tailEnd/>
          </a:ln>
        </p:spPr>
      </p:pic>
      <p:pic>
        <p:nvPicPr>
          <p:cNvPr id="190474" name="Picture 10" descr="1684,1102700624,36"/>
          <p:cNvPicPr>
            <a:picLocks noChangeAspect="1" noChangeArrowheads="1"/>
          </p:cNvPicPr>
          <p:nvPr/>
        </p:nvPicPr>
        <p:blipFill>
          <a:blip r:embed="rId9" cstate="print"/>
          <a:srcRect/>
          <a:stretch>
            <a:fillRect/>
          </a:stretch>
        </p:blipFill>
        <p:spPr bwMode="auto">
          <a:xfrm>
            <a:off x="4630425" y="3555869"/>
            <a:ext cx="1371600" cy="1009650"/>
          </a:xfrm>
          <a:prstGeom prst="rect">
            <a:avLst/>
          </a:prstGeom>
          <a:noFill/>
          <a:ln w="9525">
            <a:noFill/>
            <a:miter lim="800000"/>
            <a:headEnd/>
            <a:tailEnd/>
          </a:ln>
        </p:spPr>
      </p:pic>
      <p:pic>
        <p:nvPicPr>
          <p:cNvPr id="190475" name="Picture 11" descr="IndexCardsColored"/>
          <p:cNvPicPr>
            <a:picLocks noChangeAspect="1" noChangeArrowheads="1"/>
          </p:cNvPicPr>
          <p:nvPr/>
        </p:nvPicPr>
        <p:blipFill>
          <a:blip r:embed="rId10" cstate="print"/>
          <a:srcRect/>
          <a:stretch>
            <a:fillRect/>
          </a:stretch>
        </p:blipFill>
        <p:spPr bwMode="auto">
          <a:xfrm>
            <a:off x="3044722" y="4087618"/>
            <a:ext cx="1322490" cy="1153850"/>
          </a:xfrm>
          <a:prstGeom prst="rect">
            <a:avLst/>
          </a:prstGeom>
          <a:noFill/>
          <a:ln w="9525">
            <a:noFill/>
            <a:miter lim="800000"/>
            <a:headEnd/>
            <a:tailEnd/>
          </a:ln>
        </p:spPr>
      </p:pic>
      <p:pic>
        <p:nvPicPr>
          <p:cNvPr id="190476" name="Picture 13" descr="highlighter-yellow">
            <a:hlinkClick r:id="rId11"/>
          </p:cNvPr>
          <p:cNvPicPr>
            <a:picLocks noChangeAspect="1" noChangeArrowheads="1"/>
          </p:cNvPicPr>
          <p:nvPr/>
        </p:nvPicPr>
        <p:blipFill>
          <a:blip r:embed="rId12" cstate="print"/>
          <a:srcRect/>
          <a:stretch>
            <a:fillRect/>
          </a:stretch>
        </p:blipFill>
        <p:spPr bwMode="auto">
          <a:xfrm>
            <a:off x="3514725" y="5457825"/>
            <a:ext cx="1238250" cy="1238250"/>
          </a:xfrm>
          <a:prstGeom prst="rect">
            <a:avLst/>
          </a:prstGeom>
          <a:noFill/>
          <a:ln w="9525">
            <a:noFill/>
            <a:miter lim="800000"/>
            <a:headEnd/>
            <a:tailEnd/>
          </a:ln>
        </p:spPr>
      </p:pic>
      <p:pic>
        <p:nvPicPr>
          <p:cNvPr id="190477" name="Picture 15" descr="wikipedia-logo">
            <a:hlinkClick r:id="rId13"/>
          </p:cNvPr>
          <p:cNvPicPr>
            <a:picLocks noChangeAspect="1" noChangeArrowheads="1"/>
          </p:cNvPicPr>
          <p:nvPr/>
        </p:nvPicPr>
        <p:blipFill>
          <a:blip r:embed="rId14" cstate="print"/>
          <a:srcRect/>
          <a:stretch>
            <a:fillRect/>
          </a:stretch>
        </p:blipFill>
        <p:spPr bwMode="auto">
          <a:xfrm>
            <a:off x="2073172" y="4872037"/>
            <a:ext cx="971550" cy="1171575"/>
          </a:xfrm>
          <a:prstGeom prst="rect">
            <a:avLst/>
          </a:prstGeom>
          <a:noFill/>
          <a:ln w="9525">
            <a:noFill/>
            <a:miter lim="800000"/>
            <a:headEnd/>
            <a:tailEnd/>
          </a:ln>
        </p:spPr>
      </p:pic>
      <p:pic>
        <p:nvPicPr>
          <p:cNvPr id="190478" name="Picture 17" descr="google-logo">
            <a:hlinkClick r:id="rId15"/>
          </p:cNvPr>
          <p:cNvPicPr>
            <a:picLocks noChangeAspect="1" noChangeArrowheads="1"/>
          </p:cNvPicPr>
          <p:nvPr/>
        </p:nvPicPr>
        <p:blipFill>
          <a:blip r:embed="rId16" cstate="print"/>
          <a:srcRect/>
          <a:stretch>
            <a:fillRect/>
          </a:stretch>
        </p:blipFill>
        <p:spPr bwMode="auto">
          <a:xfrm>
            <a:off x="1752600" y="6076950"/>
            <a:ext cx="1428750" cy="571500"/>
          </a:xfrm>
          <a:prstGeom prst="rect">
            <a:avLst/>
          </a:prstGeom>
          <a:noFill/>
          <a:ln w="9525">
            <a:noFill/>
            <a:miter lim="800000"/>
            <a:headEnd/>
            <a:tailEnd/>
          </a:ln>
        </p:spPr>
      </p:pic>
      <p:sp>
        <p:nvSpPr>
          <p:cNvPr id="15" name="Title 1"/>
          <p:cNvSpPr txBox="1">
            <a:spLocks/>
          </p:cNvSpPr>
          <p:nvPr/>
        </p:nvSpPr>
        <p:spPr>
          <a:xfrm>
            <a:off x="1752600" y="274638"/>
            <a:ext cx="6934200" cy="1143000"/>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61AF"/>
                </a:solidFill>
                <a:latin typeface="Calibri"/>
                <a:ea typeface="ＭＳ Ｐゴシック" charset="0"/>
                <a:cs typeface="Calibri"/>
              </a:rPr>
              <a:t>On-the-Spot Adaptations</a:t>
            </a:r>
            <a:endParaRPr lang="en-US" b="1" dirty="0">
              <a:solidFill>
                <a:srgbClr val="0061AF"/>
              </a:solidFill>
              <a:latin typeface="Calibri"/>
              <a:ea typeface="ＭＳ Ｐゴシック" charset="0"/>
              <a:cs typeface="Calibri"/>
            </a:endParaRPr>
          </a:p>
        </p:txBody>
      </p:sp>
    </p:spTree>
    <p:extLst>
      <p:ext uri="{BB962C8B-B14F-4D97-AF65-F5344CB8AC3E}">
        <p14:creationId xmlns:p14="http://schemas.microsoft.com/office/powerpoint/2010/main" val="1659107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661460" y="274638"/>
            <a:ext cx="7025340" cy="1143000"/>
          </a:xfrm>
        </p:spPr>
        <p:txBody>
          <a:bodyPr>
            <a:normAutofit/>
          </a:bodyPr>
          <a:lstStyle/>
          <a:p>
            <a:r>
              <a:rPr lang="en-US" b="1" dirty="0" smtClean="0">
                <a:solidFill>
                  <a:srgbClr val="0061AF"/>
                </a:solidFill>
                <a:latin typeface="Calibri"/>
                <a:ea typeface="ＭＳ Ｐゴシック" charset="0"/>
                <a:cs typeface="Calibri"/>
              </a:rPr>
              <a:t>What Is </a:t>
            </a:r>
            <a:r>
              <a:rPr lang="en-US" b="1" dirty="0">
                <a:solidFill>
                  <a:srgbClr val="0061AF"/>
                </a:solidFill>
                <a:latin typeface="Calibri"/>
                <a:ea typeface="ＭＳ Ｐゴシック" charset="0"/>
                <a:cs typeface="Calibri"/>
              </a:rPr>
              <a:t>a </a:t>
            </a:r>
            <a:r>
              <a:rPr lang="en-US" b="1" dirty="0" smtClean="0">
                <a:solidFill>
                  <a:srgbClr val="0061AF"/>
                </a:solidFill>
                <a:latin typeface="Calibri"/>
                <a:ea typeface="ＭＳ Ｐゴシック" charset="0"/>
                <a:cs typeface="Calibri"/>
              </a:rPr>
              <a:t>Good Adaptation</a:t>
            </a:r>
            <a:r>
              <a:rPr lang="en-US" b="1" dirty="0">
                <a:solidFill>
                  <a:srgbClr val="0061AF"/>
                </a:solidFill>
                <a:latin typeface="Calibri"/>
                <a:ea typeface="ＭＳ Ｐゴシック" charset="0"/>
                <a:cs typeface="Calibri"/>
              </a:rPr>
              <a:t>?</a:t>
            </a:r>
          </a:p>
        </p:txBody>
      </p:sp>
      <p:sp>
        <p:nvSpPr>
          <p:cNvPr id="58370" name="Content Placeholder 4"/>
          <p:cNvSpPr>
            <a:spLocks noGrp="1"/>
          </p:cNvSpPr>
          <p:nvPr>
            <p:ph idx="1"/>
          </p:nvPr>
        </p:nvSpPr>
        <p:spPr>
          <a:xfrm>
            <a:off x="1728302" y="1623195"/>
            <a:ext cx="6958498" cy="4091805"/>
          </a:xfrm>
        </p:spPr>
        <p:txBody>
          <a:bodyPr>
            <a:normAutofit/>
          </a:bodyPr>
          <a:lstStyle/>
          <a:p>
            <a:r>
              <a:rPr lang="en-US" sz="2800" dirty="0">
                <a:solidFill>
                  <a:srgbClr val="0061AF"/>
                </a:solidFill>
                <a:latin typeface="Calibri"/>
                <a:ea typeface="ＭＳ Ｐゴシック" charset="0"/>
                <a:cs typeface="Calibri"/>
              </a:rPr>
              <a:t>Does it facilitate social and instructional participation? </a:t>
            </a:r>
            <a:endParaRPr lang="en-US" sz="2800" dirty="0" smtClean="0">
              <a:solidFill>
                <a:srgbClr val="0061AF"/>
              </a:solidFill>
              <a:latin typeface="Calibri"/>
              <a:ea typeface="ＭＳ Ｐゴシック" charset="0"/>
              <a:cs typeface="Calibri"/>
            </a:endParaRPr>
          </a:p>
          <a:p>
            <a:r>
              <a:rPr lang="en-US" sz="2800" dirty="0" smtClean="0">
                <a:solidFill>
                  <a:srgbClr val="0061AF"/>
                </a:solidFill>
                <a:latin typeface="Calibri"/>
                <a:ea typeface="ＭＳ Ｐゴシック" charset="0"/>
                <a:cs typeface="Calibri"/>
              </a:rPr>
              <a:t>Is </a:t>
            </a:r>
            <a:r>
              <a:rPr lang="en-US" sz="2800" dirty="0">
                <a:solidFill>
                  <a:srgbClr val="0061AF"/>
                </a:solidFill>
                <a:latin typeface="Calibri"/>
                <a:ea typeface="ＭＳ Ｐゴシック" charset="0"/>
                <a:cs typeface="Calibri"/>
              </a:rPr>
              <a:t>it “only as special as necessary?” </a:t>
            </a:r>
          </a:p>
          <a:p>
            <a:r>
              <a:rPr lang="en-US" sz="2800" dirty="0" smtClean="0">
                <a:solidFill>
                  <a:srgbClr val="0061AF"/>
                </a:solidFill>
                <a:latin typeface="Calibri"/>
                <a:ea typeface="ＭＳ Ｐゴシック" charset="0"/>
                <a:cs typeface="Calibri"/>
              </a:rPr>
              <a:t>Does </a:t>
            </a:r>
            <a:r>
              <a:rPr lang="en-US" sz="2800" dirty="0">
                <a:solidFill>
                  <a:srgbClr val="0061AF"/>
                </a:solidFill>
                <a:latin typeface="Calibri"/>
                <a:ea typeface="ＭＳ Ｐゴシック" charset="0"/>
                <a:cs typeface="Calibri"/>
              </a:rPr>
              <a:t>it promote independence?</a:t>
            </a:r>
          </a:p>
          <a:p>
            <a:r>
              <a:rPr lang="en-US" sz="2800" dirty="0">
                <a:solidFill>
                  <a:srgbClr val="0061AF"/>
                </a:solidFill>
                <a:latin typeface="Calibri"/>
                <a:ea typeface="ＭＳ Ｐゴシック" charset="0"/>
                <a:cs typeface="Calibri"/>
              </a:rPr>
              <a:t>Does it build on strengths and preferences?</a:t>
            </a:r>
          </a:p>
          <a:p>
            <a:r>
              <a:rPr lang="en-US" sz="2800" dirty="0">
                <a:solidFill>
                  <a:srgbClr val="0061AF"/>
                </a:solidFill>
                <a:latin typeface="Calibri"/>
                <a:ea typeface="ＭＳ Ｐゴシック" charset="0"/>
                <a:cs typeface="Calibri"/>
              </a:rPr>
              <a:t>Is it </a:t>
            </a:r>
            <a:r>
              <a:rPr lang="en-US" sz="2800" dirty="0" smtClean="0">
                <a:solidFill>
                  <a:srgbClr val="0061AF"/>
                </a:solidFill>
                <a:latin typeface="Calibri"/>
                <a:ea typeface="ＭＳ Ｐゴシック" charset="0"/>
                <a:cs typeface="Calibri"/>
              </a:rPr>
              <a:t>age</a:t>
            </a:r>
            <a:r>
              <a:rPr lang="en-US" sz="2800" dirty="0">
                <a:solidFill>
                  <a:srgbClr val="0061AF"/>
                </a:solidFill>
                <a:latin typeface="Calibri"/>
                <a:ea typeface="ＭＳ Ｐゴシック" charset="0"/>
                <a:cs typeface="Calibri"/>
              </a:rPr>
              <a:t> </a:t>
            </a:r>
            <a:r>
              <a:rPr lang="en-US" sz="2800" dirty="0" smtClean="0">
                <a:solidFill>
                  <a:srgbClr val="0061AF"/>
                </a:solidFill>
                <a:latin typeface="Calibri"/>
                <a:ea typeface="ＭＳ Ｐゴシック" charset="0"/>
                <a:cs typeface="Calibri"/>
              </a:rPr>
              <a:t>and </a:t>
            </a:r>
            <a:r>
              <a:rPr lang="en-US" sz="2800" dirty="0">
                <a:solidFill>
                  <a:srgbClr val="0061AF"/>
                </a:solidFill>
                <a:latin typeface="Calibri"/>
                <a:ea typeface="ＭＳ Ｐゴシック" charset="0"/>
                <a:cs typeface="Calibri"/>
              </a:rPr>
              <a:t>culturally respectful?</a:t>
            </a:r>
          </a:p>
          <a:p>
            <a:r>
              <a:rPr lang="en-US" sz="2800" dirty="0">
                <a:solidFill>
                  <a:srgbClr val="0061AF"/>
                </a:solidFill>
                <a:latin typeface="Calibri"/>
                <a:ea typeface="ＭＳ Ｐゴシック" charset="0"/>
                <a:cs typeface="Calibri"/>
              </a:rPr>
              <a:t>Did the student make learning progress with it?</a:t>
            </a:r>
          </a:p>
        </p:txBody>
      </p:sp>
    </p:spTree>
    <p:extLst>
      <p:ext uri="{BB962C8B-B14F-4D97-AF65-F5344CB8AC3E}">
        <p14:creationId xmlns:p14="http://schemas.microsoft.com/office/powerpoint/2010/main" val="6216160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858" y="2130425"/>
            <a:ext cx="7151216" cy="1470025"/>
          </a:xfrm>
        </p:spPr>
        <p:txBody>
          <a:bodyPr/>
          <a:lstStyle/>
          <a:p>
            <a:r>
              <a:rPr lang="en-US" b="1" dirty="0" smtClean="0">
                <a:solidFill>
                  <a:srgbClr val="0061AF"/>
                </a:solidFill>
                <a:latin typeface="Calibri"/>
                <a:cs typeface="Calibri"/>
              </a:rPr>
              <a:t>Embedded Instruction</a:t>
            </a:r>
            <a:endParaRPr lang="en-US" b="1" dirty="0">
              <a:solidFill>
                <a:srgbClr val="0061AF"/>
              </a:solidFill>
              <a:latin typeface="Calibri"/>
              <a:cs typeface="Calibri"/>
            </a:endParaRPr>
          </a:p>
        </p:txBody>
      </p:sp>
      <p:sp>
        <p:nvSpPr>
          <p:cNvPr id="5" name="Rectangle 4"/>
          <p:cNvSpPr/>
          <p:nvPr/>
        </p:nvSpPr>
        <p:spPr>
          <a:xfrm>
            <a:off x="1602859" y="197264"/>
            <a:ext cx="7151215" cy="14424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116779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normAutofit/>
          </a:bodyPr>
          <a:lstStyle/>
          <a:p>
            <a:r>
              <a:rPr lang="en-US" b="1" dirty="0" smtClean="0">
                <a:solidFill>
                  <a:srgbClr val="0061AF"/>
                </a:solidFill>
                <a:latin typeface="Calibri"/>
                <a:cs typeface="Calibri"/>
              </a:rPr>
              <a:t>Roles in Inclusive Settings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0558" y="1600200"/>
            <a:ext cx="7006242" cy="5257800"/>
          </a:xfrm>
        </p:spPr>
        <p:txBody>
          <a:bodyPr>
            <a:normAutofit fontScale="70000" lnSpcReduction="20000"/>
          </a:bodyPr>
          <a:lstStyle/>
          <a:p>
            <a:pPr>
              <a:lnSpc>
                <a:spcPct val="120000"/>
              </a:lnSpc>
            </a:pPr>
            <a:r>
              <a:rPr lang="en-US" dirty="0" smtClean="0">
                <a:solidFill>
                  <a:srgbClr val="0061AF"/>
                </a:solidFill>
                <a:latin typeface="Calibri"/>
                <a:cs typeface="Calibri"/>
              </a:rPr>
              <a:t>General education </a:t>
            </a:r>
            <a:r>
              <a:rPr lang="en-US" dirty="0">
                <a:solidFill>
                  <a:srgbClr val="0061AF"/>
                </a:solidFill>
                <a:latin typeface="Calibri"/>
                <a:cs typeface="Calibri"/>
              </a:rPr>
              <a:t>t</a:t>
            </a:r>
            <a:r>
              <a:rPr lang="en-US" dirty="0" smtClean="0">
                <a:solidFill>
                  <a:srgbClr val="0061AF"/>
                </a:solidFill>
                <a:latin typeface="Calibri"/>
                <a:cs typeface="Calibri"/>
              </a:rPr>
              <a:t>eacher(s).</a:t>
            </a:r>
          </a:p>
          <a:p>
            <a:pPr>
              <a:lnSpc>
                <a:spcPct val="120000"/>
              </a:lnSpc>
            </a:pPr>
            <a:r>
              <a:rPr lang="en-US" dirty="0" smtClean="0">
                <a:solidFill>
                  <a:srgbClr val="0061AF"/>
                </a:solidFill>
                <a:latin typeface="Calibri"/>
                <a:cs typeface="Calibri"/>
              </a:rPr>
              <a:t>Special education </a:t>
            </a:r>
            <a:r>
              <a:rPr lang="en-US" dirty="0">
                <a:solidFill>
                  <a:srgbClr val="0061AF"/>
                </a:solidFill>
                <a:latin typeface="Calibri"/>
                <a:cs typeface="Calibri"/>
              </a:rPr>
              <a:t>t</a:t>
            </a:r>
            <a:r>
              <a:rPr lang="en-US" dirty="0" smtClean="0">
                <a:solidFill>
                  <a:srgbClr val="0061AF"/>
                </a:solidFill>
                <a:latin typeface="Calibri"/>
                <a:cs typeface="Calibri"/>
              </a:rPr>
              <a:t>eacher(s).</a:t>
            </a:r>
          </a:p>
          <a:p>
            <a:pPr>
              <a:lnSpc>
                <a:spcPct val="120000"/>
              </a:lnSpc>
            </a:pPr>
            <a:r>
              <a:rPr lang="en-US" dirty="0" smtClean="0">
                <a:solidFill>
                  <a:srgbClr val="0061AF"/>
                </a:solidFill>
                <a:latin typeface="Calibri"/>
                <a:cs typeface="Calibri"/>
              </a:rPr>
              <a:t>Inclusion specialist.</a:t>
            </a:r>
          </a:p>
          <a:p>
            <a:pPr>
              <a:lnSpc>
                <a:spcPct val="120000"/>
              </a:lnSpc>
            </a:pPr>
            <a:r>
              <a:rPr lang="en-US" dirty="0" smtClean="0">
                <a:solidFill>
                  <a:srgbClr val="0061AF"/>
                </a:solidFill>
                <a:latin typeface="Calibri"/>
                <a:cs typeface="Calibri"/>
              </a:rPr>
              <a:t>Paraeducators.</a:t>
            </a:r>
          </a:p>
          <a:p>
            <a:pPr>
              <a:lnSpc>
                <a:spcPct val="120000"/>
              </a:lnSpc>
            </a:pPr>
            <a:r>
              <a:rPr lang="en-US" dirty="0" smtClean="0">
                <a:solidFill>
                  <a:srgbClr val="0061AF"/>
                </a:solidFill>
                <a:latin typeface="Calibri"/>
                <a:cs typeface="Calibri"/>
              </a:rPr>
              <a:t>Related services providers:</a:t>
            </a:r>
          </a:p>
          <a:p>
            <a:pPr lvl="1">
              <a:lnSpc>
                <a:spcPct val="120000"/>
              </a:lnSpc>
              <a:buFont typeface="Courier New"/>
              <a:buChar char="o"/>
            </a:pPr>
            <a:r>
              <a:rPr lang="en-US" dirty="0" smtClean="0">
                <a:solidFill>
                  <a:srgbClr val="0061AF"/>
                </a:solidFill>
                <a:latin typeface="Calibri"/>
                <a:cs typeface="Calibri"/>
              </a:rPr>
              <a:t>Occupational therapist.</a:t>
            </a:r>
          </a:p>
          <a:p>
            <a:pPr lvl="1">
              <a:lnSpc>
                <a:spcPct val="120000"/>
              </a:lnSpc>
              <a:buFont typeface="Courier New"/>
              <a:buChar char="o"/>
            </a:pPr>
            <a:r>
              <a:rPr lang="en-US" dirty="0" smtClean="0">
                <a:solidFill>
                  <a:srgbClr val="0061AF"/>
                </a:solidFill>
                <a:latin typeface="Calibri"/>
                <a:cs typeface="Calibri"/>
              </a:rPr>
              <a:t>Physical therapist.</a:t>
            </a:r>
          </a:p>
          <a:p>
            <a:pPr lvl="1">
              <a:lnSpc>
                <a:spcPct val="120000"/>
              </a:lnSpc>
              <a:buFont typeface="Courier New"/>
              <a:buChar char="o"/>
            </a:pPr>
            <a:r>
              <a:rPr lang="en-US" dirty="0" smtClean="0">
                <a:solidFill>
                  <a:srgbClr val="0061AF"/>
                </a:solidFill>
                <a:latin typeface="Calibri"/>
                <a:cs typeface="Calibri"/>
              </a:rPr>
              <a:t>Speech language therapist.</a:t>
            </a:r>
          </a:p>
          <a:p>
            <a:pPr lvl="1">
              <a:lnSpc>
                <a:spcPct val="120000"/>
              </a:lnSpc>
              <a:buFont typeface="Courier New"/>
              <a:buChar char="o"/>
            </a:pPr>
            <a:r>
              <a:rPr lang="en-US" dirty="0" smtClean="0">
                <a:solidFill>
                  <a:srgbClr val="0061AF"/>
                </a:solidFill>
                <a:latin typeface="Calibri"/>
                <a:cs typeface="Calibri"/>
              </a:rPr>
              <a:t>Adapted physical </a:t>
            </a:r>
            <a:r>
              <a:rPr lang="en-US" dirty="0">
                <a:solidFill>
                  <a:srgbClr val="0061AF"/>
                </a:solidFill>
                <a:latin typeface="Calibri"/>
                <a:cs typeface="Calibri"/>
              </a:rPr>
              <a:t>e</a:t>
            </a:r>
            <a:r>
              <a:rPr lang="en-US" dirty="0" smtClean="0">
                <a:solidFill>
                  <a:srgbClr val="0061AF"/>
                </a:solidFill>
                <a:latin typeface="Calibri"/>
                <a:cs typeface="Calibri"/>
              </a:rPr>
              <a:t>ducation teacher.</a:t>
            </a:r>
          </a:p>
          <a:p>
            <a:pPr lvl="1">
              <a:lnSpc>
                <a:spcPct val="120000"/>
              </a:lnSpc>
              <a:buFont typeface="Courier New"/>
              <a:buChar char="o"/>
            </a:pPr>
            <a:r>
              <a:rPr lang="en-US" dirty="0" smtClean="0">
                <a:solidFill>
                  <a:srgbClr val="0061AF"/>
                </a:solidFill>
                <a:latin typeface="Calibri"/>
                <a:cs typeface="Calibri"/>
              </a:rPr>
              <a:t>Orientation &amp; mobility teacher.</a:t>
            </a:r>
          </a:p>
          <a:p>
            <a:pPr lvl="1">
              <a:lnSpc>
                <a:spcPct val="120000"/>
              </a:lnSpc>
              <a:buFont typeface="Courier New"/>
              <a:buChar char="o"/>
            </a:pPr>
            <a:r>
              <a:rPr lang="en-US" dirty="0" smtClean="0">
                <a:solidFill>
                  <a:srgbClr val="0061AF"/>
                </a:solidFill>
                <a:latin typeface="Calibri"/>
                <a:cs typeface="Calibri"/>
              </a:rPr>
              <a:t>Assistive technology specialist.</a:t>
            </a:r>
          </a:p>
          <a:p>
            <a:pPr lvl="1">
              <a:lnSpc>
                <a:spcPct val="120000"/>
              </a:lnSpc>
              <a:buFont typeface="Courier New"/>
              <a:buChar char="o"/>
            </a:pPr>
            <a:r>
              <a:rPr lang="en-US" dirty="0" smtClean="0">
                <a:solidFill>
                  <a:srgbClr val="0061AF"/>
                </a:solidFill>
                <a:latin typeface="Calibri"/>
                <a:cs typeface="Calibri"/>
              </a:rPr>
              <a:t>Sign language interpreter.</a:t>
            </a:r>
          </a:p>
          <a:p>
            <a:pPr lvl="1">
              <a:lnSpc>
                <a:spcPct val="120000"/>
              </a:lnSpc>
              <a:buFont typeface="Courier New"/>
              <a:buChar char="o"/>
            </a:pPr>
            <a:r>
              <a:rPr lang="en-US" dirty="0" smtClean="0">
                <a:solidFill>
                  <a:srgbClr val="0061AF"/>
                </a:solidFill>
                <a:latin typeface="Calibri"/>
                <a:cs typeface="Calibri"/>
              </a:rPr>
              <a:t>Behaviorist.</a:t>
            </a:r>
          </a:p>
          <a:p>
            <a:pPr lvl="1"/>
            <a:endParaRPr lang="en-US" dirty="0">
              <a:solidFill>
                <a:srgbClr val="0061AF"/>
              </a:solidFill>
              <a:latin typeface="Calibri"/>
              <a:cs typeface="Calibri"/>
            </a:endParaRPr>
          </a:p>
        </p:txBody>
      </p:sp>
    </p:spTree>
    <p:extLst>
      <p:ext uri="{BB962C8B-B14F-4D97-AF65-F5344CB8AC3E}">
        <p14:creationId xmlns:p14="http://schemas.microsoft.com/office/powerpoint/2010/main" val="420535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54" y="274638"/>
            <a:ext cx="6987145" cy="1143000"/>
          </a:xfrm>
        </p:spPr>
        <p:txBody>
          <a:bodyPr/>
          <a:lstStyle/>
          <a:p>
            <a:r>
              <a:rPr lang="en-US" b="1" dirty="0" smtClean="0">
                <a:solidFill>
                  <a:srgbClr val="0061AF"/>
                </a:solidFill>
                <a:latin typeface="Calibri"/>
                <a:cs typeface="Calibri"/>
              </a:rPr>
              <a:t>Teaching Trials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9654" y="1600200"/>
            <a:ext cx="6987145" cy="4525963"/>
          </a:xfrm>
        </p:spPr>
        <p:txBody>
          <a:bodyPr/>
          <a:lstStyle/>
          <a:p>
            <a:pPr marL="0" indent="0">
              <a:buNone/>
            </a:pPr>
            <a:r>
              <a:rPr lang="en-US" dirty="0" smtClean="0">
                <a:solidFill>
                  <a:srgbClr val="0061AF"/>
                </a:solidFill>
                <a:latin typeface="Calibri"/>
                <a:cs typeface="Calibri"/>
              </a:rPr>
              <a:t>How many trials does the student need to learn the skill?</a:t>
            </a:r>
          </a:p>
          <a:p>
            <a:pPr lvl="1">
              <a:buFont typeface="Arial"/>
              <a:buChar char="•"/>
            </a:pPr>
            <a:r>
              <a:rPr lang="en-US" dirty="0" smtClean="0">
                <a:solidFill>
                  <a:srgbClr val="0061AF"/>
                </a:solidFill>
                <a:latin typeface="Calibri"/>
                <a:cs typeface="Calibri"/>
              </a:rPr>
              <a:t>The student’s current functioning level.</a:t>
            </a:r>
          </a:p>
          <a:p>
            <a:pPr lvl="1">
              <a:buFont typeface="Arial"/>
              <a:buChar char="•"/>
            </a:pPr>
            <a:r>
              <a:rPr lang="en-US" dirty="0" smtClean="0">
                <a:solidFill>
                  <a:srgbClr val="0061AF"/>
                </a:solidFill>
                <a:latin typeface="Calibri"/>
                <a:cs typeface="Calibri"/>
              </a:rPr>
              <a:t>The complexity of the skill being taught.</a:t>
            </a:r>
          </a:p>
          <a:p>
            <a:pPr lvl="1">
              <a:buFont typeface="Arial"/>
              <a:buChar char="•"/>
            </a:pPr>
            <a:r>
              <a:rPr lang="en-US" dirty="0" smtClean="0">
                <a:solidFill>
                  <a:srgbClr val="0061AF"/>
                </a:solidFill>
                <a:latin typeface="Calibri"/>
                <a:cs typeface="Calibri"/>
              </a:rPr>
              <a:t>The structure of the activities and routines of the class.</a:t>
            </a:r>
            <a:endParaRPr lang="en-US" dirty="0">
              <a:solidFill>
                <a:srgbClr val="0061AF"/>
              </a:solidFill>
              <a:latin typeface="Calibri"/>
              <a:cs typeface="Calibri"/>
            </a:endParaRPr>
          </a:p>
        </p:txBody>
      </p:sp>
    </p:spTree>
    <p:extLst>
      <p:ext uri="{BB962C8B-B14F-4D97-AF65-F5344CB8AC3E}">
        <p14:creationId xmlns:p14="http://schemas.microsoft.com/office/powerpoint/2010/main" val="31971737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lstStyle/>
          <a:p>
            <a:r>
              <a:rPr lang="en-US" b="1" dirty="0" smtClean="0">
                <a:solidFill>
                  <a:srgbClr val="0061AF"/>
                </a:solidFill>
                <a:latin typeface="Calibri"/>
                <a:cs typeface="Calibri"/>
              </a:rPr>
              <a:t>Massed Trials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0558" y="1600200"/>
            <a:ext cx="7006242" cy="5000415"/>
          </a:xfrm>
        </p:spPr>
        <p:txBody>
          <a:bodyPr>
            <a:normAutofit fontScale="92500" lnSpcReduction="10000"/>
          </a:bodyPr>
          <a:lstStyle/>
          <a:p>
            <a:r>
              <a:rPr lang="en-US" dirty="0" smtClean="0">
                <a:solidFill>
                  <a:srgbClr val="0061AF"/>
                </a:solidFill>
                <a:latin typeface="Calibri"/>
                <a:cs typeface="Calibri"/>
              </a:rPr>
              <a:t>What do we mean?  </a:t>
            </a:r>
          </a:p>
          <a:p>
            <a:pPr lvl="1"/>
            <a:r>
              <a:rPr lang="en-US" dirty="0" smtClean="0">
                <a:solidFill>
                  <a:srgbClr val="0061AF"/>
                </a:solidFill>
                <a:latin typeface="Calibri"/>
                <a:cs typeface="Calibri"/>
              </a:rPr>
              <a:t>1-</a:t>
            </a:r>
            <a:r>
              <a:rPr lang="en-US" dirty="0">
                <a:solidFill>
                  <a:srgbClr val="0061AF"/>
                </a:solidFill>
                <a:latin typeface="Calibri"/>
                <a:cs typeface="Calibri"/>
              </a:rPr>
              <a:t>2PM:  </a:t>
            </a:r>
            <a:r>
              <a:rPr lang="en-US" sz="2600" dirty="0" smtClean="0">
                <a:solidFill>
                  <a:srgbClr val="0061AF"/>
                </a:solidFill>
                <a:latin typeface="Calibri"/>
                <a:cs typeface="Calibri"/>
              </a:rPr>
              <a:t>T</a:t>
            </a:r>
            <a:r>
              <a:rPr lang="en-US" sz="2600" baseline="-25000" dirty="0" smtClean="0">
                <a:solidFill>
                  <a:srgbClr val="0061AF"/>
                </a:solidFill>
                <a:latin typeface="Calibri"/>
                <a:cs typeface="Calibri"/>
              </a:rPr>
              <a:t>1</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2</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3 </a:t>
            </a:r>
            <a:r>
              <a:rPr lang="en-US" sz="2600" dirty="0" smtClean="0">
                <a:solidFill>
                  <a:srgbClr val="0061AF"/>
                </a:solidFill>
                <a:latin typeface="Calibri"/>
                <a:cs typeface="Calibri"/>
              </a:rPr>
              <a:t>T</a:t>
            </a:r>
            <a:r>
              <a:rPr lang="en-US" sz="2600" baseline="-25000" dirty="0" smtClean="0">
                <a:solidFill>
                  <a:srgbClr val="0061AF"/>
                </a:solidFill>
                <a:latin typeface="Calibri"/>
                <a:cs typeface="Calibri"/>
              </a:rPr>
              <a:t>4</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5</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6</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7</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8</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9</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10</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11</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12</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13</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14</a:t>
            </a:r>
            <a:r>
              <a:rPr lang="en-US" sz="2600" dirty="0" smtClean="0">
                <a:solidFill>
                  <a:srgbClr val="0061AF"/>
                </a:solidFill>
                <a:latin typeface="Calibri"/>
                <a:cs typeface="Calibri"/>
              </a:rPr>
              <a:t> T</a:t>
            </a:r>
            <a:r>
              <a:rPr lang="en-US" sz="2600" baseline="-25000" dirty="0" smtClean="0">
                <a:solidFill>
                  <a:srgbClr val="0061AF"/>
                </a:solidFill>
                <a:latin typeface="Calibri"/>
                <a:cs typeface="Calibri"/>
              </a:rPr>
              <a:t>15</a:t>
            </a:r>
            <a:endParaRPr lang="en-US" sz="2600" baseline="-25000" dirty="0">
              <a:solidFill>
                <a:srgbClr val="0061AF"/>
              </a:solidFill>
              <a:latin typeface="Calibri"/>
              <a:cs typeface="Calibri"/>
            </a:endParaRPr>
          </a:p>
          <a:p>
            <a:r>
              <a:rPr lang="en-US" dirty="0" smtClean="0">
                <a:solidFill>
                  <a:srgbClr val="0061AF"/>
                </a:solidFill>
                <a:latin typeface="Calibri"/>
                <a:cs typeface="Calibri"/>
              </a:rPr>
              <a:t>Video example:</a:t>
            </a:r>
          </a:p>
          <a:p>
            <a:pPr lvl="1"/>
            <a:r>
              <a:rPr lang="en-US" dirty="0" smtClean="0">
                <a:solidFill>
                  <a:srgbClr val="0061AF"/>
                </a:solidFill>
                <a:latin typeface="Calibri"/>
                <a:cs typeface="Calibri"/>
                <a:hlinkClick r:id="rId3"/>
              </a:rPr>
              <a:t>Massed Trials Teaching Example</a:t>
            </a:r>
            <a:endParaRPr lang="en-US" dirty="0" smtClean="0">
              <a:solidFill>
                <a:srgbClr val="0061AF"/>
              </a:solidFill>
              <a:latin typeface="Calibri"/>
              <a:cs typeface="Calibri"/>
            </a:endParaRPr>
          </a:p>
          <a:p>
            <a:r>
              <a:rPr lang="en-US" dirty="0" smtClean="0">
                <a:solidFill>
                  <a:srgbClr val="0061AF"/>
                </a:solidFill>
                <a:latin typeface="Calibri"/>
                <a:cs typeface="Calibri"/>
              </a:rPr>
              <a:t>Pros:</a:t>
            </a:r>
          </a:p>
          <a:p>
            <a:pPr lvl="1"/>
            <a:r>
              <a:rPr lang="en-US" dirty="0" smtClean="0">
                <a:solidFill>
                  <a:srgbClr val="0061AF"/>
                </a:solidFill>
                <a:latin typeface="Calibri"/>
                <a:cs typeface="Calibri"/>
              </a:rPr>
              <a:t>Opportunity, direct instruction.</a:t>
            </a:r>
          </a:p>
          <a:p>
            <a:r>
              <a:rPr lang="en-US" dirty="0" smtClean="0">
                <a:solidFill>
                  <a:srgbClr val="0061AF"/>
                </a:solidFill>
                <a:latin typeface="Calibri"/>
                <a:cs typeface="Calibri"/>
              </a:rPr>
              <a:t>Cons:</a:t>
            </a:r>
          </a:p>
          <a:p>
            <a:pPr lvl="1"/>
            <a:r>
              <a:rPr lang="en-US" dirty="0" smtClean="0">
                <a:solidFill>
                  <a:srgbClr val="0061AF"/>
                </a:solidFill>
                <a:latin typeface="Calibri"/>
                <a:cs typeface="Calibri"/>
              </a:rPr>
              <a:t>Generalization; authentic/spontaneous use.</a:t>
            </a:r>
            <a:endParaRPr lang="en-US" dirty="0">
              <a:solidFill>
                <a:srgbClr val="0061AF"/>
              </a:solidFill>
              <a:latin typeface="Calibri"/>
              <a:cs typeface="Calibri"/>
            </a:endParaRPr>
          </a:p>
          <a:p>
            <a:pPr lvl="1"/>
            <a:r>
              <a:rPr lang="en-US" dirty="0" smtClean="0">
                <a:solidFill>
                  <a:srgbClr val="0061AF"/>
                </a:solidFill>
                <a:latin typeface="Calibri"/>
                <a:cs typeface="Calibri"/>
              </a:rPr>
              <a:t>Student frustration/boredom/behavior.</a:t>
            </a:r>
            <a:endParaRPr lang="en-US" dirty="0">
              <a:solidFill>
                <a:srgbClr val="0061AF"/>
              </a:solidFill>
              <a:latin typeface="Calibri"/>
              <a:cs typeface="Calibri"/>
            </a:endParaRPr>
          </a:p>
          <a:p>
            <a:pPr lvl="1"/>
            <a:r>
              <a:rPr lang="en-US" dirty="0" smtClean="0">
                <a:solidFill>
                  <a:srgbClr val="0061AF"/>
                </a:solidFill>
                <a:latin typeface="Calibri"/>
                <a:cs typeface="Calibri"/>
              </a:rPr>
              <a:t>Forces segregation.</a:t>
            </a:r>
          </a:p>
          <a:p>
            <a:pPr lvl="1"/>
            <a:endParaRPr lang="en-US" dirty="0">
              <a:solidFill>
                <a:srgbClr val="0061AF"/>
              </a:solidFill>
              <a:latin typeface="Calibri"/>
              <a:cs typeface="Calibri"/>
            </a:endParaRPr>
          </a:p>
        </p:txBody>
      </p:sp>
    </p:spTree>
    <p:extLst>
      <p:ext uri="{BB962C8B-B14F-4D97-AF65-F5344CB8AC3E}">
        <p14:creationId xmlns:p14="http://schemas.microsoft.com/office/powerpoint/2010/main" val="4096223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106" y="274638"/>
            <a:ext cx="6996694" cy="1143000"/>
          </a:xfrm>
        </p:spPr>
        <p:txBody>
          <a:bodyPr/>
          <a:lstStyle/>
          <a:p>
            <a:r>
              <a:rPr lang="en-US" b="1" dirty="0" smtClean="0">
                <a:solidFill>
                  <a:srgbClr val="0061AF"/>
                </a:solidFill>
                <a:latin typeface="Calibri"/>
                <a:cs typeface="Calibri"/>
              </a:rPr>
              <a:t>Distributed Trials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0106" y="1600200"/>
            <a:ext cx="6996694" cy="4525963"/>
          </a:xfrm>
        </p:spPr>
        <p:txBody>
          <a:bodyPr>
            <a:normAutofit fontScale="77500" lnSpcReduction="20000"/>
          </a:bodyPr>
          <a:lstStyle/>
          <a:p>
            <a:pPr>
              <a:lnSpc>
                <a:spcPct val="120000"/>
              </a:lnSpc>
            </a:pPr>
            <a:r>
              <a:rPr lang="en-US" dirty="0" smtClean="0">
                <a:solidFill>
                  <a:srgbClr val="0061AF"/>
                </a:solidFill>
                <a:latin typeface="Calibri"/>
                <a:cs typeface="Calibri"/>
              </a:rPr>
              <a:t>Practice goals across a typical school day.</a:t>
            </a:r>
          </a:p>
          <a:p>
            <a:pPr>
              <a:lnSpc>
                <a:spcPct val="120000"/>
              </a:lnSpc>
            </a:pPr>
            <a:r>
              <a:rPr lang="en-US" dirty="0" smtClean="0">
                <a:solidFill>
                  <a:srgbClr val="0061AF"/>
                </a:solidFill>
                <a:latin typeface="Calibri"/>
                <a:cs typeface="Calibri"/>
              </a:rPr>
              <a:t>Distributed trials:</a:t>
            </a:r>
          </a:p>
          <a:p>
            <a:pPr lvl="1">
              <a:lnSpc>
                <a:spcPct val="120000"/>
              </a:lnSpc>
            </a:pPr>
            <a:r>
              <a:rPr lang="en-US" dirty="0" smtClean="0">
                <a:solidFill>
                  <a:srgbClr val="0061AF"/>
                </a:solidFill>
                <a:latin typeface="Calibri"/>
                <a:cs typeface="Calibri"/>
              </a:rPr>
              <a:t>8-9 AM</a:t>
            </a:r>
            <a:r>
              <a:rPr lang="en-US" dirty="0">
                <a:solidFill>
                  <a:srgbClr val="0061AF"/>
                </a:solidFill>
                <a:latin typeface="Calibri"/>
                <a:cs typeface="Calibri"/>
              </a:rPr>
              <a:t>:  </a:t>
            </a:r>
            <a:r>
              <a:rPr lang="en-US" dirty="0" smtClean="0">
                <a:solidFill>
                  <a:srgbClr val="0061AF"/>
                </a:solidFill>
                <a:latin typeface="Calibri"/>
                <a:cs typeface="Calibri"/>
              </a:rPr>
              <a:t>T</a:t>
            </a:r>
            <a:r>
              <a:rPr lang="en-US" baseline="-25000" dirty="0" smtClean="0">
                <a:solidFill>
                  <a:srgbClr val="0061AF"/>
                </a:solidFill>
                <a:latin typeface="Calibri"/>
                <a:cs typeface="Calibri"/>
              </a:rPr>
              <a:t>1</a:t>
            </a:r>
            <a:r>
              <a:rPr lang="en-US" dirty="0" smtClean="0">
                <a:solidFill>
                  <a:srgbClr val="0061AF"/>
                </a:solidFill>
                <a:latin typeface="Calibri"/>
                <a:cs typeface="Calibri"/>
              </a:rPr>
              <a:t> </a:t>
            </a:r>
            <a:r>
              <a:rPr lang="en-US" dirty="0">
                <a:solidFill>
                  <a:srgbClr val="0061AF"/>
                </a:solidFill>
                <a:latin typeface="Calibri"/>
                <a:cs typeface="Calibri"/>
              </a:rPr>
              <a:t>T</a:t>
            </a:r>
            <a:r>
              <a:rPr lang="en-US" baseline="-25000" dirty="0">
                <a:solidFill>
                  <a:srgbClr val="0061AF"/>
                </a:solidFill>
                <a:latin typeface="Calibri"/>
                <a:cs typeface="Calibri"/>
              </a:rPr>
              <a:t>2</a:t>
            </a:r>
            <a:r>
              <a:rPr lang="en-US" dirty="0">
                <a:solidFill>
                  <a:srgbClr val="0061AF"/>
                </a:solidFill>
                <a:latin typeface="Calibri"/>
                <a:cs typeface="Calibri"/>
              </a:rPr>
              <a:t> </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9-10 AM</a:t>
            </a:r>
            <a:r>
              <a:rPr lang="en-US" dirty="0">
                <a:solidFill>
                  <a:srgbClr val="0061AF"/>
                </a:solidFill>
                <a:latin typeface="Calibri"/>
                <a:cs typeface="Calibri"/>
              </a:rPr>
              <a:t>: </a:t>
            </a:r>
            <a:r>
              <a:rPr lang="en-US" dirty="0" smtClean="0">
                <a:solidFill>
                  <a:srgbClr val="0061AF"/>
                </a:solidFill>
                <a:latin typeface="Calibri"/>
                <a:cs typeface="Calibri"/>
              </a:rPr>
              <a:t>T</a:t>
            </a:r>
            <a:r>
              <a:rPr lang="en-US" baseline="-25000" dirty="0" smtClean="0">
                <a:solidFill>
                  <a:srgbClr val="0061AF"/>
                </a:solidFill>
                <a:latin typeface="Calibri"/>
                <a:cs typeface="Calibri"/>
              </a:rPr>
              <a:t>3 </a:t>
            </a:r>
            <a:r>
              <a:rPr lang="en-US" dirty="0">
                <a:solidFill>
                  <a:srgbClr val="0061AF"/>
                </a:solidFill>
                <a:latin typeface="Calibri"/>
                <a:cs typeface="Calibri"/>
              </a:rPr>
              <a:t>T</a:t>
            </a:r>
            <a:r>
              <a:rPr lang="en-US" baseline="-25000" dirty="0">
                <a:solidFill>
                  <a:srgbClr val="0061AF"/>
                </a:solidFill>
                <a:latin typeface="Calibri"/>
                <a:cs typeface="Calibri"/>
              </a:rPr>
              <a:t>4</a:t>
            </a:r>
            <a:r>
              <a:rPr lang="en-US" dirty="0">
                <a:solidFill>
                  <a:srgbClr val="0061AF"/>
                </a:solidFill>
                <a:latin typeface="Calibri"/>
                <a:cs typeface="Calibri"/>
              </a:rPr>
              <a:t> </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10-11 AM</a:t>
            </a:r>
            <a:r>
              <a:rPr lang="en-US" dirty="0">
                <a:solidFill>
                  <a:srgbClr val="0061AF"/>
                </a:solidFill>
                <a:latin typeface="Calibri"/>
                <a:cs typeface="Calibri"/>
              </a:rPr>
              <a:t>: T</a:t>
            </a:r>
            <a:r>
              <a:rPr lang="en-US" baseline="-25000" dirty="0">
                <a:solidFill>
                  <a:srgbClr val="0061AF"/>
                </a:solidFill>
                <a:latin typeface="Calibri"/>
                <a:cs typeface="Calibri"/>
              </a:rPr>
              <a:t>5</a:t>
            </a:r>
            <a:r>
              <a:rPr lang="en-US" dirty="0">
                <a:solidFill>
                  <a:srgbClr val="0061AF"/>
                </a:solidFill>
                <a:latin typeface="Calibri"/>
                <a:cs typeface="Calibri"/>
              </a:rPr>
              <a:t> T</a:t>
            </a:r>
            <a:r>
              <a:rPr lang="en-US" baseline="-25000" dirty="0">
                <a:solidFill>
                  <a:srgbClr val="0061AF"/>
                </a:solidFill>
                <a:latin typeface="Calibri"/>
                <a:cs typeface="Calibri"/>
              </a:rPr>
              <a:t>6</a:t>
            </a:r>
            <a:r>
              <a:rPr lang="en-US" dirty="0">
                <a:solidFill>
                  <a:srgbClr val="0061AF"/>
                </a:solidFill>
                <a:latin typeface="Calibri"/>
                <a:cs typeface="Calibri"/>
              </a:rPr>
              <a:t> </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11AM-12PM: </a:t>
            </a:r>
            <a:r>
              <a:rPr lang="en-US" dirty="0">
                <a:solidFill>
                  <a:srgbClr val="0061AF"/>
                </a:solidFill>
                <a:latin typeface="Calibri"/>
                <a:cs typeface="Calibri"/>
              </a:rPr>
              <a:t>T</a:t>
            </a:r>
            <a:r>
              <a:rPr lang="en-US" baseline="-25000" dirty="0">
                <a:solidFill>
                  <a:srgbClr val="0061AF"/>
                </a:solidFill>
                <a:latin typeface="Calibri"/>
                <a:cs typeface="Calibri"/>
              </a:rPr>
              <a:t>7</a:t>
            </a:r>
            <a:r>
              <a:rPr lang="en-US" dirty="0">
                <a:solidFill>
                  <a:srgbClr val="0061AF"/>
                </a:solidFill>
                <a:latin typeface="Calibri"/>
                <a:cs typeface="Calibri"/>
              </a:rPr>
              <a:t> T</a:t>
            </a:r>
            <a:r>
              <a:rPr lang="en-US" baseline="-25000" dirty="0">
                <a:solidFill>
                  <a:srgbClr val="0061AF"/>
                </a:solidFill>
                <a:latin typeface="Calibri"/>
                <a:cs typeface="Calibri"/>
              </a:rPr>
              <a:t>8</a:t>
            </a:r>
            <a:r>
              <a:rPr lang="en-US" dirty="0">
                <a:solidFill>
                  <a:srgbClr val="0061AF"/>
                </a:solidFill>
                <a:latin typeface="Calibri"/>
                <a:cs typeface="Calibri"/>
              </a:rPr>
              <a:t> </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12-1 PM: T</a:t>
            </a:r>
            <a:r>
              <a:rPr lang="en-US" baseline="-25000" dirty="0" smtClean="0">
                <a:solidFill>
                  <a:srgbClr val="0061AF"/>
                </a:solidFill>
                <a:latin typeface="Calibri"/>
                <a:cs typeface="Calibri"/>
              </a:rPr>
              <a:t>9 </a:t>
            </a:r>
            <a:r>
              <a:rPr lang="en-US" dirty="0" smtClean="0">
                <a:solidFill>
                  <a:srgbClr val="0061AF"/>
                </a:solidFill>
                <a:latin typeface="Calibri"/>
                <a:cs typeface="Calibri"/>
              </a:rPr>
              <a:t>T</a:t>
            </a:r>
            <a:r>
              <a:rPr lang="en-US" baseline="-25000" dirty="0" smtClean="0">
                <a:solidFill>
                  <a:srgbClr val="0061AF"/>
                </a:solidFill>
                <a:latin typeface="Calibri"/>
                <a:cs typeface="Calibri"/>
              </a:rPr>
              <a:t>10</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1-2 PM: </a:t>
            </a:r>
            <a:r>
              <a:rPr lang="en-US" dirty="0">
                <a:solidFill>
                  <a:srgbClr val="0061AF"/>
                </a:solidFill>
                <a:latin typeface="Calibri"/>
                <a:cs typeface="Calibri"/>
              </a:rPr>
              <a:t>T</a:t>
            </a:r>
            <a:r>
              <a:rPr lang="en-US" baseline="-25000" dirty="0">
                <a:solidFill>
                  <a:srgbClr val="0061AF"/>
                </a:solidFill>
                <a:latin typeface="Calibri"/>
                <a:cs typeface="Calibri"/>
              </a:rPr>
              <a:t>11</a:t>
            </a:r>
            <a:r>
              <a:rPr lang="en-US" dirty="0" smtClean="0">
                <a:solidFill>
                  <a:srgbClr val="0061AF"/>
                </a:solidFill>
                <a:latin typeface="Calibri"/>
                <a:cs typeface="Calibri"/>
              </a:rPr>
              <a:t> T</a:t>
            </a:r>
            <a:r>
              <a:rPr lang="en-US" baseline="-25000" dirty="0" smtClean="0">
                <a:solidFill>
                  <a:srgbClr val="0061AF"/>
                </a:solidFill>
                <a:latin typeface="Calibri"/>
                <a:cs typeface="Calibri"/>
              </a:rPr>
              <a:t>12</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2-3 PM: T</a:t>
            </a:r>
            <a:r>
              <a:rPr lang="en-US" baseline="-25000" dirty="0" smtClean="0">
                <a:solidFill>
                  <a:srgbClr val="0061AF"/>
                </a:solidFill>
                <a:latin typeface="Calibri"/>
                <a:cs typeface="Calibri"/>
              </a:rPr>
              <a:t>13 </a:t>
            </a:r>
            <a:r>
              <a:rPr lang="en-US" dirty="0">
                <a:solidFill>
                  <a:srgbClr val="0061AF"/>
                </a:solidFill>
                <a:latin typeface="Calibri"/>
                <a:cs typeface="Calibri"/>
              </a:rPr>
              <a:t>T</a:t>
            </a:r>
            <a:r>
              <a:rPr lang="en-US" baseline="-25000" dirty="0">
                <a:solidFill>
                  <a:srgbClr val="0061AF"/>
                </a:solidFill>
                <a:latin typeface="Calibri"/>
                <a:cs typeface="Calibri"/>
              </a:rPr>
              <a:t>14</a:t>
            </a:r>
            <a:r>
              <a:rPr lang="en-US" dirty="0">
                <a:solidFill>
                  <a:srgbClr val="0061AF"/>
                </a:solidFill>
                <a:latin typeface="Calibri"/>
                <a:cs typeface="Calibri"/>
              </a:rPr>
              <a:t> </a:t>
            </a:r>
            <a:r>
              <a:rPr lang="en-US" dirty="0" smtClean="0">
                <a:solidFill>
                  <a:srgbClr val="0061AF"/>
                </a:solidFill>
                <a:latin typeface="Calibri"/>
                <a:cs typeface="Calibri"/>
              </a:rPr>
              <a:t>T</a:t>
            </a:r>
            <a:r>
              <a:rPr lang="en-US" baseline="-25000" dirty="0" smtClean="0">
                <a:solidFill>
                  <a:srgbClr val="0061AF"/>
                </a:solidFill>
                <a:latin typeface="Calibri"/>
                <a:cs typeface="Calibri"/>
              </a:rPr>
              <a:t>15</a:t>
            </a:r>
            <a:endParaRPr lang="en-US" dirty="0" smtClean="0">
              <a:solidFill>
                <a:srgbClr val="0061AF"/>
              </a:solidFill>
              <a:latin typeface="Calibri"/>
              <a:cs typeface="Calibri"/>
            </a:endParaRPr>
          </a:p>
          <a:p>
            <a:pPr lvl="1">
              <a:lnSpc>
                <a:spcPct val="120000"/>
              </a:lnSpc>
            </a:pPr>
            <a:r>
              <a:rPr lang="en-US" dirty="0" smtClean="0">
                <a:solidFill>
                  <a:srgbClr val="0061AF"/>
                </a:solidFill>
                <a:latin typeface="Calibri"/>
                <a:cs typeface="Calibri"/>
              </a:rPr>
              <a:t>3PM: Advantages to generalization, maintenance, acquisition.</a:t>
            </a:r>
            <a:endParaRPr lang="en-US" dirty="0">
              <a:solidFill>
                <a:srgbClr val="0061AF"/>
              </a:solidFill>
              <a:latin typeface="Calibri"/>
              <a:cs typeface="Calibri"/>
            </a:endParaRPr>
          </a:p>
        </p:txBody>
      </p:sp>
    </p:spTree>
    <p:extLst>
      <p:ext uri="{BB962C8B-B14F-4D97-AF65-F5344CB8AC3E}">
        <p14:creationId xmlns:p14="http://schemas.microsoft.com/office/powerpoint/2010/main" val="19899056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008" y="274638"/>
            <a:ext cx="7015791" cy="1143000"/>
          </a:xfrm>
        </p:spPr>
        <p:txBody>
          <a:bodyPr>
            <a:normAutofit/>
          </a:bodyPr>
          <a:lstStyle/>
          <a:p>
            <a:r>
              <a:rPr lang="en-US" b="1" dirty="0" smtClean="0">
                <a:solidFill>
                  <a:srgbClr val="0061AF"/>
                </a:solidFill>
                <a:latin typeface="Calibri"/>
                <a:cs typeface="Calibri"/>
              </a:rPr>
              <a:t>Specific </a:t>
            </a:r>
            <a:r>
              <a:rPr lang="en-US" b="1" dirty="0">
                <a:solidFill>
                  <a:srgbClr val="0061AF"/>
                </a:solidFill>
                <a:latin typeface="Calibri"/>
                <a:cs typeface="Calibri"/>
              </a:rPr>
              <a:t>&amp;</a:t>
            </a:r>
            <a:r>
              <a:rPr lang="en-US" b="1" dirty="0" smtClean="0">
                <a:solidFill>
                  <a:srgbClr val="0061AF"/>
                </a:solidFill>
                <a:latin typeface="Calibri"/>
                <a:cs typeface="Calibri"/>
              </a:rPr>
              <a:t> General Goals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71008" y="1600200"/>
            <a:ext cx="7015791" cy="4525963"/>
          </a:xfrm>
        </p:spPr>
        <p:txBody>
          <a:bodyPr/>
          <a:lstStyle/>
          <a:p>
            <a:r>
              <a:rPr lang="en-US" dirty="0" smtClean="0">
                <a:solidFill>
                  <a:srgbClr val="0061AF"/>
                </a:solidFill>
                <a:latin typeface="Calibri"/>
                <a:cs typeface="Calibri"/>
              </a:rPr>
              <a:t>“Read five sight words taken from the core vocabulary.”</a:t>
            </a:r>
          </a:p>
          <a:p>
            <a:r>
              <a:rPr lang="en-US" dirty="0" smtClean="0">
                <a:solidFill>
                  <a:srgbClr val="0061AF"/>
                </a:solidFill>
                <a:latin typeface="Calibri"/>
                <a:cs typeface="Calibri"/>
              </a:rPr>
              <a:t>“Respond to name when called.”</a:t>
            </a:r>
          </a:p>
          <a:p>
            <a:r>
              <a:rPr lang="en-US" dirty="0" smtClean="0">
                <a:solidFill>
                  <a:srgbClr val="0061AF"/>
                </a:solidFill>
                <a:latin typeface="Calibri"/>
                <a:cs typeface="Calibri"/>
              </a:rPr>
              <a:t>“Identify coins by name and value.”</a:t>
            </a:r>
          </a:p>
          <a:p>
            <a:r>
              <a:rPr lang="en-US" dirty="0" smtClean="0">
                <a:solidFill>
                  <a:srgbClr val="0061AF"/>
                </a:solidFill>
                <a:latin typeface="Calibri"/>
                <a:cs typeface="Calibri"/>
              </a:rPr>
              <a:t>“Write name correctly.”</a:t>
            </a:r>
            <a:endParaRPr lang="en-US" dirty="0">
              <a:solidFill>
                <a:srgbClr val="0061AF"/>
              </a:solidFill>
              <a:latin typeface="Calibri"/>
              <a:cs typeface="Calibri"/>
            </a:endParaRPr>
          </a:p>
        </p:txBody>
      </p:sp>
    </p:spTree>
    <p:extLst>
      <p:ext uri="{BB962C8B-B14F-4D97-AF65-F5344CB8AC3E}">
        <p14:creationId xmlns:p14="http://schemas.microsoft.com/office/powerpoint/2010/main" val="24734216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normAutofit/>
          </a:bodyPr>
          <a:lstStyle/>
          <a:p>
            <a:r>
              <a:rPr lang="en-US" sz="3600" b="1" dirty="0" smtClean="0">
                <a:solidFill>
                  <a:srgbClr val="0061AF"/>
                </a:solidFill>
                <a:latin typeface="Calibri"/>
                <a:cs typeface="Calibri"/>
              </a:rPr>
              <a:t>Natural Teaching Opportunities</a:t>
            </a:r>
            <a:endParaRPr lang="en-US" sz="3600" b="1" dirty="0">
              <a:solidFill>
                <a:srgbClr val="0061AF"/>
              </a:solidFill>
              <a:latin typeface="Calibri"/>
              <a:cs typeface="Calibri"/>
            </a:endParaRPr>
          </a:p>
        </p:txBody>
      </p:sp>
      <p:sp>
        <p:nvSpPr>
          <p:cNvPr id="3" name="Content Placeholder 2"/>
          <p:cNvSpPr>
            <a:spLocks noGrp="1"/>
          </p:cNvSpPr>
          <p:nvPr>
            <p:ph idx="1"/>
          </p:nvPr>
        </p:nvSpPr>
        <p:spPr>
          <a:xfrm>
            <a:off x="1680558" y="1600200"/>
            <a:ext cx="7006242" cy="4525963"/>
          </a:xfrm>
        </p:spPr>
        <p:txBody>
          <a:bodyPr>
            <a:normAutofit fontScale="85000" lnSpcReduction="10000"/>
          </a:bodyPr>
          <a:lstStyle/>
          <a:p>
            <a:pPr>
              <a:lnSpc>
                <a:spcPct val="120000"/>
              </a:lnSpc>
            </a:pPr>
            <a:r>
              <a:rPr lang="en-US" dirty="0" smtClean="0">
                <a:solidFill>
                  <a:srgbClr val="0061AF"/>
                </a:solidFill>
                <a:latin typeface="Calibri"/>
                <a:cs typeface="Calibri"/>
              </a:rPr>
              <a:t>Math is a natural time to work on math goals.</a:t>
            </a:r>
          </a:p>
          <a:p>
            <a:pPr>
              <a:lnSpc>
                <a:spcPct val="120000"/>
              </a:lnSpc>
            </a:pPr>
            <a:r>
              <a:rPr lang="en-US" dirty="0" smtClean="0">
                <a:solidFill>
                  <a:srgbClr val="0061AF"/>
                </a:solidFill>
                <a:latin typeface="Calibri"/>
                <a:cs typeface="Calibri"/>
              </a:rPr>
              <a:t>Recess and lunch are natural times to work on social and communication goals.</a:t>
            </a:r>
          </a:p>
          <a:p>
            <a:pPr>
              <a:lnSpc>
                <a:spcPct val="120000"/>
              </a:lnSpc>
            </a:pPr>
            <a:r>
              <a:rPr lang="en-US" dirty="0" smtClean="0">
                <a:solidFill>
                  <a:srgbClr val="0061AF"/>
                </a:solidFill>
                <a:latin typeface="Calibri"/>
                <a:cs typeface="Calibri"/>
              </a:rPr>
              <a:t>Reading is a natural time to work on reading and writing goals.</a:t>
            </a:r>
          </a:p>
          <a:p>
            <a:pPr>
              <a:lnSpc>
                <a:spcPct val="120000"/>
              </a:lnSpc>
            </a:pPr>
            <a:r>
              <a:rPr lang="en-US" dirty="0" smtClean="0">
                <a:solidFill>
                  <a:srgbClr val="0061AF"/>
                </a:solidFill>
                <a:latin typeface="Calibri"/>
                <a:cs typeface="Calibri"/>
              </a:rPr>
              <a:t>PE is a natural time to work on gross motor skills.</a:t>
            </a:r>
          </a:p>
          <a:p>
            <a:pPr>
              <a:lnSpc>
                <a:spcPct val="120000"/>
              </a:lnSpc>
            </a:pPr>
            <a:r>
              <a:rPr lang="en-US" dirty="0" smtClean="0">
                <a:solidFill>
                  <a:srgbClr val="0061AF"/>
                </a:solidFill>
                <a:latin typeface="Calibri"/>
                <a:cs typeface="Calibri"/>
              </a:rPr>
              <a:t>Art is a natural time to work on fine motor skills.</a:t>
            </a:r>
          </a:p>
        </p:txBody>
      </p:sp>
    </p:spTree>
    <p:extLst>
      <p:ext uri="{BB962C8B-B14F-4D97-AF65-F5344CB8AC3E}">
        <p14:creationId xmlns:p14="http://schemas.microsoft.com/office/powerpoint/2010/main" val="22053165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lstStyle/>
          <a:p>
            <a:r>
              <a:rPr lang="en-US" b="1" dirty="0" smtClean="0">
                <a:solidFill>
                  <a:srgbClr val="0061AF"/>
                </a:solidFill>
                <a:latin typeface="Calibri"/>
                <a:cs typeface="Calibri"/>
              </a:rPr>
              <a:t>Example</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0557" y="1600200"/>
            <a:ext cx="7238993" cy="4525963"/>
          </a:xfrm>
        </p:spPr>
        <p:txBody>
          <a:bodyPr/>
          <a:lstStyle/>
          <a:p>
            <a:r>
              <a:rPr lang="en-US" dirty="0" smtClean="0">
                <a:solidFill>
                  <a:srgbClr val="0061AF"/>
                </a:solidFill>
                <a:latin typeface="Calibri"/>
                <a:cs typeface="Calibri"/>
              </a:rPr>
              <a:t>Third-grade math class; graphing lesson.</a:t>
            </a:r>
          </a:p>
          <a:p>
            <a:r>
              <a:rPr lang="en-US" dirty="0" smtClean="0">
                <a:solidFill>
                  <a:srgbClr val="0061AF"/>
                </a:solidFill>
                <a:latin typeface="Calibri"/>
                <a:cs typeface="Calibri"/>
              </a:rPr>
              <a:t>Students are naming favorite ice cream flavors</a:t>
            </a:r>
            <a:r>
              <a:rPr lang="en-US" dirty="0">
                <a:solidFill>
                  <a:srgbClr val="0061AF"/>
                </a:solidFill>
                <a:latin typeface="Calibri"/>
                <a:cs typeface="Calibri"/>
              </a:rPr>
              <a:t> </a:t>
            </a:r>
            <a:r>
              <a:rPr lang="en-US" dirty="0" smtClean="0">
                <a:solidFill>
                  <a:srgbClr val="0061AF"/>
                </a:solidFill>
                <a:latin typeface="Calibri"/>
                <a:cs typeface="Calibri"/>
              </a:rPr>
              <a:t>and using this data to create bar graphs.</a:t>
            </a:r>
          </a:p>
          <a:p>
            <a:r>
              <a:rPr lang="en-US" dirty="0" smtClean="0">
                <a:solidFill>
                  <a:srgbClr val="0061AF"/>
                </a:solidFill>
                <a:latin typeface="Calibri"/>
                <a:cs typeface="Calibri"/>
              </a:rPr>
              <a:t>Student with ID has goal to count to 10 with one-to-one correspondence.</a:t>
            </a:r>
          </a:p>
          <a:p>
            <a:r>
              <a:rPr lang="en-US" dirty="0" smtClean="0">
                <a:solidFill>
                  <a:srgbClr val="0061AF"/>
                </a:solidFill>
                <a:latin typeface="Calibri"/>
                <a:cs typeface="Calibri"/>
              </a:rPr>
              <a:t>How can student work on this goal?</a:t>
            </a:r>
          </a:p>
          <a:p>
            <a:endParaRPr lang="en-US" dirty="0">
              <a:solidFill>
                <a:srgbClr val="0061AF"/>
              </a:solidFill>
              <a:latin typeface="Calibri"/>
              <a:cs typeface="Calibri"/>
            </a:endParaRPr>
          </a:p>
        </p:txBody>
      </p:sp>
    </p:spTree>
    <p:extLst>
      <p:ext uri="{BB962C8B-B14F-4D97-AF65-F5344CB8AC3E}">
        <p14:creationId xmlns:p14="http://schemas.microsoft.com/office/powerpoint/2010/main" val="11649333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506" y="274638"/>
            <a:ext cx="7022293" cy="1143000"/>
          </a:xfrm>
        </p:spPr>
        <p:txBody>
          <a:bodyPr>
            <a:normAutofit fontScale="90000"/>
          </a:bodyPr>
          <a:lstStyle/>
          <a:p>
            <a:r>
              <a:rPr lang="en-US" b="1" dirty="0" smtClean="0">
                <a:solidFill>
                  <a:srgbClr val="0061AF"/>
                </a:solidFill>
                <a:latin typeface="Calibri"/>
                <a:cs typeface="Calibri"/>
              </a:rPr>
              <a:t>Natural Opportunities &amp; </a:t>
            </a:r>
            <a:br>
              <a:rPr lang="en-US" b="1" dirty="0" smtClean="0">
                <a:solidFill>
                  <a:srgbClr val="0061AF"/>
                </a:solidFill>
                <a:latin typeface="Calibri"/>
                <a:cs typeface="Calibri"/>
              </a:rPr>
            </a:br>
            <a:r>
              <a:rPr lang="en-US" b="1" dirty="0" smtClean="0">
                <a:solidFill>
                  <a:srgbClr val="0061AF"/>
                </a:solidFill>
                <a:latin typeface="Calibri"/>
                <a:cs typeface="Calibri"/>
              </a:rPr>
              <a:t>IEP Matrix</a:t>
            </a:r>
            <a:endParaRPr lang="en-US" b="1" dirty="0">
              <a:solidFill>
                <a:srgbClr val="0061AF"/>
              </a:solidFill>
              <a:latin typeface="Calibri"/>
              <a:cs typeface="Calibri"/>
            </a:endParaRPr>
          </a:p>
        </p:txBody>
      </p:sp>
      <p:pic>
        <p:nvPicPr>
          <p:cNvPr id="8" name="Content Placeholder 7" descr="IEP matrix.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1185" r="489"/>
          <a:stretch/>
        </p:blipFill>
        <p:spPr>
          <a:xfrm>
            <a:off x="2128817" y="1590438"/>
            <a:ext cx="6076784" cy="4800459"/>
          </a:xfrm>
        </p:spPr>
      </p:pic>
    </p:spTree>
    <p:extLst>
      <p:ext uri="{BB962C8B-B14F-4D97-AF65-F5344CB8AC3E}">
        <p14:creationId xmlns:p14="http://schemas.microsoft.com/office/powerpoint/2010/main" val="3959426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008" y="274638"/>
            <a:ext cx="7015791" cy="1143000"/>
          </a:xfrm>
        </p:spPr>
        <p:txBody>
          <a:bodyPr>
            <a:normAutofit fontScale="90000"/>
          </a:bodyPr>
          <a:lstStyle/>
          <a:p>
            <a:r>
              <a:rPr lang="en-US" b="1" dirty="0" smtClean="0">
                <a:solidFill>
                  <a:srgbClr val="0061AF"/>
                </a:solidFill>
                <a:latin typeface="Calibri"/>
                <a:cs typeface="Calibri"/>
              </a:rPr>
              <a:t>Inclusion &amp; Embedded Instruction</a:t>
            </a:r>
            <a:endParaRPr lang="en-US" b="1" dirty="0">
              <a:solidFill>
                <a:srgbClr val="0061AF"/>
              </a:solidFill>
              <a:latin typeface="Calibri"/>
              <a:cs typeface="Calibri"/>
            </a:endParaRPr>
          </a:p>
        </p:txBody>
      </p:sp>
      <p:sp>
        <p:nvSpPr>
          <p:cNvPr id="7" name="Content Placeholder 6"/>
          <p:cNvSpPr>
            <a:spLocks noGrp="1"/>
          </p:cNvSpPr>
          <p:nvPr>
            <p:ph idx="1"/>
          </p:nvPr>
        </p:nvSpPr>
        <p:spPr>
          <a:xfrm>
            <a:off x="1671008" y="1600200"/>
            <a:ext cx="7015791" cy="4525963"/>
          </a:xfrm>
        </p:spPr>
        <p:txBody>
          <a:bodyPr>
            <a:normAutofit/>
          </a:bodyPr>
          <a:lstStyle/>
          <a:p>
            <a:pPr marL="0" indent="0">
              <a:buNone/>
            </a:pPr>
            <a:r>
              <a:rPr lang="en-US" dirty="0" smtClean="0">
                <a:solidFill>
                  <a:srgbClr val="0061AF"/>
                </a:solidFill>
                <a:latin typeface="Calibri"/>
                <a:cs typeface="Calibri"/>
              </a:rPr>
              <a:t>To meaningfully include students and provide embedded instruction, we need to:</a:t>
            </a:r>
          </a:p>
          <a:p>
            <a:pPr marL="0" indent="0">
              <a:buNone/>
            </a:pPr>
            <a:r>
              <a:rPr lang="en-US" dirty="0" smtClean="0">
                <a:solidFill>
                  <a:srgbClr val="0061AF"/>
                </a:solidFill>
                <a:latin typeface="Calibri"/>
                <a:cs typeface="Calibri"/>
              </a:rPr>
              <a:t>Find and implement (enough) opportunities during a typical school day to practice important skills using the materials and activities that are naturally available.</a:t>
            </a:r>
            <a:endParaRPr lang="en-US" dirty="0">
              <a:solidFill>
                <a:srgbClr val="0061AF"/>
              </a:solidFill>
              <a:latin typeface="Calibri"/>
              <a:cs typeface="Calibri"/>
            </a:endParaRPr>
          </a:p>
        </p:txBody>
      </p:sp>
    </p:spTree>
    <p:extLst>
      <p:ext uri="{BB962C8B-B14F-4D97-AF65-F5344CB8AC3E}">
        <p14:creationId xmlns:p14="http://schemas.microsoft.com/office/powerpoint/2010/main" val="2558671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106" y="274638"/>
            <a:ext cx="6996694" cy="1143000"/>
          </a:xfrm>
        </p:spPr>
        <p:txBody>
          <a:bodyPr/>
          <a:lstStyle/>
          <a:p>
            <a:r>
              <a:rPr lang="en-US" b="1" dirty="0" smtClean="0">
                <a:solidFill>
                  <a:srgbClr val="0061AF"/>
                </a:solidFill>
                <a:latin typeface="Calibri"/>
                <a:cs typeface="Calibri"/>
              </a:rPr>
              <a:t>Embedded Opportunities</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0106" y="1600200"/>
            <a:ext cx="6996694" cy="4953000"/>
          </a:xfrm>
        </p:spPr>
        <p:txBody>
          <a:bodyPr>
            <a:normAutofit/>
          </a:bodyPr>
          <a:lstStyle/>
          <a:p>
            <a:r>
              <a:rPr lang="en-US" dirty="0" smtClean="0">
                <a:solidFill>
                  <a:srgbClr val="0061AF"/>
                </a:solidFill>
                <a:latin typeface="Calibri"/>
                <a:cs typeface="Calibri"/>
              </a:rPr>
              <a:t>What it is: Not enough natural opportunities.</a:t>
            </a:r>
          </a:p>
          <a:p>
            <a:r>
              <a:rPr lang="en-US" dirty="0" smtClean="0">
                <a:solidFill>
                  <a:srgbClr val="0061AF"/>
                </a:solidFill>
                <a:latin typeface="Calibri"/>
                <a:cs typeface="Calibri"/>
              </a:rPr>
              <a:t>Why?</a:t>
            </a:r>
          </a:p>
          <a:p>
            <a:pPr lvl="1">
              <a:buFont typeface="Courier New"/>
              <a:buChar char="o"/>
            </a:pPr>
            <a:r>
              <a:rPr lang="en-US" dirty="0" smtClean="0">
                <a:solidFill>
                  <a:srgbClr val="0061AF"/>
                </a:solidFill>
                <a:latin typeface="Calibri"/>
                <a:cs typeface="Calibri"/>
              </a:rPr>
              <a:t>Skill not typically taught to age-mates.</a:t>
            </a:r>
          </a:p>
          <a:p>
            <a:pPr lvl="1">
              <a:buFont typeface="Courier New"/>
              <a:buChar char="o"/>
            </a:pPr>
            <a:r>
              <a:rPr lang="en-US" dirty="0" smtClean="0">
                <a:solidFill>
                  <a:srgbClr val="0061AF"/>
                </a:solidFill>
                <a:latin typeface="Calibri"/>
                <a:cs typeface="Calibri"/>
              </a:rPr>
              <a:t>The student needs more opportunities than naturally available.</a:t>
            </a:r>
          </a:p>
        </p:txBody>
      </p:sp>
    </p:spTree>
    <p:extLst>
      <p:ext uri="{BB962C8B-B14F-4D97-AF65-F5344CB8AC3E}">
        <p14:creationId xmlns:p14="http://schemas.microsoft.com/office/powerpoint/2010/main" val="7269653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normAutofit fontScale="90000"/>
          </a:bodyPr>
          <a:lstStyle/>
          <a:p>
            <a:r>
              <a:rPr lang="en-US" b="1" dirty="0" smtClean="0">
                <a:solidFill>
                  <a:srgbClr val="0061AF"/>
                </a:solidFill>
                <a:latin typeface="Calibri"/>
                <a:cs typeface="Calibri"/>
              </a:rPr>
              <a:t>Embedded Instruction: Example</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80558" y="1600200"/>
            <a:ext cx="7006242" cy="5119348"/>
          </a:xfrm>
        </p:spPr>
        <p:txBody>
          <a:bodyPr>
            <a:normAutofit fontScale="70000" lnSpcReduction="20000"/>
          </a:bodyPr>
          <a:lstStyle/>
          <a:p>
            <a:pPr>
              <a:lnSpc>
                <a:spcPct val="120000"/>
              </a:lnSpc>
            </a:pPr>
            <a:r>
              <a:rPr lang="en-US" dirty="0" smtClean="0">
                <a:solidFill>
                  <a:srgbClr val="0061AF"/>
                </a:solidFill>
                <a:latin typeface="Calibri"/>
                <a:cs typeface="Calibri"/>
              </a:rPr>
              <a:t>Biology class.</a:t>
            </a:r>
          </a:p>
          <a:p>
            <a:pPr>
              <a:lnSpc>
                <a:spcPct val="120000"/>
              </a:lnSpc>
            </a:pPr>
            <a:r>
              <a:rPr lang="en-US" dirty="0" smtClean="0">
                <a:solidFill>
                  <a:srgbClr val="0061AF"/>
                </a:solidFill>
                <a:latin typeface="Calibri"/>
                <a:cs typeface="Calibri"/>
              </a:rPr>
              <a:t>Wesley enters class and takes out his materials.</a:t>
            </a:r>
          </a:p>
          <a:p>
            <a:pPr>
              <a:lnSpc>
                <a:spcPct val="120000"/>
              </a:lnSpc>
            </a:pPr>
            <a:r>
              <a:rPr lang="en-US" dirty="0" smtClean="0">
                <a:solidFill>
                  <a:srgbClr val="0061AF"/>
                </a:solidFill>
                <a:latin typeface="Calibri"/>
                <a:cs typeface="Calibri"/>
              </a:rPr>
              <a:t>Other students also enter and get materials ready.</a:t>
            </a:r>
          </a:p>
          <a:p>
            <a:pPr>
              <a:lnSpc>
                <a:spcPct val="120000"/>
              </a:lnSpc>
            </a:pPr>
            <a:r>
              <a:rPr lang="en-US" dirty="0" smtClean="0">
                <a:solidFill>
                  <a:srgbClr val="0061AF"/>
                </a:solidFill>
                <a:latin typeface="Calibri"/>
                <a:cs typeface="Calibri"/>
              </a:rPr>
              <a:t>Peer tutor walks to Wes, greets him, and does an instructional trial (approx. 30 seconds).</a:t>
            </a:r>
          </a:p>
          <a:p>
            <a:pPr>
              <a:lnSpc>
                <a:spcPct val="120000"/>
              </a:lnSpc>
            </a:pPr>
            <a:r>
              <a:rPr lang="en-US" dirty="0" smtClean="0">
                <a:solidFill>
                  <a:srgbClr val="0061AF"/>
                </a:solidFill>
                <a:latin typeface="Calibri"/>
                <a:cs typeface="Calibri"/>
              </a:rPr>
              <a:t>Peer tutor records data.</a:t>
            </a:r>
          </a:p>
          <a:p>
            <a:pPr>
              <a:lnSpc>
                <a:spcPct val="120000"/>
              </a:lnSpc>
            </a:pPr>
            <a:r>
              <a:rPr lang="en-US" dirty="0" smtClean="0">
                <a:solidFill>
                  <a:srgbClr val="0061AF"/>
                </a:solidFill>
                <a:latin typeface="Calibri"/>
                <a:cs typeface="Calibri"/>
              </a:rPr>
              <a:t>Class lecture takes place.</a:t>
            </a:r>
          </a:p>
          <a:p>
            <a:pPr>
              <a:lnSpc>
                <a:spcPct val="120000"/>
              </a:lnSpc>
            </a:pPr>
            <a:r>
              <a:rPr lang="en-US" dirty="0">
                <a:solidFill>
                  <a:srgbClr val="0061AF"/>
                </a:solidFill>
                <a:latin typeface="Calibri"/>
                <a:cs typeface="Calibri"/>
              </a:rPr>
              <a:t>C</a:t>
            </a:r>
            <a:r>
              <a:rPr lang="en-US" dirty="0" smtClean="0">
                <a:solidFill>
                  <a:srgbClr val="0061AF"/>
                </a:solidFill>
                <a:latin typeface="Calibri"/>
                <a:cs typeface="Calibri"/>
              </a:rPr>
              <a:t>lass transitions to lab activity.</a:t>
            </a:r>
          </a:p>
          <a:p>
            <a:pPr>
              <a:lnSpc>
                <a:spcPct val="120000"/>
              </a:lnSpc>
            </a:pPr>
            <a:r>
              <a:rPr lang="en-US" dirty="0" smtClean="0">
                <a:solidFill>
                  <a:srgbClr val="0061AF"/>
                </a:solidFill>
                <a:latin typeface="Calibri"/>
                <a:cs typeface="Calibri"/>
              </a:rPr>
              <a:t>Peer tutor completes another instructional trial during transition.</a:t>
            </a:r>
          </a:p>
          <a:p>
            <a:pPr>
              <a:lnSpc>
                <a:spcPct val="120000"/>
              </a:lnSpc>
            </a:pPr>
            <a:r>
              <a:rPr lang="en-US" dirty="0" smtClean="0">
                <a:solidFill>
                  <a:srgbClr val="0061AF"/>
                </a:solidFill>
                <a:latin typeface="Calibri"/>
                <a:cs typeface="Calibri"/>
              </a:rPr>
              <a:t>Lab activity.</a:t>
            </a:r>
          </a:p>
          <a:p>
            <a:pPr>
              <a:lnSpc>
                <a:spcPct val="120000"/>
              </a:lnSpc>
            </a:pPr>
            <a:endParaRPr lang="en-US" dirty="0" smtClean="0">
              <a:solidFill>
                <a:srgbClr val="0061AF"/>
              </a:solidFill>
              <a:latin typeface="Calibri"/>
              <a:cs typeface="Calibri"/>
            </a:endParaRPr>
          </a:p>
          <a:p>
            <a:endParaRPr lang="en-US" dirty="0" smtClean="0">
              <a:solidFill>
                <a:srgbClr val="0061AF"/>
              </a:solidFill>
              <a:latin typeface="Calibri"/>
              <a:cs typeface="Calibri"/>
            </a:endParaRPr>
          </a:p>
        </p:txBody>
      </p:sp>
    </p:spTree>
    <p:extLst>
      <p:ext uri="{BB962C8B-B14F-4D97-AF65-F5344CB8AC3E}">
        <p14:creationId xmlns:p14="http://schemas.microsoft.com/office/powerpoint/2010/main" val="12234782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506" y="274638"/>
            <a:ext cx="7022293" cy="1143000"/>
          </a:xfrm>
        </p:spPr>
        <p:txBody>
          <a:bodyPr>
            <a:noAutofit/>
          </a:bodyPr>
          <a:lstStyle/>
          <a:p>
            <a:r>
              <a:rPr lang="en-US" sz="3600" b="1" dirty="0" smtClean="0">
                <a:solidFill>
                  <a:srgbClr val="0061AF"/>
                </a:solidFill>
                <a:latin typeface="Calibri"/>
                <a:cs typeface="Calibri"/>
              </a:rPr>
              <a:t>Inclusive Roles &amp; Responsibilities</a:t>
            </a:r>
            <a:endParaRPr lang="en-US" sz="3600" b="1" dirty="0">
              <a:solidFill>
                <a:srgbClr val="0061AF"/>
              </a:solidFill>
              <a:latin typeface="Calibri"/>
              <a:cs typeface="Calibri"/>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37347"/>
              </p:ext>
            </p:extLst>
          </p:nvPr>
        </p:nvGraphicFramePr>
        <p:xfrm>
          <a:off x="1602855" y="1799176"/>
          <a:ext cx="7392185" cy="3596640"/>
        </p:xfrm>
        <a:graphic>
          <a:graphicData uri="http://schemas.openxmlformats.org/drawingml/2006/table">
            <a:tbl>
              <a:tblPr firstRow="1" bandRow="1">
                <a:tableStyleId>{5C22544A-7EE6-4342-B048-85BDC9FD1C3A}</a:tableStyleId>
              </a:tblPr>
              <a:tblGrid>
                <a:gridCol w="1428783"/>
                <a:gridCol w="5963402"/>
              </a:tblGrid>
              <a:tr h="370840">
                <a:tc>
                  <a:txBody>
                    <a:bodyPr/>
                    <a:lstStyle/>
                    <a:p>
                      <a:r>
                        <a:rPr lang="en-US" sz="2400" dirty="0" smtClean="0">
                          <a:latin typeface="Calibri"/>
                          <a:cs typeface="Calibri"/>
                        </a:rPr>
                        <a:t>Class</a:t>
                      </a:r>
                      <a:endParaRPr lang="en-US" sz="2400" dirty="0">
                        <a:latin typeface="Calibri"/>
                        <a:cs typeface="Calibri"/>
                      </a:endParaRPr>
                    </a:p>
                  </a:txBody>
                  <a:tcPr/>
                </a:tc>
                <a:tc>
                  <a:txBody>
                    <a:bodyPr/>
                    <a:lstStyle/>
                    <a:p>
                      <a:r>
                        <a:rPr lang="en-US" sz="2400" dirty="0" smtClean="0">
                          <a:latin typeface="Calibri"/>
                          <a:cs typeface="Calibri"/>
                        </a:rPr>
                        <a:t>Roles</a:t>
                      </a:r>
                      <a:r>
                        <a:rPr lang="en-US" sz="2400" baseline="0" dirty="0" smtClean="0">
                          <a:latin typeface="Calibri"/>
                          <a:cs typeface="Calibri"/>
                        </a:rPr>
                        <a:t> of Team Members</a:t>
                      </a:r>
                      <a:endParaRPr lang="en-US" sz="2400" dirty="0">
                        <a:latin typeface="Calibri"/>
                        <a:cs typeface="Calibri"/>
                      </a:endParaRPr>
                    </a:p>
                  </a:txBody>
                  <a:tcPr/>
                </a:tc>
              </a:tr>
              <a:tr h="370840">
                <a:tc>
                  <a:txBody>
                    <a:bodyPr/>
                    <a:lstStyle/>
                    <a:p>
                      <a:r>
                        <a:rPr lang="en-US" sz="2000" dirty="0" smtClean="0">
                          <a:latin typeface="Calibri"/>
                          <a:cs typeface="Calibri"/>
                        </a:rPr>
                        <a:t>Period 3: English</a:t>
                      </a:r>
                      <a:r>
                        <a:rPr lang="en-US" sz="2000" baseline="0" dirty="0" smtClean="0">
                          <a:latin typeface="Calibri"/>
                          <a:cs typeface="Calibri"/>
                        </a:rPr>
                        <a:t> 11</a:t>
                      </a:r>
                      <a:endParaRPr lang="en-US" sz="2000" dirty="0">
                        <a:latin typeface="Calibri"/>
                        <a:cs typeface="Calibri"/>
                      </a:endParaRPr>
                    </a:p>
                  </a:txBody>
                  <a:tcPr/>
                </a:tc>
                <a:tc>
                  <a:txBody>
                    <a:bodyPr/>
                    <a:lstStyle/>
                    <a:p>
                      <a:r>
                        <a:rPr lang="en-US" sz="2000" dirty="0" smtClean="0">
                          <a:latin typeface="Calibri"/>
                          <a:cs typeface="Calibri"/>
                        </a:rPr>
                        <a:t>*English teacher will provide book list, materials, and tests in advance to SPED teacher.</a:t>
                      </a:r>
                    </a:p>
                    <a:p>
                      <a:r>
                        <a:rPr lang="en-US" sz="2000" dirty="0" smtClean="0">
                          <a:latin typeface="Calibri"/>
                          <a:cs typeface="Calibri"/>
                        </a:rPr>
                        <a:t>*SPED teacher will download digital books to iPad.</a:t>
                      </a:r>
                    </a:p>
                    <a:p>
                      <a:r>
                        <a:rPr lang="en-US" sz="2000" dirty="0" smtClean="0">
                          <a:latin typeface="Calibri"/>
                          <a:cs typeface="Calibri"/>
                        </a:rPr>
                        <a:t>*Vision</a:t>
                      </a:r>
                      <a:r>
                        <a:rPr lang="en-US" sz="2000" baseline="0" dirty="0" smtClean="0">
                          <a:latin typeface="Calibri"/>
                          <a:cs typeface="Calibri"/>
                        </a:rPr>
                        <a:t> specialist will provide enlarged text materials.</a:t>
                      </a:r>
                    </a:p>
                    <a:p>
                      <a:r>
                        <a:rPr lang="en-US" sz="2000" baseline="0" dirty="0" smtClean="0">
                          <a:latin typeface="Calibri"/>
                          <a:cs typeface="Calibri"/>
                        </a:rPr>
                        <a:t>*Speech therapists will provide assistance in writing speeches, comprehension of novels, and improving oral responses in class.</a:t>
                      </a:r>
                    </a:p>
                    <a:p>
                      <a:r>
                        <a:rPr lang="en-US" sz="2000" baseline="0" dirty="0" smtClean="0">
                          <a:latin typeface="Calibri"/>
                          <a:cs typeface="Calibri"/>
                        </a:rPr>
                        <a:t>*Paraeducator will set up laptop at start of class, scribe written responses, type homework in e-planner, and set up iPad with headphones.</a:t>
                      </a:r>
                      <a:endParaRPr lang="en-US" sz="2000" dirty="0">
                        <a:latin typeface="Calibri"/>
                        <a:cs typeface="Calibri"/>
                      </a:endParaRPr>
                    </a:p>
                  </a:txBody>
                  <a:tcPr/>
                </a:tc>
              </a:tr>
            </a:tbl>
          </a:graphicData>
        </a:graphic>
      </p:graphicFrame>
      <p:sp>
        <p:nvSpPr>
          <p:cNvPr id="5" name="TextBox 4"/>
          <p:cNvSpPr txBox="1"/>
          <p:nvPr/>
        </p:nvSpPr>
        <p:spPr>
          <a:xfrm>
            <a:off x="1534926" y="6414256"/>
            <a:ext cx="1732002" cy="307777"/>
          </a:xfrm>
          <a:prstGeom prst="rect">
            <a:avLst/>
          </a:prstGeom>
          <a:noFill/>
        </p:spPr>
        <p:txBody>
          <a:bodyPr wrap="none" rtlCol="0">
            <a:spAutoFit/>
          </a:bodyPr>
          <a:lstStyle/>
          <a:p>
            <a:r>
              <a:rPr lang="en-US" sz="1400" dirty="0" smtClean="0">
                <a:latin typeface="Calibri"/>
                <a:cs typeface="Calibri"/>
              </a:rPr>
              <a:t>Kurth &amp; Gross, 2014</a:t>
            </a:r>
            <a:r>
              <a:rPr lang="en-US" sz="1400" i="1" dirty="0" smtClean="0">
                <a:latin typeface="Calibri"/>
                <a:cs typeface="Calibri"/>
              </a:rPr>
              <a:t>  </a:t>
            </a:r>
            <a:endParaRPr lang="en-US" sz="1400" dirty="0">
              <a:latin typeface="Calibri"/>
              <a:cs typeface="Calibri"/>
            </a:endParaRPr>
          </a:p>
        </p:txBody>
      </p:sp>
    </p:spTree>
    <p:extLst>
      <p:ext uri="{BB962C8B-B14F-4D97-AF65-F5344CB8AC3E}">
        <p14:creationId xmlns:p14="http://schemas.microsoft.com/office/powerpoint/2010/main" val="232351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54" y="274638"/>
            <a:ext cx="6987145" cy="1143000"/>
          </a:xfrm>
        </p:spPr>
        <p:txBody>
          <a:bodyPr/>
          <a:lstStyle/>
          <a:p>
            <a:r>
              <a:rPr lang="en-US" b="1" dirty="0" smtClean="0">
                <a:solidFill>
                  <a:srgbClr val="0061AF"/>
                </a:solidFill>
                <a:latin typeface="Calibri"/>
                <a:cs typeface="Calibri"/>
              </a:rPr>
              <a:t>Another Example</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9654" y="1600200"/>
            <a:ext cx="6987145" cy="4525963"/>
          </a:xfrm>
        </p:spPr>
        <p:txBody>
          <a:bodyPr>
            <a:normAutofit fontScale="85000" lnSpcReduction="20000"/>
          </a:bodyPr>
          <a:lstStyle/>
          <a:p>
            <a:pPr>
              <a:lnSpc>
                <a:spcPct val="120000"/>
              </a:lnSpc>
            </a:pPr>
            <a:r>
              <a:rPr lang="en-US" dirty="0" smtClean="0">
                <a:solidFill>
                  <a:srgbClr val="0061AF"/>
                </a:solidFill>
                <a:latin typeface="Calibri"/>
                <a:cs typeface="Calibri"/>
              </a:rPr>
              <a:t>Student goal is to identify coins by name and value.</a:t>
            </a:r>
          </a:p>
          <a:p>
            <a:pPr>
              <a:lnSpc>
                <a:spcPct val="120000"/>
              </a:lnSpc>
            </a:pPr>
            <a:r>
              <a:rPr lang="en-US" dirty="0" smtClean="0">
                <a:solidFill>
                  <a:srgbClr val="0061AF"/>
                </a:solidFill>
                <a:latin typeface="Calibri"/>
                <a:cs typeface="Calibri"/>
              </a:rPr>
              <a:t>Most high school students have mastered money, which is not typically taught in general education.</a:t>
            </a:r>
          </a:p>
          <a:p>
            <a:pPr>
              <a:lnSpc>
                <a:spcPct val="120000"/>
              </a:lnSpc>
            </a:pPr>
            <a:r>
              <a:rPr lang="en-US" dirty="0" smtClean="0">
                <a:solidFill>
                  <a:srgbClr val="0061AF"/>
                </a:solidFill>
                <a:latin typeface="Calibri"/>
                <a:cs typeface="Calibri"/>
              </a:rPr>
              <a:t>Natural times are not sufficient:</a:t>
            </a:r>
          </a:p>
          <a:p>
            <a:pPr lvl="1">
              <a:lnSpc>
                <a:spcPct val="120000"/>
              </a:lnSpc>
              <a:buFont typeface="Courier New"/>
              <a:buChar char="o"/>
            </a:pPr>
            <a:r>
              <a:rPr lang="en-US" dirty="0" smtClean="0">
                <a:solidFill>
                  <a:srgbClr val="0061AF"/>
                </a:solidFill>
                <a:latin typeface="Calibri"/>
                <a:cs typeface="Calibri"/>
              </a:rPr>
              <a:t>Snack bar (open at lunch).</a:t>
            </a:r>
          </a:p>
          <a:p>
            <a:pPr lvl="1">
              <a:lnSpc>
                <a:spcPct val="120000"/>
              </a:lnSpc>
              <a:buFont typeface="Courier New"/>
              <a:buChar char="o"/>
            </a:pPr>
            <a:r>
              <a:rPr lang="en-US" dirty="0" smtClean="0">
                <a:solidFill>
                  <a:srgbClr val="0061AF"/>
                </a:solidFill>
                <a:latin typeface="Calibri"/>
                <a:cs typeface="Calibri"/>
              </a:rPr>
              <a:t>Purchase pencils at library.</a:t>
            </a:r>
          </a:p>
          <a:p>
            <a:pPr>
              <a:lnSpc>
                <a:spcPct val="120000"/>
              </a:lnSpc>
            </a:pPr>
            <a:r>
              <a:rPr lang="en-US" dirty="0" smtClean="0">
                <a:solidFill>
                  <a:srgbClr val="0061AF"/>
                </a:solidFill>
                <a:latin typeface="Calibri"/>
                <a:cs typeface="Calibri"/>
              </a:rPr>
              <a:t>Need to identify other times to embed this instruction.</a:t>
            </a:r>
            <a:endParaRPr lang="en-US" dirty="0">
              <a:solidFill>
                <a:srgbClr val="0061AF"/>
              </a:solidFill>
              <a:latin typeface="Calibri"/>
              <a:cs typeface="Calibri"/>
            </a:endParaRPr>
          </a:p>
        </p:txBody>
      </p:sp>
    </p:spTree>
    <p:extLst>
      <p:ext uri="{BB962C8B-B14F-4D97-AF65-F5344CB8AC3E}">
        <p14:creationId xmlns:p14="http://schemas.microsoft.com/office/powerpoint/2010/main" val="2581874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106" y="274638"/>
            <a:ext cx="6996694" cy="1143000"/>
          </a:xfrm>
        </p:spPr>
        <p:txBody>
          <a:bodyPr>
            <a:normAutofit fontScale="90000"/>
          </a:bodyPr>
          <a:lstStyle/>
          <a:p>
            <a:r>
              <a:rPr lang="en-US" b="1" dirty="0" smtClean="0">
                <a:solidFill>
                  <a:srgbClr val="0061AF"/>
                </a:solidFill>
                <a:latin typeface="Calibri"/>
                <a:cs typeface="Calibri"/>
              </a:rPr>
              <a:t>Find Times to Embed </a:t>
            </a:r>
            <a:r>
              <a:rPr lang="en-US" b="1" dirty="0">
                <a:solidFill>
                  <a:srgbClr val="0061AF"/>
                </a:solidFill>
                <a:latin typeface="Calibri"/>
                <a:cs typeface="Calibri"/>
              </a:rPr>
              <a:t>I</a:t>
            </a:r>
            <a:r>
              <a:rPr lang="en-US" b="1" dirty="0" smtClean="0">
                <a:solidFill>
                  <a:srgbClr val="0061AF"/>
                </a:solidFill>
                <a:latin typeface="Calibri"/>
                <a:cs typeface="Calibri"/>
              </a:rPr>
              <a:t>nstruction</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0106" y="1600200"/>
            <a:ext cx="6996694" cy="4525963"/>
          </a:xfrm>
        </p:spPr>
        <p:txBody>
          <a:bodyPr>
            <a:normAutofit/>
          </a:bodyPr>
          <a:lstStyle/>
          <a:p>
            <a:pPr marL="0" indent="0">
              <a:buNone/>
            </a:pPr>
            <a:r>
              <a:rPr lang="en-US" dirty="0" smtClean="0">
                <a:solidFill>
                  <a:srgbClr val="0061AF"/>
                </a:solidFill>
                <a:latin typeface="Calibri"/>
                <a:cs typeface="Calibri"/>
              </a:rPr>
              <a:t>Naturally occurring non-instructional times when the skill can be taught:</a:t>
            </a:r>
          </a:p>
          <a:p>
            <a:pPr lvl="1">
              <a:buFont typeface="Arial"/>
              <a:buChar char="•"/>
            </a:pPr>
            <a:r>
              <a:rPr lang="en-US" dirty="0" smtClean="0">
                <a:solidFill>
                  <a:srgbClr val="0061AF"/>
                </a:solidFill>
                <a:latin typeface="Calibri"/>
                <a:cs typeface="Calibri"/>
              </a:rPr>
              <a:t>Standing in line to come in the classroom.</a:t>
            </a:r>
          </a:p>
          <a:p>
            <a:pPr lvl="1">
              <a:buFont typeface="Arial"/>
              <a:buChar char="•"/>
            </a:pPr>
            <a:r>
              <a:rPr lang="en-US" dirty="0" smtClean="0">
                <a:solidFill>
                  <a:srgbClr val="0061AF"/>
                </a:solidFill>
                <a:latin typeface="Calibri"/>
                <a:cs typeface="Calibri"/>
              </a:rPr>
              <a:t>Taking attendance.</a:t>
            </a:r>
          </a:p>
          <a:p>
            <a:pPr lvl="1">
              <a:buFont typeface="Arial"/>
              <a:buChar char="•"/>
            </a:pPr>
            <a:r>
              <a:rPr lang="en-US" dirty="0" smtClean="0">
                <a:solidFill>
                  <a:srgbClr val="0061AF"/>
                </a:solidFill>
                <a:latin typeface="Calibri"/>
                <a:cs typeface="Calibri"/>
              </a:rPr>
              <a:t>Passing out papers.</a:t>
            </a:r>
          </a:p>
          <a:p>
            <a:pPr lvl="1">
              <a:buFont typeface="Arial"/>
              <a:buChar char="•"/>
            </a:pPr>
            <a:r>
              <a:rPr lang="en-US" dirty="0" smtClean="0">
                <a:solidFill>
                  <a:srgbClr val="0061AF"/>
                </a:solidFill>
                <a:latin typeface="Calibri"/>
                <a:cs typeface="Calibri"/>
              </a:rPr>
              <a:t>Walking to cafeteria.</a:t>
            </a:r>
          </a:p>
          <a:p>
            <a:pPr lvl="1">
              <a:buFont typeface="Arial"/>
              <a:buChar char="•"/>
            </a:pPr>
            <a:r>
              <a:rPr lang="en-US" dirty="0" smtClean="0">
                <a:solidFill>
                  <a:srgbClr val="0061AF"/>
                </a:solidFill>
                <a:latin typeface="Calibri"/>
                <a:cs typeface="Calibri"/>
              </a:rPr>
              <a:t>Others?</a:t>
            </a:r>
            <a:endParaRPr lang="en-US" dirty="0">
              <a:solidFill>
                <a:srgbClr val="0061AF"/>
              </a:solidFill>
              <a:latin typeface="Calibri"/>
              <a:cs typeface="Calibri"/>
            </a:endParaRPr>
          </a:p>
        </p:txBody>
      </p:sp>
    </p:spTree>
    <p:extLst>
      <p:ext uri="{BB962C8B-B14F-4D97-AF65-F5344CB8AC3E}">
        <p14:creationId xmlns:p14="http://schemas.microsoft.com/office/powerpoint/2010/main" val="9505148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54" y="274638"/>
            <a:ext cx="6987145" cy="1143000"/>
          </a:xfrm>
        </p:spPr>
        <p:txBody>
          <a:bodyPr>
            <a:normAutofit fontScale="90000"/>
          </a:bodyPr>
          <a:lstStyle/>
          <a:p>
            <a:r>
              <a:rPr lang="en-US" b="1" dirty="0" smtClean="0">
                <a:solidFill>
                  <a:srgbClr val="0061AF"/>
                </a:solidFill>
                <a:latin typeface="Calibri"/>
                <a:cs typeface="Calibri"/>
              </a:rPr>
              <a:t>Another Example of Embedded Instruction</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9654" y="1600200"/>
            <a:ext cx="6987145" cy="4525963"/>
          </a:xfrm>
        </p:spPr>
        <p:txBody>
          <a:bodyPr/>
          <a:lstStyle/>
          <a:p>
            <a:pPr marL="0" indent="0">
              <a:buNone/>
            </a:pPr>
            <a:r>
              <a:rPr lang="en-US" dirty="0" smtClean="0">
                <a:solidFill>
                  <a:srgbClr val="0061AF"/>
                </a:solidFill>
                <a:latin typeface="Calibri"/>
                <a:cs typeface="Calibri"/>
              </a:rPr>
              <a:t>Teach sight-word reading to Anthony, who has Down syndrome and is in the fifth grade.</a:t>
            </a:r>
            <a:endParaRPr lang="en-US" dirty="0">
              <a:solidFill>
                <a:srgbClr val="0061AF"/>
              </a:solidFill>
              <a:latin typeface="Calibri"/>
              <a:cs typeface="Calibri"/>
            </a:endParaRPr>
          </a:p>
        </p:txBody>
      </p:sp>
      <p:sp>
        <p:nvSpPr>
          <p:cNvPr id="4" name="TextBox 3"/>
          <p:cNvSpPr txBox="1"/>
          <p:nvPr/>
        </p:nvSpPr>
        <p:spPr>
          <a:xfrm>
            <a:off x="10795605" y="46915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77948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4"/>
            <a:ext cx="9144000" cy="6853716"/>
          </a:xfrm>
          <a:prstGeom prst="rect">
            <a:avLst/>
          </a:prstGeom>
          <a:solidFill>
            <a:srgbClr val="FFFFFF"/>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descr="EI 1.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801" t="-1" r="278" b="666"/>
          <a:stretch/>
        </p:blipFill>
        <p:spPr>
          <a:xfrm>
            <a:off x="376556" y="4284"/>
            <a:ext cx="8310244" cy="6853716"/>
          </a:xfrm>
        </p:spPr>
      </p:pic>
    </p:spTree>
    <p:extLst>
      <p:ext uri="{BB962C8B-B14F-4D97-AF65-F5344CB8AC3E}">
        <p14:creationId xmlns:p14="http://schemas.microsoft.com/office/powerpoint/2010/main" val="2548570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271920" cy="6990537"/>
          </a:xfrm>
          <a:prstGeom prst="rect">
            <a:avLst/>
          </a:prstGeom>
          <a:solidFill>
            <a:srgbClr val="FFFFFF"/>
          </a:solidFill>
        </p:spPr>
        <p:txBody>
          <a:bodyPr wrap="square" rtlCol="0">
            <a:spAutoFit/>
          </a:bodyPr>
          <a:lstStyle/>
          <a:p>
            <a:endParaRPr lang="en-US" dirty="0"/>
          </a:p>
        </p:txBody>
      </p:sp>
      <p:pic>
        <p:nvPicPr>
          <p:cNvPr id="4" name="Content Placeholder 3" descr="EI2.tiff"/>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875" t="-1" r="-362" b="234"/>
          <a:stretch/>
        </p:blipFill>
        <p:spPr>
          <a:xfrm>
            <a:off x="1056474" y="0"/>
            <a:ext cx="7162800" cy="6811963"/>
          </a:xfrm>
        </p:spPr>
      </p:pic>
    </p:spTree>
    <p:extLst>
      <p:ext uri="{BB962C8B-B14F-4D97-AF65-F5344CB8AC3E}">
        <p14:creationId xmlns:p14="http://schemas.microsoft.com/office/powerpoint/2010/main" val="33233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54" y="274638"/>
            <a:ext cx="6987145" cy="1128948"/>
          </a:xfrm>
        </p:spPr>
        <p:txBody>
          <a:bodyPr>
            <a:normAutofit fontScale="90000"/>
          </a:bodyPr>
          <a:lstStyle/>
          <a:p>
            <a:r>
              <a:rPr lang="en-US" b="1" dirty="0" smtClean="0">
                <a:solidFill>
                  <a:srgbClr val="0061AF"/>
                </a:solidFill>
                <a:latin typeface="Calibri"/>
                <a:cs typeface="Calibri"/>
              </a:rPr>
              <a:t>Communicating About Curriculum</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9654" y="1604098"/>
            <a:ext cx="6987145" cy="5073491"/>
          </a:xfrm>
        </p:spPr>
        <p:txBody>
          <a:bodyPr>
            <a:noAutofit/>
          </a:bodyPr>
          <a:lstStyle/>
          <a:p>
            <a:pPr>
              <a:lnSpc>
                <a:spcPct val="110000"/>
              </a:lnSpc>
            </a:pPr>
            <a:r>
              <a:rPr lang="en-US" sz="2000" dirty="0" smtClean="0">
                <a:solidFill>
                  <a:srgbClr val="0061AF"/>
                </a:solidFill>
                <a:latin typeface="Calibri"/>
                <a:cs typeface="Calibri"/>
              </a:rPr>
              <a:t>What subjects or skills are you teaching next week/next unit?</a:t>
            </a:r>
          </a:p>
          <a:p>
            <a:pPr lvl="1">
              <a:lnSpc>
                <a:spcPct val="110000"/>
              </a:lnSpc>
              <a:buFont typeface="Courier New"/>
              <a:buChar char="o"/>
            </a:pPr>
            <a:r>
              <a:rPr lang="en-US" sz="2000" dirty="0" smtClean="0">
                <a:solidFill>
                  <a:srgbClr val="0061AF"/>
                </a:solidFill>
                <a:latin typeface="Calibri"/>
                <a:cs typeface="Calibri"/>
              </a:rPr>
              <a:t>Books used (include chapters and/or page numbers).</a:t>
            </a:r>
          </a:p>
          <a:p>
            <a:pPr lvl="1">
              <a:lnSpc>
                <a:spcPct val="110000"/>
              </a:lnSpc>
              <a:buFont typeface="Courier New"/>
              <a:buChar char="o"/>
            </a:pPr>
            <a:r>
              <a:rPr lang="en-US" sz="2000" dirty="0" smtClean="0">
                <a:solidFill>
                  <a:srgbClr val="0061AF"/>
                </a:solidFill>
                <a:latin typeface="Calibri"/>
                <a:cs typeface="Calibri"/>
              </a:rPr>
              <a:t>Materials/labs.</a:t>
            </a:r>
          </a:p>
          <a:p>
            <a:pPr>
              <a:lnSpc>
                <a:spcPct val="110000"/>
              </a:lnSpc>
            </a:pPr>
            <a:r>
              <a:rPr lang="en-US" sz="2000" dirty="0" smtClean="0">
                <a:solidFill>
                  <a:srgbClr val="0061AF"/>
                </a:solidFill>
                <a:latin typeface="Calibri"/>
                <a:cs typeface="Calibri"/>
              </a:rPr>
              <a:t>What tests will be given and when?</a:t>
            </a:r>
          </a:p>
          <a:p>
            <a:pPr lvl="1">
              <a:lnSpc>
                <a:spcPct val="110000"/>
              </a:lnSpc>
              <a:buFont typeface="Courier New"/>
              <a:buChar char="o"/>
            </a:pPr>
            <a:r>
              <a:rPr lang="en-US" sz="2000" dirty="0" smtClean="0">
                <a:solidFill>
                  <a:srgbClr val="0061AF"/>
                </a:solidFill>
                <a:latin typeface="Calibri"/>
                <a:cs typeface="Calibri"/>
              </a:rPr>
              <a:t>Topics/chapters/pages tested.</a:t>
            </a:r>
          </a:p>
          <a:p>
            <a:pPr>
              <a:lnSpc>
                <a:spcPct val="110000"/>
              </a:lnSpc>
            </a:pPr>
            <a:r>
              <a:rPr lang="en-US" sz="2000" dirty="0" smtClean="0">
                <a:solidFill>
                  <a:srgbClr val="0061AF"/>
                </a:solidFill>
                <a:latin typeface="Calibri"/>
                <a:cs typeface="Calibri"/>
              </a:rPr>
              <a:t>What long-term reports or projects will be part of this week/unit?</a:t>
            </a:r>
          </a:p>
          <a:p>
            <a:pPr lvl="1">
              <a:lnSpc>
                <a:spcPct val="110000"/>
              </a:lnSpc>
              <a:buFont typeface="Courier New"/>
              <a:buChar char="o"/>
            </a:pPr>
            <a:r>
              <a:rPr lang="en-US" sz="2000" dirty="0" smtClean="0">
                <a:solidFill>
                  <a:srgbClr val="0061AF"/>
                </a:solidFill>
                <a:latin typeface="Calibri"/>
                <a:cs typeface="Calibri"/>
              </a:rPr>
              <a:t>What project?</a:t>
            </a:r>
          </a:p>
          <a:p>
            <a:pPr lvl="1">
              <a:lnSpc>
                <a:spcPct val="110000"/>
              </a:lnSpc>
              <a:buFont typeface="Courier New"/>
              <a:buChar char="o"/>
            </a:pPr>
            <a:r>
              <a:rPr lang="en-US" sz="2000" dirty="0" smtClean="0">
                <a:solidFill>
                  <a:srgbClr val="0061AF"/>
                </a:solidFill>
                <a:latin typeface="Calibri"/>
                <a:cs typeface="Calibri"/>
              </a:rPr>
              <a:t>When was it assigned? When is it due?</a:t>
            </a:r>
          </a:p>
          <a:p>
            <a:pPr lvl="1">
              <a:lnSpc>
                <a:spcPct val="110000"/>
              </a:lnSpc>
              <a:buFont typeface="Courier New"/>
              <a:buChar char="o"/>
            </a:pPr>
            <a:r>
              <a:rPr lang="en-US" sz="2000" dirty="0" smtClean="0">
                <a:solidFill>
                  <a:srgbClr val="0061AF"/>
                </a:solidFill>
                <a:latin typeface="Calibri"/>
                <a:cs typeface="Calibri"/>
              </a:rPr>
              <a:t>Is it an individual or group project?</a:t>
            </a:r>
          </a:p>
          <a:p>
            <a:pPr>
              <a:lnSpc>
                <a:spcPct val="110000"/>
              </a:lnSpc>
            </a:pPr>
            <a:r>
              <a:rPr lang="en-US" sz="2000" dirty="0" smtClean="0">
                <a:solidFill>
                  <a:srgbClr val="0061AF"/>
                </a:solidFill>
                <a:latin typeface="Calibri"/>
                <a:cs typeface="Calibri"/>
              </a:rPr>
              <a:t>Are there any schedule changes ?</a:t>
            </a:r>
          </a:p>
          <a:p>
            <a:pPr lvl="1">
              <a:lnSpc>
                <a:spcPct val="110000"/>
              </a:lnSpc>
              <a:buFont typeface="Courier New"/>
              <a:buChar char="o"/>
            </a:pPr>
            <a:r>
              <a:rPr lang="en-US" sz="2000" dirty="0" smtClean="0">
                <a:solidFill>
                  <a:srgbClr val="0061AF"/>
                </a:solidFill>
                <a:latin typeface="Calibri"/>
                <a:cs typeface="Calibri"/>
              </a:rPr>
              <a:t>Field trips.</a:t>
            </a:r>
          </a:p>
          <a:p>
            <a:pPr lvl="1">
              <a:lnSpc>
                <a:spcPct val="110000"/>
              </a:lnSpc>
              <a:buFont typeface="Courier New"/>
              <a:buChar char="o"/>
            </a:pPr>
            <a:r>
              <a:rPr lang="en-US" sz="2000" dirty="0" smtClean="0">
                <a:solidFill>
                  <a:srgbClr val="0061AF"/>
                </a:solidFill>
                <a:latin typeface="Calibri"/>
                <a:cs typeface="Calibri"/>
              </a:rPr>
              <a:t>Assemblies.</a:t>
            </a:r>
          </a:p>
        </p:txBody>
      </p:sp>
    </p:spTree>
    <p:extLst>
      <p:ext uri="{BB962C8B-B14F-4D97-AF65-F5344CB8AC3E}">
        <p14:creationId xmlns:p14="http://schemas.microsoft.com/office/powerpoint/2010/main" val="4649438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106" y="274638"/>
            <a:ext cx="6996694" cy="1143000"/>
          </a:xfrm>
        </p:spPr>
        <p:txBody>
          <a:bodyPr/>
          <a:lstStyle/>
          <a:p>
            <a:r>
              <a:rPr lang="en-US" b="1" dirty="0" smtClean="0">
                <a:solidFill>
                  <a:srgbClr val="0061AF"/>
                </a:solidFill>
                <a:latin typeface="Calibri"/>
                <a:cs typeface="Calibri"/>
              </a:rPr>
              <a:t>Readiness = Rejection</a:t>
            </a:r>
            <a:endParaRPr lang="en-US" b="1" dirty="0">
              <a:solidFill>
                <a:srgbClr val="0061AF"/>
              </a:solidFill>
              <a:latin typeface="Calibri"/>
              <a:cs typeface="Calibri"/>
            </a:endParaRPr>
          </a:p>
        </p:txBody>
      </p:sp>
      <p:sp>
        <p:nvSpPr>
          <p:cNvPr id="3" name="Content Placeholder 2"/>
          <p:cNvSpPr>
            <a:spLocks noGrp="1"/>
          </p:cNvSpPr>
          <p:nvPr>
            <p:ph idx="1"/>
          </p:nvPr>
        </p:nvSpPr>
        <p:spPr>
          <a:xfrm>
            <a:off x="1690106" y="1600200"/>
            <a:ext cx="6996694" cy="4525963"/>
          </a:xfrm>
        </p:spPr>
        <p:txBody>
          <a:bodyPr>
            <a:normAutofit/>
          </a:bodyPr>
          <a:lstStyle/>
          <a:p>
            <a:r>
              <a:rPr lang="en-US" dirty="0" smtClean="0">
                <a:solidFill>
                  <a:srgbClr val="0061AF"/>
                </a:solidFill>
                <a:latin typeface="Calibri"/>
                <a:cs typeface="Calibri"/>
              </a:rPr>
              <a:t>Some students may simply never be able to perform at the same skill levels as their typical peers.</a:t>
            </a:r>
          </a:p>
          <a:p>
            <a:r>
              <a:rPr lang="en-US" dirty="0" smtClean="0">
                <a:solidFill>
                  <a:srgbClr val="0061AF"/>
                </a:solidFill>
                <a:latin typeface="Calibri"/>
                <a:cs typeface="Calibri"/>
              </a:rPr>
              <a:t>And, skill levels cannot determine whether a student has access to general education.</a:t>
            </a:r>
          </a:p>
          <a:p>
            <a:r>
              <a:rPr lang="en-US" dirty="0" smtClean="0">
                <a:solidFill>
                  <a:srgbClr val="0061AF"/>
                </a:solidFill>
                <a:latin typeface="Calibri"/>
                <a:cs typeface="Calibri"/>
              </a:rPr>
              <a:t>And, we aim to provide an appropriate education.</a:t>
            </a:r>
          </a:p>
        </p:txBody>
      </p:sp>
    </p:spTree>
    <p:extLst>
      <p:ext uri="{BB962C8B-B14F-4D97-AF65-F5344CB8AC3E}">
        <p14:creationId xmlns:p14="http://schemas.microsoft.com/office/powerpoint/2010/main" val="2257788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671008" y="286446"/>
            <a:ext cx="7027787" cy="1131192"/>
          </a:xfrm>
        </p:spPr>
        <p:txBody>
          <a:bodyPr>
            <a:normAutofit/>
          </a:bodyPr>
          <a:lstStyle/>
          <a:p>
            <a:r>
              <a:rPr lang="en-US" sz="2800" b="1" dirty="0" smtClean="0">
                <a:solidFill>
                  <a:srgbClr val="0061AF"/>
                </a:solidFill>
                <a:latin typeface="Calibri"/>
                <a:cs typeface="Calibri"/>
              </a:rPr>
              <a:t>The Student </a:t>
            </a:r>
            <a:r>
              <a:rPr lang="en-US" sz="2800" b="1" dirty="0">
                <a:solidFill>
                  <a:srgbClr val="0061AF"/>
                </a:solidFill>
                <a:latin typeface="Calibri"/>
                <a:cs typeface="Calibri"/>
              </a:rPr>
              <a:t>S</a:t>
            </a:r>
            <a:r>
              <a:rPr lang="en-US" sz="2800" b="1" dirty="0" smtClean="0">
                <a:solidFill>
                  <a:srgbClr val="0061AF"/>
                </a:solidFill>
                <a:latin typeface="Calibri"/>
                <a:cs typeface="Calibri"/>
              </a:rPr>
              <a:t>hould </a:t>
            </a:r>
            <a:r>
              <a:rPr lang="en-US" sz="2800" b="1" dirty="0">
                <a:solidFill>
                  <a:srgbClr val="0061AF"/>
                </a:solidFill>
                <a:latin typeface="Calibri"/>
                <a:cs typeface="Calibri"/>
              </a:rPr>
              <a:t>B</a:t>
            </a:r>
            <a:r>
              <a:rPr lang="en-US" sz="2800" b="1" dirty="0" smtClean="0">
                <a:solidFill>
                  <a:srgbClr val="0061AF"/>
                </a:solidFill>
                <a:latin typeface="Calibri"/>
                <a:cs typeface="Calibri"/>
              </a:rPr>
              <a:t>e </a:t>
            </a:r>
            <a:r>
              <a:rPr lang="en-US" sz="2800" b="1" dirty="0">
                <a:solidFill>
                  <a:srgbClr val="0061AF"/>
                </a:solidFill>
                <a:latin typeface="Calibri"/>
                <a:cs typeface="Calibri"/>
              </a:rPr>
              <a:t>A</a:t>
            </a:r>
            <a:r>
              <a:rPr lang="en-US" sz="2800" b="1" dirty="0" smtClean="0">
                <a:solidFill>
                  <a:srgbClr val="0061AF"/>
                </a:solidFill>
                <a:latin typeface="Calibri"/>
                <a:cs typeface="Calibri"/>
              </a:rPr>
              <a:t>llowed </a:t>
            </a:r>
            <a:r>
              <a:rPr lang="en-US" sz="2800" b="1" dirty="0">
                <a:solidFill>
                  <a:srgbClr val="0061AF"/>
                </a:solidFill>
                <a:latin typeface="Calibri"/>
                <a:cs typeface="Calibri"/>
              </a:rPr>
              <a:t>to </a:t>
            </a:r>
            <a:r>
              <a:rPr lang="en-US" sz="2800" b="1" dirty="0" smtClean="0">
                <a:solidFill>
                  <a:srgbClr val="0061AF"/>
                </a:solidFill>
                <a:latin typeface="Calibri"/>
                <a:cs typeface="Calibri"/>
              </a:rPr>
              <a:t>Participate </a:t>
            </a:r>
            <a:r>
              <a:rPr lang="en-US" sz="2800" b="1" dirty="0">
                <a:solidFill>
                  <a:srgbClr val="0061AF"/>
                </a:solidFill>
                <a:latin typeface="Calibri"/>
                <a:cs typeface="Calibri"/>
              </a:rPr>
              <a:t>in the </a:t>
            </a:r>
            <a:r>
              <a:rPr lang="en-US" sz="2800" b="1" dirty="0" smtClean="0">
                <a:solidFill>
                  <a:srgbClr val="0061AF"/>
                </a:solidFill>
                <a:latin typeface="Calibri"/>
                <a:cs typeface="Calibri"/>
              </a:rPr>
              <a:t>Activity </a:t>
            </a:r>
            <a:r>
              <a:rPr lang="en-US" sz="2800" b="1" dirty="0">
                <a:solidFill>
                  <a:srgbClr val="0061AF"/>
                </a:solidFill>
                <a:latin typeface="Calibri"/>
                <a:cs typeface="Calibri"/>
              </a:rPr>
              <a:t>E</a:t>
            </a:r>
            <a:r>
              <a:rPr lang="en-US" sz="2800" b="1" dirty="0" smtClean="0">
                <a:solidFill>
                  <a:srgbClr val="0061AF"/>
                </a:solidFill>
                <a:latin typeface="Calibri"/>
                <a:cs typeface="Calibri"/>
              </a:rPr>
              <a:t>ven </a:t>
            </a:r>
            <a:r>
              <a:rPr lang="en-US" sz="2800" b="1" dirty="0">
                <a:solidFill>
                  <a:srgbClr val="0061AF"/>
                </a:solidFill>
                <a:latin typeface="Calibri"/>
                <a:cs typeface="Calibri"/>
              </a:rPr>
              <a:t>W</a:t>
            </a:r>
            <a:r>
              <a:rPr lang="en-US" sz="2800" b="1" dirty="0" smtClean="0">
                <a:solidFill>
                  <a:srgbClr val="0061AF"/>
                </a:solidFill>
                <a:latin typeface="Calibri"/>
                <a:cs typeface="Calibri"/>
              </a:rPr>
              <a:t>hen</a:t>
            </a:r>
            <a:r>
              <a:rPr lang="en-US" sz="2800" b="1" dirty="0">
                <a:solidFill>
                  <a:srgbClr val="0061AF"/>
                </a:solidFill>
                <a:latin typeface="Calibri"/>
                <a:cs typeface="Calibri"/>
              </a:rPr>
              <a:t>:	</a:t>
            </a:r>
            <a:endParaRPr lang="en-US" sz="3600" b="1" dirty="0">
              <a:solidFill>
                <a:srgbClr val="0061AF"/>
              </a:solidFill>
              <a:latin typeface="Calibri"/>
              <a:cs typeface="Calibri"/>
            </a:endParaRPr>
          </a:p>
        </p:txBody>
      </p:sp>
      <p:sp>
        <p:nvSpPr>
          <p:cNvPr id="172035" name="Rectangle 3"/>
          <p:cNvSpPr>
            <a:spLocks noGrp="1" noChangeArrowheads="1"/>
          </p:cNvSpPr>
          <p:nvPr>
            <p:ph type="body" idx="4294967295"/>
          </p:nvPr>
        </p:nvSpPr>
        <p:spPr>
          <a:xfrm>
            <a:off x="1671008" y="1690034"/>
            <a:ext cx="7027787" cy="4436130"/>
          </a:xfrm>
        </p:spPr>
        <p:txBody>
          <a:bodyPr>
            <a:normAutofit/>
          </a:bodyPr>
          <a:lstStyle/>
          <a:p>
            <a:r>
              <a:rPr lang="en-US" sz="2800" dirty="0">
                <a:solidFill>
                  <a:srgbClr val="0061AF"/>
                </a:solidFill>
                <a:latin typeface="Calibri"/>
                <a:cs typeface="Calibri"/>
              </a:rPr>
              <a:t>t</a:t>
            </a:r>
            <a:r>
              <a:rPr lang="en-US" sz="2800" dirty="0" smtClean="0">
                <a:solidFill>
                  <a:srgbClr val="0061AF"/>
                </a:solidFill>
                <a:latin typeface="Calibri"/>
                <a:cs typeface="Calibri"/>
              </a:rPr>
              <a:t>he student </a:t>
            </a:r>
            <a:r>
              <a:rPr lang="en-US" sz="2800" dirty="0">
                <a:solidFill>
                  <a:srgbClr val="0061AF"/>
                </a:solidFill>
                <a:latin typeface="Calibri"/>
                <a:cs typeface="Calibri"/>
              </a:rPr>
              <a:t>does not exhibit all the necessary prerequisite skills,</a:t>
            </a:r>
          </a:p>
          <a:p>
            <a:r>
              <a:rPr lang="en-US" sz="2800" dirty="0">
                <a:solidFill>
                  <a:srgbClr val="0061AF"/>
                </a:solidFill>
                <a:latin typeface="Calibri"/>
                <a:cs typeface="Calibri"/>
              </a:rPr>
              <a:t>the </a:t>
            </a:r>
            <a:r>
              <a:rPr lang="en-US" sz="2800" dirty="0" smtClean="0">
                <a:solidFill>
                  <a:srgbClr val="0061AF"/>
                </a:solidFill>
                <a:latin typeface="Calibri"/>
                <a:cs typeface="Calibri"/>
              </a:rPr>
              <a:t>student </a:t>
            </a:r>
            <a:r>
              <a:rPr lang="en-US" sz="2800" dirty="0">
                <a:solidFill>
                  <a:srgbClr val="0061AF"/>
                </a:solidFill>
                <a:latin typeface="Calibri"/>
                <a:cs typeface="Calibri"/>
              </a:rPr>
              <a:t>will not be able to acquire all components of the skill</a:t>
            </a:r>
            <a:r>
              <a:rPr lang="en-US" sz="2800" dirty="0" smtClean="0">
                <a:solidFill>
                  <a:srgbClr val="0061AF"/>
                </a:solidFill>
                <a:latin typeface="Calibri"/>
                <a:cs typeface="Calibri"/>
              </a:rPr>
              <a:t>, and</a:t>
            </a:r>
            <a:endParaRPr lang="en-US" sz="2800" dirty="0">
              <a:solidFill>
                <a:srgbClr val="0061AF"/>
              </a:solidFill>
              <a:latin typeface="Calibri"/>
              <a:cs typeface="Calibri"/>
            </a:endParaRPr>
          </a:p>
          <a:p>
            <a:r>
              <a:rPr lang="en-US" sz="2800" dirty="0">
                <a:solidFill>
                  <a:srgbClr val="0061AF"/>
                </a:solidFill>
                <a:latin typeface="Calibri"/>
                <a:cs typeface="Calibri"/>
              </a:rPr>
              <a:t>the </a:t>
            </a:r>
            <a:r>
              <a:rPr lang="en-US" sz="2800" dirty="0" smtClean="0">
                <a:solidFill>
                  <a:srgbClr val="0061AF"/>
                </a:solidFill>
                <a:latin typeface="Calibri"/>
                <a:cs typeface="Calibri"/>
              </a:rPr>
              <a:t>student </a:t>
            </a:r>
            <a:r>
              <a:rPr lang="en-US" sz="2800" dirty="0">
                <a:solidFill>
                  <a:srgbClr val="0061AF"/>
                </a:solidFill>
                <a:latin typeface="Calibri"/>
                <a:cs typeface="Calibri"/>
              </a:rPr>
              <a:t>may not complete the entire activity or skill </a:t>
            </a:r>
            <a:r>
              <a:rPr lang="en-US" sz="2800" dirty="0" smtClean="0">
                <a:solidFill>
                  <a:srgbClr val="0061AF"/>
                </a:solidFill>
                <a:latin typeface="Calibri"/>
                <a:cs typeface="Calibri"/>
              </a:rPr>
              <a:t>independently.</a:t>
            </a:r>
            <a:endParaRPr lang="en-US" sz="2800" dirty="0">
              <a:solidFill>
                <a:srgbClr val="0061AF"/>
              </a:solidFill>
              <a:latin typeface="Calibri"/>
              <a:cs typeface="Calibri"/>
            </a:endParaRPr>
          </a:p>
        </p:txBody>
      </p:sp>
    </p:spTree>
    <p:extLst>
      <p:ext uri="{BB962C8B-B14F-4D97-AF65-F5344CB8AC3E}">
        <p14:creationId xmlns:p14="http://schemas.microsoft.com/office/powerpoint/2010/main" val="17637798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09202" y="274638"/>
            <a:ext cx="6941850" cy="1143000"/>
          </a:xfrm>
        </p:spPr>
        <p:txBody>
          <a:bodyPr>
            <a:normAutofit/>
          </a:bodyPr>
          <a:lstStyle/>
          <a:p>
            <a:r>
              <a:rPr lang="en-US" sz="4000" b="1" dirty="0" smtClean="0">
                <a:solidFill>
                  <a:srgbClr val="0061AF"/>
                </a:solidFill>
                <a:latin typeface="Calibri"/>
                <a:cs typeface="Calibri"/>
              </a:rPr>
              <a:t>Principle of Partial Participation</a:t>
            </a:r>
            <a:endParaRPr lang="en-US" sz="4000" b="1" dirty="0">
              <a:solidFill>
                <a:srgbClr val="0061AF"/>
              </a:solidFill>
              <a:latin typeface="Calibri"/>
              <a:cs typeface="Calibri"/>
            </a:endParaRPr>
          </a:p>
        </p:txBody>
      </p:sp>
      <p:sp>
        <p:nvSpPr>
          <p:cNvPr id="172035" name="Rectangle 3"/>
          <p:cNvSpPr>
            <a:spLocks noGrp="1" noChangeArrowheads="1"/>
          </p:cNvSpPr>
          <p:nvPr>
            <p:ph type="body" idx="4294967295"/>
          </p:nvPr>
        </p:nvSpPr>
        <p:spPr>
          <a:xfrm>
            <a:off x="1709202" y="1803400"/>
            <a:ext cx="6941850" cy="4322763"/>
          </a:xfrm>
        </p:spPr>
        <p:txBody>
          <a:bodyPr>
            <a:normAutofit fontScale="92500" lnSpcReduction="20000"/>
          </a:bodyPr>
          <a:lstStyle/>
          <a:p>
            <a:pPr marL="0" indent="0">
              <a:lnSpc>
                <a:spcPct val="110000"/>
              </a:lnSpc>
              <a:buNone/>
            </a:pPr>
            <a:r>
              <a:rPr lang="en-US" dirty="0" smtClean="0">
                <a:solidFill>
                  <a:srgbClr val="0061AF"/>
                </a:solidFill>
                <a:latin typeface="Calibri"/>
                <a:cs typeface="Calibri"/>
              </a:rPr>
              <a:t>All students</a:t>
            </a:r>
          </a:p>
          <a:p>
            <a:pPr lvl="1">
              <a:lnSpc>
                <a:spcPct val="110000"/>
              </a:lnSpc>
              <a:buFont typeface="Arial"/>
              <a:buChar char="•"/>
            </a:pPr>
            <a:r>
              <a:rPr lang="en-US" sz="3200" dirty="0" smtClean="0">
                <a:solidFill>
                  <a:srgbClr val="0061AF"/>
                </a:solidFill>
                <a:latin typeface="Calibri"/>
                <a:cs typeface="Calibri"/>
              </a:rPr>
              <a:t>can participate in whatever parts of a task or activity that they can, and in doing so</a:t>
            </a:r>
          </a:p>
          <a:p>
            <a:pPr lvl="1">
              <a:lnSpc>
                <a:spcPct val="110000"/>
              </a:lnSpc>
              <a:buFont typeface="Arial"/>
              <a:buChar char="•"/>
            </a:pPr>
            <a:r>
              <a:rPr lang="en-US" sz="3200" dirty="0" smtClean="0">
                <a:solidFill>
                  <a:srgbClr val="0061AF"/>
                </a:solidFill>
                <a:latin typeface="Calibri"/>
                <a:cs typeface="Calibri"/>
              </a:rPr>
              <a:t>“can acquire many skills that will allow them to function, at least in part in a wide variety of least restrictive school and nonschool environments and activities” </a:t>
            </a:r>
            <a:r>
              <a:rPr lang="en-US" dirty="0" smtClean="0">
                <a:solidFill>
                  <a:srgbClr val="0061AF"/>
                </a:solidFill>
                <a:latin typeface="Calibri"/>
                <a:cs typeface="Calibri"/>
              </a:rPr>
              <a:t>(Baumgart et al., 1982, p. 19). </a:t>
            </a:r>
          </a:p>
        </p:txBody>
      </p:sp>
    </p:spTree>
    <p:extLst>
      <p:ext uri="{BB962C8B-B14F-4D97-AF65-F5344CB8AC3E}">
        <p14:creationId xmlns:p14="http://schemas.microsoft.com/office/powerpoint/2010/main" val="226931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58" y="274638"/>
            <a:ext cx="7006242" cy="1143000"/>
          </a:xfrm>
        </p:spPr>
        <p:txBody>
          <a:bodyPr/>
          <a:lstStyle/>
          <a:p>
            <a:r>
              <a:rPr lang="en-US" b="1" dirty="0" smtClean="0">
                <a:solidFill>
                  <a:srgbClr val="0061AF"/>
                </a:solidFill>
                <a:latin typeface="Calibri"/>
                <a:cs typeface="Calibri"/>
              </a:rPr>
              <a:t>Remember!</a:t>
            </a:r>
            <a:endParaRPr lang="en-US" b="1" dirty="0">
              <a:solidFill>
                <a:srgbClr val="0061AF"/>
              </a:solidFill>
              <a:latin typeface="Calibri"/>
              <a:cs typeface="Calibri"/>
            </a:endParaRPr>
          </a:p>
        </p:txBody>
      </p:sp>
      <p:sp>
        <p:nvSpPr>
          <p:cNvPr id="7" name="Content Placeholder 6"/>
          <p:cNvSpPr>
            <a:spLocks noGrp="1"/>
          </p:cNvSpPr>
          <p:nvPr>
            <p:ph idx="1"/>
          </p:nvPr>
        </p:nvSpPr>
        <p:spPr>
          <a:xfrm>
            <a:off x="1680558" y="1600200"/>
            <a:ext cx="7006242" cy="4525963"/>
          </a:xfrm>
        </p:spPr>
        <p:txBody>
          <a:bodyPr/>
          <a:lstStyle/>
          <a:p>
            <a:r>
              <a:rPr lang="en-US" dirty="0" smtClean="0">
                <a:solidFill>
                  <a:srgbClr val="0061AF"/>
                </a:solidFill>
                <a:latin typeface="Calibri"/>
                <a:cs typeface="Calibri"/>
              </a:rPr>
              <a:t>Providing access to the general education curriculum does not mean the student must be able to access the curriculum in the same way as other students!</a:t>
            </a:r>
          </a:p>
          <a:p>
            <a:r>
              <a:rPr lang="en-US" dirty="0" smtClean="0">
                <a:solidFill>
                  <a:srgbClr val="0061AF"/>
                </a:solidFill>
                <a:latin typeface="Calibri"/>
                <a:cs typeface="Calibri"/>
              </a:rPr>
              <a:t>The level or severity of disability cannot be a reason for segregating students with disabilities!</a:t>
            </a:r>
            <a:endParaRPr lang="en-US" dirty="0">
              <a:solidFill>
                <a:srgbClr val="0061AF"/>
              </a:solidFill>
              <a:latin typeface="Calibri"/>
              <a:cs typeface="Calibri"/>
            </a:endParaRPr>
          </a:p>
        </p:txBody>
      </p:sp>
    </p:spTree>
    <p:extLst>
      <p:ext uri="{BB962C8B-B14F-4D97-AF65-F5344CB8AC3E}">
        <p14:creationId xmlns:p14="http://schemas.microsoft.com/office/powerpoint/2010/main" val="3860251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2859" y="197264"/>
            <a:ext cx="7151215" cy="144249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8178" name="Rectangle 4"/>
          <p:cNvSpPr>
            <a:spLocks noGrp="1" noChangeArrowheads="1"/>
          </p:cNvSpPr>
          <p:nvPr>
            <p:ph type="ctrTitle" idx="4294967295"/>
          </p:nvPr>
        </p:nvSpPr>
        <p:spPr>
          <a:xfrm>
            <a:off x="1842884" y="1432231"/>
            <a:ext cx="6911190" cy="3198650"/>
          </a:xfrm>
        </p:spPr>
        <p:txBody>
          <a:bodyPr>
            <a:noAutofit/>
          </a:bodyPr>
          <a:lstStyle/>
          <a:p>
            <a:r>
              <a:rPr lang="en-US" sz="4800" b="1" dirty="0" smtClean="0">
                <a:solidFill>
                  <a:srgbClr val="0061AF"/>
                </a:solidFill>
                <a:latin typeface="Calibri"/>
                <a:cs typeface="Calibri"/>
              </a:rPr>
              <a:t>So, How </a:t>
            </a:r>
            <a:r>
              <a:rPr lang="en-US" sz="4800" b="1" dirty="0">
                <a:solidFill>
                  <a:srgbClr val="0061AF"/>
                </a:solidFill>
                <a:latin typeface="Calibri"/>
                <a:cs typeface="Calibri"/>
              </a:rPr>
              <a:t>D</a:t>
            </a:r>
            <a:r>
              <a:rPr lang="en-US" sz="4800" b="1" dirty="0" smtClean="0">
                <a:solidFill>
                  <a:srgbClr val="0061AF"/>
                </a:solidFill>
                <a:latin typeface="Calibri"/>
                <a:cs typeface="Calibri"/>
              </a:rPr>
              <a:t>o </a:t>
            </a:r>
            <a:r>
              <a:rPr lang="en-US" sz="4800" b="1" dirty="0">
                <a:solidFill>
                  <a:srgbClr val="0061AF"/>
                </a:solidFill>
                <a:latin typeface="Calibri"/>
                <a:cs typeface="Calibri"/>
              </a:rPr>
              <a:t>W</a:t>
            </a:r>
            <a:r>
              <a:rPr lang="en-US" sz="4800" b="1" dirty="0" smtClean="0">
                <a:solidFill>
                  <a:srgbClr val="0061AF"/>
                </a:solidFill>
                <a:latin typeface="Calibri"/>
                <a:cs typeface="Calibri"/>
              </a:rPr>
              <a:t>e </a:t>
            </a:r>
            <a:r>
              <a:rPr lang="en-US" sz="4800" b="1" dirty="0">
                <a:solidFill>
                  <a:srgbClr val="0061AF"/>
                </a:solidFill>
                <a:latin typeface="Calibri"/>
                <a:cs typeface="Calibri"/>
              </a:rPr>
              <a:t>P</a:t>
            </a:r>
            <a:r>
              <a:rPr lang="en-US" sz="4800" b="1" dirty="0" smtClean="0">
                <a:solidFill>
                  <a:srgbClr val="0061AF"/>
                </a:solidFill>
                <a:latin typeface="Calibri"/>
                <a:cs typeface="Calibri"/>
              </a:rPr>
              <a:t>rovide </a:t>
            </a:r>
            <a:r>
              <a:rPr lang="en-US" sz="4800" b="1" dirty="0">
                <a:solidFill>
                  <a:srgbClr val="0061AF"/>
                </a:solidFill>
                <a:latin typeface="Calibri"/>
                <a:cs typeface="Calibri"/>
              </a:rPr>
              <a:t>M</a:t>
            </a:r>
            <a:r>
              <a:rPr lang="en-US" sz="4800" b="1" dirty="0" smtClean="0">
                <a:solidFill>
                  <a:srgbClr val="0061AF"/>
                </a:solidFill>
                <a:latin typeface="Calibri"/>
                <a:cs typeface="Calibri"/>
              </a:rPr>
              <a:t>eaningful </a:t>
            </a:r>
            <a:r>
              <a:rPr lang="en-US" sz="4800" b="1" dirty="0">
                <a:solidFill>
                  <a:srgbClr val="0061AF"/>
                </a:solidFill>
                <a:latin typeface="Calibri"/>
                <a:cs typeface="Calibri"/>
              </a:rPr>
              <a:t>A</a:t>
            </a:r>
            <a:r>
              <a:rPr lang="en-US" sz="4800" b="1" dirty="0" smtClean="0">
                <a:solidFill>
                  <a:srgbClr val="0061AF"/>
                </a:solidFill>
                <a:latin typeface="Calibri"/>
                <a:cs typeface="Calibri"/>
              </a:rPr>
              <a:t>ccess and Participation?</a:t>
            </a:r>
            <a:endParaRPr lang="en-US" sz="4800" b="1" dirty="0">
              <a:solidFill>
                <a:srgbClr val="0061AF"/>
              </a:solidFill>
              <a:latin typeface="Calibri"/>
              <a:cs typeface="Calibri"/>
            </a:endParaRPr>
          </a:p>
        </p:txBody>
      </p:sp>
    </p:spTree>
    <p:extLst>
      <p:ext uri="{BB962C8B-B14F-4D97-AF65-F5344CB8AC3E}">
        <p14:creationId xmlns:p14="http://schemas.microsoft.com/office/powerpoint/2010/main" val="10810229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EED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EED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CEEDAR.thmx</Template>
  <TotalTime>3294</TotalTime>
  <Words>6623</Words>
  <Application>Microsoft Macintosh PowerPoint</Application>
  <PresentationFormat>On-screen Show (4:3)</PresentationFormat>
  <Paragraphs>306</Paragraphs>
  <Slides>34</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CEEDAR</vt:lpstr>
      <vt:lpstr>1_CEEDAR</vt:lpstr>
      <vt:lpstr>MS Org Chart</vt:lpstr>
      <vt:lpstr>PowerPoint Presentation</vt:lpstr>
      <vt:lpstr>Roles in Inclusive Settings</vt:lpstr>
      <vt:lpstr>Inclusive Roles &amp; Responsibilities</vt:lpstr>
      <vt:lpstr>Communicating About Curriculum</vt:lpstr>
      <vt:lpstr>Readiness = Rejection</vt:lpstr>
      <vt:lpstr>The Student Should Be Allowed to Participate in the Activity Even When: </vt:lpstr>
      <vt:lpstr>Principle of Partial Participation</vt:lpstr>
      <vt:lpstr>Remember!</vt:lpstr>
      <vt:lpstr>So, How Do We Provide Meaningful Access and Participation?</vt:lpstr>
      <vt:lpstr>PowerPoint Presentation</vt:lpstr>
      <vt:lpstr>Types of Curricular Adaptations</vt:lpstr>
      <vt:lpstr>General &amp; Specific Adaptations</vt:lpstr>
      <vt:lpstr>Instructional Adaptations</vt:lpstr>
      <vt:lpstr>Ecological Adaptations</vt:lpstr>
      <vt:lpstr>In-Advance Adaptations</vt:lpstr>
      <vt:lpstr>How Do We Make These Predictions?</vt:lpstr>
      <vt:lpstr>PowerPoint Presentation</vt:lpstr>
      <vt:lpstr>What Is a Good Adaptation?</vt:lpstr>
      <vt:lpstr>Embedded Instruction</vt:lpstr>
      <vt:lpstr>Teaching Trials</vt:lpstr>
      <vt:lpstr>Massed Trials</vt:lpstr>
      <vt:lpstr>Distributed Trials</vt:lpstr>
      <vt:lpstr>Specific &amp; General Goals</vt:lpstr>
      <vt:lpstr>Natural Teaching Opportunities</vt:lpstr>
      <vt:lpstr>Example</vt:lpstr>
      <vt:lpstr>Natural Opportunities &amp;  IEP Matrix</vt:lpstr>
      <vt:lpstr>Inclusion &amp; Embedded Instruction</vt:lpstr>
      <vt:lpstr>Embedded Opportunities</vt:lpstr>
      <vt:lpstr>Embedded Instruction: Example</vt:lpstr>
      <vt:lpstr>Another Example</vt:lpstr>
      <vt:lpstr>Find Times to Embed Instruction</vt:lpstr>
      <vt:lpstr>Another Example of Embedded Instruction</vt:lpstr>
      <vt:lpstr>Example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 Presentation</dc:title>
  <dc:creator>Kurth, Jennifer A</dc:creator>
  <cp:lastModifiedBy>APA Style</cp:lastModifiedBy>
  <cp:revision>220</cp:revision>
  <dcterms:created xsi:type="dcterms:W3CDTF">2014-08-18T16:17:13Z</dcterms:created>
  <dcterms:modified xsi:type="dcterms:W3CDTF">2015-10-29T18:49:24Z</dcterms:modified>
</cp:coreProperties>
</file>