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3"/>
  </p:notesMasterIdLst>
  <p:handoutMasterIdLst>
    <p:handoutMasterId r:id="rId114"/>
  </p:handoutMasterIdLst>
  <p:sldIdLst>
    <p:sldId id="256" r:id="rId2"/>
    <p:sldId id="271" r:id="rId3"/>
    <p:sldId id="671" r:id="rId4"/>
    <p:sldId id="282" r:id="rId5"/>
    <p:sldId id="342" r:id="rId6"/>
    <p:sldId id="413" r:id="rId7"/>
    <p:sldId id="497" r:id="rId8"/>
    <p:sldId id="284" r:id="rId9"/>
    <p:sldId id="613" r:id="rId10"/>
    <p:sldId id="426" r:id="rId11"/>
    <p:sldId id="597" r:id="rId12"/>
    <p:sldId id="596" r:id="rId13"/>
    <p:sldId id="643" r:id="rId14"/>
    <p:sldId id="384" r:id="rId15"/>
    <p:sldId id="599" r:id="rId16"/>
    <p:sldId id="600" r:id="rId17"/>
    <p:sldId id="638" r:id="rId18"/>
    <p:sldId id="681" r:id="rId19"/>
    <p:sldId id="642" r:id="rId20"/>
    <p:sldId id="385" r:id="rId21"/>
    <p:sldId id="673" r:id="rId22"/>
    <p:sldId id="421" r:id="rId23"/>
    <p:sldId id="534" r:id="rId24"/>
    <p:sldId id="358" r:id="rId25"/>
    <p:sldId id="536" r:id="rId26"/>
    <p:sldId id="647" r:id="rId27"/>
    <p:sldId id="675" r:id="rId28"/>
    <p:sldId id="676" r:id="rId29"/>
    <p:sldId id="677" r:id="rId30"/>
    <p:sldId id="649" r:id="rId31"/>
    <p:sldId id="650" r:id="rId32"/>
    <p:sldId id="653" r:id="rId33"/>
    <p:sldId id="652" r:id="rId34"/>
    <p:sldId id="655" r:id="rId35"/>
    <p:sldId id="656" r:id="rId36"/>
    <p:sldId id="651" r:id="rId37"/>
    <p:sldId id="657" r:id="rId38"/>
    <p:sldId id="658" r:id="rId39"/>
    <p:sldId id="659" r:id="rId40"/>
    <p:sldId id="660" r:id="rId41"/>
    <p:sldId id="661" r:id="rId42"/>
    <p:sldId id="663" r:id="rId43"/>
    <p:sldId id="664" r:id="rId44"/>
    <p:sldId id="678" r:id="rId45"/>
    <p:sldId id="682" r:id="rId46"/>
    <p:sldId id="501" r:id="rId47"/>
    <p:sldId id="390" r:id="rId48"/>
    <p:sldId id="508" r:id="rId49"/>
    <p:sldId id="527" r:id="rId50"/>
    <p:sldId id="409" r:id="rId51"/>
    <p:sldId id="529" r:id="rId52"/>
    <p:sldId id="410" r:id="rId53"/>
    <p:sldId id="623" r:id="rId54"/>
    <p:sldId id="621" r:id="rId55"/>
    <p:sldId id="392" r:id="rId56"/>
    <p:sldId id="394" r:id="rId57"/>
    <p:sldId id="543" r:id="rId58"/>
    <p:sldId id="590" r:id="rId59"/>
    <p:sldId id="622" r:id="rId60"/>
    <p:sldId id="645" r:id="rId61"/>
    <p:sldId id="362" r:id="rId62"/>
    <p:sldId id="427" r:id="rId63"/>
    <p:sldId id="344" r:id="rId64"/>
    <p:sldId id="429" r:id="rId65"/>
    <p:sldId id="431" r:id="rId66"/>
    <p:sldId id="624" r:id="rId67"/>
    <p:sldId id="585" r:id="rId68"/>
    <p:sldId id="674" r:id="rId69"/>
    <p:sldId id="345" r:id="rId70"/>
    <p:sldId id="437" r:id="rId71"/>
    <p:sldId id="441" r:id="rId72"/>
    <p:sldId id="668" r:id="rId73"/>
    <p:sldId id="443" r:id="rId74"/>
    <p:sldId id="446" r:id="rId75"/>
    <p:sldId id="625" r:id="rId76"/>
    <p:sldId id="522" r:id="rId77"/>
    <p:sldId id="523" r:id="rId78"/>
    <p:sldId id="544" r:id="rId79"/>
    <p:sldId id="635" r:id="rId80"/>
    <p:sldId id="634" r:id="rId81"/>
    <p:sldId id="636" r:id="rId82"/>
    <p:sldId id="637" r:id="rId83"/>
    <p:sldId id="669" r:id="rId84"/>
    <p:sldId id="679" r:id="rId85"/>
    <p:sldId id="646" r:id="rId86"/>
    <p:sldId id="547" r:id="rId87"/>
    <p:sldId id="631" r:id="rId88"/>
    <p:sldId id="472" r:id="rId89"/>
    <p:sldId id="626" r:id="rId90"/>
    <p:sldId id="627" r:id="rId91"/>
    <p:sldId id="468" r:id="rId92"/>
    <p:sldId id="469" r:id="rId93"/>
    <p:sldId id="470" r:id="rId94"/>
    <p:sldId id="680" r:id="rId95"/>
    <p:sldId id="555" r:id="rId96"/>
    <p:sldId id="556" r:id="rId97"/>
    <p:sldId id="568" r:id="rId98"/>
    <p:sldId id="569" r:id="rId99"/>
    <p:sldId id="571" r:id="rId100"/>
    <p:sldId id="572" r:id="rId101"/>
    <p:sldId id="587" r:id="rId102"/>
    <p:sldId id="574" r:id="rId103"/>
    <p:sldId id="575" r:id="rId104"/>
    <p:sldId id="588" r:id="rId105"/>
    <p:sldId id="566" r:id="rId106"/>
    <p:sldId id="666" r:id="rId107"/>
    <p:sldId id="632" r:id="rId108"/>
    <p:sldId id="633" r:id="rId109"/>
    <p:sldId id="589" r:id="rId110"/>
    <p:sldId id="619" r:id="rId111"/>
    <p:sldId id="341" r:id="rId112"/>
  </p:sldIdLst>
  <p:sldSz cx="9144000" cy="6858000" type="screen4x3"/>
  <p:notesSz cx="6985000" cy="9283700"/>
  <p:defaultTex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1AF"/>
    <a:srgbClr val="000058"/>
    <a:srgbClr val="81F757"/>
    <a:srgbClr val="0C788E"/>
    <a:srgbClr val="000099"/>
    <a:srgbClr val="422C16"/>
    <a:srgbClr val="025198"/>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38" autoAdjust="0"/>
    <p:restoredTop sz="87500" autoAdjust="0"/>
  </p:normalViewPr>
  <p:slideViewPr>
    <p:cSldViewPr>
      <p:cViewPr>
        <p:scale>
          <a:sx n="75" d="100"/>
          <a:sy n="75" d="100"/>
        </p:scale>
        <p:origin x="-1976" y="-144"/>
      </p:cViewPr>
      <p:guideLst>
        <p:guide orient="horz" pos="2160"/>
        <p:guide pos="288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0"/>
    </p:cViewPr>
  </p:sorterViewPr>
  <p:notesViewPr>
    <p:cSldViewPr>
      <p:cViewPr>
        <p:scale>
          <a:sx n="150" d="100"/>
          <a:sy n="150" d="100"/>
        </p:scale>
        <p:origin x="-1416" y="3920"/>
      </p:cViewPr>
      <p:guideLst>
        <p:guide orient="horz" pos="2924"/>
        <p:guide pos="2200"/>
      </p:guideLst>
    </p:cSldViewPr>
  </p:notes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notesMaster" Target="notesMasters/notesMaster1.xml"/><Relationship Id="rId114" Type="http://schemas.openxmlformats.org/officeDocument/2006/relationships/handoutMaster" Target="handoutMasters/handoutMaster1.xml"/><Relationship Id="rId115" Type="http://schemas.openxmlformats.org/officeDocument/2006/relationships/printerSettings" Target="printerSettings/printerSettings1.bin"/><Relationship Id="rId116" Type="http://schemas.openxmlformats.org/officeDocument/2006/relationships/presProps" Target="presProps.xml"/><Relationship Id="rId117" Type="http://schemas.openxmlformats.org/officeDocument/2006/relationships/viewProps" Target="viewProps.xml"/><Relationship Id="rId118" Type="http://schemas.openxmlformats.org/officeDocument/2006/relationships/theme" Target="theme/theme1.xml"/><Relationship Id="rId119" Type="http://schemas.openxmlformats.org/officeDocument/2006/relationships/tableStyles" Target="tableStyles.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80CF60-8F28-4918-8EFF-93557D0A6C98}" type="doc">
      <dgm:prSet loTypeId="urn:microsoft.com/office/officeart/2005/8/layout/list1" loCatId="list" qsTypeId="urn:microsoft.com/office/officeart/2005/8/quickstyle/simple2" qsCatId="simple" csTypeId="urn:microsoft.com/office/officeart/2005/8/colors/accent2_2" csCatId="accent2" phldr="1"/>
      <dgm:spPr/>
      <dgm:t>
        <a:bodyPr/>
        <a:lstStyle/>
        <a:p>
          <a:endParaRPr lang="en-US"/>
        </a:p>
      </dgm:t>
    </dgm:pt>
    <dgm:pt modelId="{8F692024-68B3-4E38-A0C0-56E3FAFD29DB}">
      <dgm:prSet phldrT="[Text]"/>
      <dgm:spPr/>
      <dgm:t>
        <a:bodyPr/>
        <a:lstStyle/>
        <a:p>
          <a:r>
            <a:rPr lang="en-US" dirty="0" smtClean="0">
              <a:latin typeface="Calibri"/>
              <a:cs typeface="Calibri"/>
            </a:rPr>
            <a:t>Universal screening for</a:t>
          </a:r>
          <a:r>
            <a:rPr lang="en-US" b="1" u="none" dirty="0" smtClean="0">
              <a:latin typeface="Calibri"/>
              <a:cs typeface="Calibri"/>
            </a:rPr>
            <a:t> </a:t>
          </a:r>
          <a:r>
            <a:rPr lang="en-US" b="1" u="sng" dirty="0" smtClean="0">
              <a:latin typeface="Calibri"/>
              <a:cs typeface="Calibri"/>
            </a:rPr>
            <a:t>all </a:t>
          </a:r>
          <a:r>
            <a:rPr lang="en-US" dirty="0" smtClean="0">
              <a:latin typeface="Calibri"/>
              <a:cs typeface="Calibri"/>
            </a:rPr>
            <a:t>students</a:t>
          </a:r>
          <a:endParaRPr lang="en-US" dirty="0">
            <a:latin typeface="Calibri"/>
            <a:cs typeface="Calibri"/>
          </a:endParaRPr>
        </a:p>
      </dgm:t>
    </dgm:pt>
    <dgm:pt modelId="{144AAE78-73A9-4BF2-A98B-9682FA5E7519}" type="parTrans" cxnId="{FC4C963B-F740-46A2-A5A9-753166195B06}">
      <dgm:prSet/>
      <dgm:spPr/>
      <dgm:t>
        <a:bodyPr/>
        <a:lstStyle/>
        <a:p>
          <a:endParaRPr lang="en-US">
            <a:latin typeface="Calibri"/>
            <a:cs typeface="Calibri"/>
          </a:endParaRPr>
        </a:p>
      </dgm:t>
    </dgm:pt>
    <dgm:pt modelId="{97EF07B5-F429-4FB0-962C-03852DA5D0A9}" type="sibTrans" cxnId="{FC4C963B-F740-46A2-A5A9-753166195B06}">
      <dgm:prSet/>
      <dgm:spPr/>
      <dgm:t>
        <a:bodyPr/>
        <a:lstStyle/>
        <a:p>
          <a:endParaRPr lang="en-US">
            <a:latin typeface="Calibri"/>
            <a:cs typeface="Calibri"/>
          </a:endParaRPr>
        </a:p>
      </dgm:t>
    </dgm:pt>
    <dgm:pt modelId="{042BE849-5B02-4BDA-8AA9-B15D771900BC}">
      <dgm:prSet phldrT="[Text]"/>
      <dgm:spPr/>
      <dgm:t>
        <a:bodyPr/>
        <a:lstStyle/>
        <a:p>
          <a:r>
            <a:rPr lang="en-US" dirty="0" smtClean="0">
              <a:latin typeface="Calibri"/>
              <a:cs typeface="Calibri"/>
            </a:rPr>
            <a:t>Progress monitoring for some students</a:t>
          </a:r>
          <a:endParaRPr lang="en-US" dirty="0">
            <a:latin typeface="Calibri"/>
            <a:cs typeface="Calibri"/>
          </a:endParaRPr>
        </a:p>
      </dgm:t>
    </dgm:pt>
    <dgm:pt modelId="{52A5E083-0291-45B1-8DE7-4C941AEA6138}" type="parTrans" cxnId="{57FB6999-9E98-4073-ABC8-709EC651BD7D}">
      <dgm:prSet/>
      <dgm:spPr/>
      <dgm:t>
        <a:bodyPr/>
        <a:lstStyle/>
        <a:p>
          <a:endParaRPr lang="en-US">
            <a:latin typeface="Calibri"/>
            <a:cs typeface="Calibri"/>
          </a:endParaRPr>
        </a:p>
      </dgm:t>
    </dgm:pt>
    <dgm:pt modelId="{382B97BC-CB69-4200-81AD-5998093C6C64}" type="sibTrans" cxnId="{57FB6999-9E98-4073-ABC8-709EC651BD7D}">
      <dgm:prSet/>
      <dgm:spPr/>
      <dgm:t>
        <a:bodyPr/>
        <a:lstStyle/>
        <a:p>
          <a:endParaRPr lang="en-US">
            <a:latin typeface="Calibri"/>
            <a:cs typeface="Calibri"/>
          </a:endParaRPr>
        </a:p>
      </dgm:t>
    </dgm:pt>
    <dgm:pt modelId="{77A864BD-E3A7-4337-9EAB-F5C0206DE394}">
      <dgm:prSet phldrT="[Text]"/>
      <dgm:spPr/>
      <dgm:t>
        <a:bodyPr/>
        <a:lstStyle/>
        <a:p>
          <a:r>
            <a:rPr lang="en-US" dirty="0" smtClean="0">
              <a:latin typeface="Calibri"/>
              <a:cs typeface="Calibri"/>
            </a:rPr>
            <a:t>Data-based decision making</a:t>
          </a:r>
          <a:endParaRPr lang="en-US" dirty="0">
            <a:latin typeface="Calibri"/>
            <a:cs typeface="Calibri"/>
          </a:endParaRPr>
        </a:p>
      </dgm:t>
    </dgm:pt>
    <dgm:pt modelId="{21FB688C-D718-4261-A139-F6351167C1D8}" type="parTrans" cxnId="{F71F3869-37DD-44A6-ADD7-C126FC394D1F}">
      <dgm:prSet/>
      <dgm:spPr/>
      <dgm:t>
        <a:bodyPr/>
        <a:lstStyle/>
        <a:p>
          <a:endParaRPr lang="en-US">
            <a:latin typeface="Calibri"/>
            <a:cs typeface="Calibri"/>
          </a:endParaRPr>
        </a:p>
      </dgm:t>
    </dgm:pt>
    <dgm:pt modelId="{8BB4D056-D8D4-459D-883F-EDD1A985BFD0}" type="sibTrans" cxnId="{F71F3869-37DD-44A6-ADD7-C126FC394D1F}">
      <dgm:prSet/>
      <dgm:spPr/>
      <dgm:t>
        <a:bodyPr/>
        <a:lstStyle/>
        <a:p>
          <a:endParaRPr lang="en-US">
            <a:latin typeface="Calibri"/>
            <a:cs typeface="Calibri"/>
          </a:endParaRPr>
        </a:p>
      </dgm:t>
    </dgm:pt>
    <dgm:pt modelId="{E552C647-CDD7-4E0A-B135-3A6246A496B3}">
      <dgm:prSet/>
      <dgm:spPr/>
      <dgm:t>
        <a:bodyPr/>
        <a:lstStyle/>
        <a:p>
          <a:r>
            <a:rPr lang="en-US" dirty="0" smtClean="0">
              <a:latin typeface="Calibri"/>
              <a:cs typeface="Calibri"/>
            </a:rPr>
            <a:t>High-quality instruction for </a:t>
          </a:r>
          <a:r>
            <a:rPr lang="en-US" b="1" u="sng" dirty="0" smtClean="0">
              <a:latin typeface="Calibri"/>
              <a:cs typeface="Calibri"/>
            </a:rPr>
            <a:t>all</a:t>
          </a:r>
          <a:r>
            <a:rPr lang="en-US" dirty="0" smtClean="0">
              <a:latin typeface="Calibri"/>
              <a:cs typeface="Calibri"/>
            </a:rPr>
            <a:t> students</a:t>
          </a:r>
          <a:endParaRPr lang="en-US" dirty="0">
            <a:latin typeface="Calibri"/>
            <a:cs typeface="Calibri"/>
          </a:endParaRPr>
        </a:p>
      </dgm:t>
    </dgm:pt>
    <dgm:pt modelId="{ED7915CA-39E0-4DBA-AD46-736480747B5E}" type="parTrans" cxnId="{17983F87-876B-4240-ACE0-9D3DEE21387A}">
      <dgm:prSet/>
      <dgm:spPr/>
      <dgm:t>
        <a:bodyPr/>
        <a:lstStyle/>
        <a:p>
          <a:endParaRPr lang="en-US">
            <a:latin typeface="Calibri"/>
            <a:cs typeface="Calibri"/>
          </a:endParaRPr>
        </a:p>
      </dgm:t>
    </dgm:pt>
    <dgm:pt modelId="{924BACF7-3C54-4B17-B8FC-1EBB54C5BC0D}" type="sibTrans" cxnId="{17983F87-876B-4240-ACE0-9D3DEE21387A}">
      <dgm:prSet/>
      <dgm:spPr/>
      <dgm:t>
        <a:bodyPr/>
        <a:lstStyle/>
        <a:p>
          <a:endParaRPr lang="en-US">
            <a:latin typeface="Calibri"/>
            <a:cs typeface="Calibri"/>
          </a:endParaRPr>
        </a:p>
      </dgm:t>
    </dgm:pt>
    <dgm:pt modelId="{27E54F00-B994-457A-8328-5703E53C9426}" type="pres">
      <dgm:prSet presAssocID="{B380CF60-8F28-4918-8EFF-93557D0A6C98}" presName="linear" presStyleCnt="0">
        <dgm:presLayoutVars>
          <dgm:dir/>
          <dgm:animLvl val="lvl"/>
          <dgm:resizeHandles val="exact"/>
        </dgm:presLayoutVars>
      </dgm:prSet>
      <dgm:spPr/>
      <dgm:t>
        <a:bodyPr/>
        <a:lstStyle/>
        <a:p>
          <a:endParaRPr lang="en-US"/>
        </a:p>
      </dgm:t>
    </dgm:pt>
    <dgm:pt modelId="{96B099FA-1AD1-49E6-9E70-D0ECE85A194A}" type="pres">
      <dgm:prSet presAssocID="{E552C647-CDD7-4E0A-B135-3A6246A496B3}" presName="parentLin" presStyleCnt="0"/>
      <dgm:spPr/>
      <dgm:t>
        <a:bodyPr/>
        <a:lstStyle/>
        <a:p>
          <a:endParaRPr lang="en-US"/>
        </a:p>
      </dgm:t>
    </dgm:pt>
    <dgm:pt modelId="{B2CA3DA1-874A-4D9A-965C-3F09CF0B52C5}" type="pres">
      <dgm:prSet presAssocID="{E552C647-CDD7-4E0A-B135-3A6246A496B3}" presName="parentLeftMargin" presStyleLbl="node1" presStyleIdx="0" presStyleCnt="4"/>
      <dgm:spPr/>
      <dgm:t>
        <a:bodyPr/>
        <a:lstStyle/>
        <a:p>
          <a:endParaRPr lang="en-US"/>
        </a:p>
      </dgm:t>
    </dgm:pt>
    <dgm:pt modelId="{5C1743E1-526C-494C-B0BF-03779B72AE66}" type="pres">
      <dgm:prSet presAssocID="{E552C647-CDD7-4E0A-B135-3A6246A496B3}" presName="parentText" presStyleLbl="node1" presStyleIdx="0" presStyleCnt="4" custLinFactNeighborY="5343">
        <dgm:presLayoutVars>
          <dgm:chMax val="0"/>
          <dgm:bulletEnabled val="1"/>
        </dgm:presLayoutVars>
      </dgm:prSet>
      <dgm:spPr/>
      <dgm:t>
        <a:bodyPr/>
        <a:lstStyle/>
        <a:p>
          <a:endParaRPr lang="en-US"/>
        </a:p>
      </dgm:t>
    </dgm:pt>
    <dgm:pt modelId="{EFD00231-F2B9-4D50-9102-1A09D56D75A5}" type="pres">
      <dgm:prSet presAssocID="{E552C647-CDD7-4E0A-B135-3A6246A496B3}" presName="negativeSpace" presStyleCnt="0"/>
      <dgm:spPr/>
      <dgm:t>
        <a:bodyPr/>
        <a:lstStyle/>
        <a:p>
          <a:endParaRPr lang="en-US"/>
        </a:p>
      </dgm:t>
    </dgm:pt>
    <dgm:pt modelId="{0819DDC8-DFF4-46BB-92C9-3499636173B1}" type="pres">
      <dgm:prSet presAssocID="{E552C647-CDD7-4E0A-B135-3A6246A496B3}" presName="childText" presStyleLbl="conFgAcc1" presStyleIdx="0" presStyleCnt="4" custLinFactY="-29741" custLinFactNeighborY="-100000">
        <dgm:presLayoutVars>
          <dgm:bulletEnabled val="1"/>
        </dgm:presLayoutVars>
      </dgm:prSet>
      <dgm:spPr/>
      <dgm:t>
        <a:bodyPr/>
        <a:lstStyle/>
        <a:p>
          <a:endParaRPr lang="en-US"/>
        </a:p>
      </dgm:t>
    </dgm:pt>
    <dgm:pt modelId="{304C9AE9-79E0-4451-8073-5794C014A837}" type="pres">
      <dgm:prSet presAssocID="{924BACF7-3C54-4B17-B8FC-1EBB54C5BC0D}" presName="spaceBetweenRectangles" presStyleCnt="0"/>
      <dgm:spPr/>
      <dgm:t>
        <a:bodyPr/>
        <a:lstStyle/>
        <a:p>
          <a:endParaRPr lang="en-US"/>
        </a:p>
      </dgm:t>
    </dgm:pt>
    <dgm:pt modelId="{965E6CE9-2A1B-4EA5-A84A-E3259C4F8EE0}" type="pres">
      <dgm:prSet presAssocID="{8F692024-68B3-4E38-A0C0-56E3FAFD29DB}" presName="parentLin" presStyleCnt="0"/>
      <dgm:spPr/>
      <dgm:t>
        <a:bodyPr/>
        <a:lstStyle/>
        <a:p>
          <a:endParaRPr lang="en-US"/>
        </a:p>
      </dgm:t>
    </dgm:pt>
    <dgm:pt modelId="{1827BF86-6FE9-4072-8B89-BEF1D9EBC5F0}" type="pres">
      <dgm:prSet presAssocID="{8F692024-68B3-4E38-A0C0-56E3FAFD29DB}" presName="parentLeftMargin" presStyleLbl="node1" presStyleIdx="0" presStyleCnt="4"/>
      <dgm:spPr/>
      <dgm:t>
        <a:bodyPr/>
        <a:lstStyle/>
        <a:p>
          <a:endParaRPr lang="en-US"/>
        </a:p>
      </dgm:t>
    </dgm:pt>
    <dgm:pt modelId="{BDAD57CD-0530-4779-8045-FB726263D81F}" type="pres">
      <dgm:prSet presAssocID="{8F692024-68B3-4E38-A0C0-56E3FAFD29DB}" presName="parentText" presStyleLbl="node1" presStyleIdx="1" presStyleCnt="4" custLinFactNeighborX="-5501" custLinFactNeighborY="-41637">
        <dgm:presLayoutVars>
          <dgm:chMax val="0"/>
          <dgm:bulletEnabled val="1"/>
        </dgm:presLayoutVars>
      </dgm:prSet>
      <dgm:spPr/>
      <dgm:t>
        <a:bodyPr/>
        <a:lstStyle/>
        <a:p>
          <a:endParaRPr lang="en-US"/>
        </a:p>
      </dgm:t>
    </dgm:pt>
    <dgm:pt modelId="{B11C446B-5F2D-435F-93B3-50940AC89D3F}" type="pres">
      <dgm:prSet presAssocID="{8F692024-68B3-4E38-A0C0-56E3FAFD29DB}" presName="negativeSpace" presStyleCnt="0"/>
      <dgm:spPr/>
      <dgm:t>
        <a:bodyPr/>
        <a:lstStyle/>
        <a:p>
          <a:endParaRPr lang="en-US"/>
        </a:p>
      </dgm:t>
    </dgm:pt>
    <dgm:pt modelId="{3A5FBC01-794F-4B25-A92D-A7E467D124F8}" type="pres">
      <dgm:prSet presAssocID="{8F692024-68B3-4E38-A0C0-56E3FAFD29DB}" presName="childText" presStyleLbl="conFgAcc1" presStyleIdx="1" presStyleCnt="4" custLinFactY="-76393" custLinFactNeighborY="-100000">
        <dgm:presLayoutVars>
          <dgm:bulletEnabled val="1"/>
        </dgm:presLayoutVars>
      </dgm:prSet>
      <dgm:spPr/>
      <dgm:t>
        <a:bodyPr/>
        <a:lstStyle/>
        <a:p>
          <a:endParaRPr lang="en-US"/>
        </a:p>
      </dgm:t>
    </dgm:pt>
    <dgm:pt modelId="{D1015216-7BDC-40EE-8447-3D257255C402}" type="pres">
      <dgm:prSet presAssocID="{97EF07B5-F429-4FB0-962C-03852DA5D0A9}" presName="spaceBetweenRectangles" presStyleCnt="0"/>
      <dgm:spPr/>
      <dgm:t>
        <a:bodyPr/>
        <a:lstStyle/>
        <a:p>
          <a:endParaRPr lang="en-US"/>
        </a:p>
      </dgm:t>
    </dgm:pt>
    <dgm:pt modelId="{83AAB01E-8258-4504-97BA-17C30BFAC2BB}" type="pres">
      <dgm:prSet presAssocID="{042BE849-5B02-4BDA-8AA9-B15D771900BC}" presName="parentLin" presStyleCnt="0"/>
      <dgm:spPr/>
      <dgm:t>
        <a:bodyPr/>
        <a:lstStyle/>
        <a:p>
          <a:endParaRPr lang="en-US"/>
        </a:p>
      </dgm:t>
    </dgm:pt>
    <dgm:pt modelId="{4D0C782F-EB3A-4102-9489-3019FF2EF3DB}" type="pres">
      <dgm:prSet presAssocID="{042BE849-5B02-4BDA-8AA9-B15D771900BC}" presName="parentLeftMargin" presStyleLbl="node1" presStyleIdx="1" presStyleCnt="4"/>
      <dgm:spPr/>
      <dgm:t>
        <a:bodyPr/>
        <a:lstStyle/>
        <a:p>
          <a:endParaRPr lang="en-US"/>
        </a:p>
      </dgm:t>
    </dgm:pt>
    <dgm:pt modelId="{9E61A738-DE71-416D-AECA-6585711E4DCA}" type="pres">
      <dgm:prSet presAssocID="{042BE849-5B02-4BDA-8AA9-B15D771900BC}" presName="parentText" presStyleLbl="node1" presStyleIdx="2" presStyleCnt="4" custLinFactNeighborY="-81462">
        <dgm:presLayoutVars>
          <dgm:chMax val="0"/>
          <dgm:bulletEnabled val="1"/>
        </dgm:presLayoutVars>
      </dgm:prSet>
      <dgm:spPr/>
      <dgm:t>
        <a:bodyPr/>
        <a:lstStyle/>
        <a:p>
          <a:endParaRPr lang="en-US"/>
        </a:p>
      </dgm:t>
    </dgm:pt>
    <dgm:pt modelId="{B21F6F13-D11D-4227-873B-CC61CBB8F75C}" type="pres">
      <dgm:prSet presAssocID="{042BE849-5B02-4BDA-8AA9-B15D771900BC}" presName="negativeSpace" presStyleCnt="0"/>
      <dgm:spPr/>
      <dgm:t>
        <a:bodyPr/>
        <a:lstStyle/>
        <a:p>
          <a:endParaRPr lang="en-US"/>
        </a:p>
      </dgm:t>
    </dgm:pt>
    <dgm:pt modelId="{68B9DEDB-DA33-4B03-B1E6-5B1081715770}" type="pres">
      <dgm:prSet presAssocID="{042BE849-5B02-4BDA-8AA9-B15D771900BC}" presName="childText" presStyleLbl="conFgAcc1" presStyleIdx="2" presStyleCnt="4" custLinFactY="-101616" custLinFactNeighborY="-200000">
        <dgm:presLayoutVars>
          <dgm:bulletEnabled val="1"/>
        </dgm:presLayoutVars>
      </dgm:prSet>
      <dgm:spPr/>
      <dgm:t>
        <a:bodyPr/>
        <a:lstStyle/>
        <a:p>
          <a:endParaRPr lang="en-US"/>
        </a:p>
      </dgm:t>
    </dgm:pt>
    <dgm:pt modelId="{23A3C2D3-9A5C-4AE1-B970-0667CAE8015F}" type="pres">
      <dgm:prSet presAssocID="{382B97BC-CB69-4200-81AD-5998093C6C64}" presName="spaceBetweenRectangles" presStyleCnt="0"/>
      <dgm:spPr/>
      <dgm:t>
        <a:bodyPr/>
        <a:lstStyle/>
        <a:p>
          <a:endParaRPr lang="en-US"/>
        </a:p>
      </dgm:t>
    </dgm:pt>
    <dgm:pt modelId="{003A7AB7-18E7-4914-A3CA-6DF7F229A53C}" type="pres">
      <dgm:prSet presAssocID="{77A864BD-E3A7-4337-9EAB-F5C0206DE394}" presName="parentLin" presStyleCnt="0"/>
      <dgm:spPr/>
      <dgm:t>
        <a:bodyPr/>
        <a:lstStyle/>
        <a:p>
          <a:endParaRPr lang="en-US"/>
        </a:p>
      </dgm:t>
    </dgm:pt>
    <dgm:pt modelId="{933E5B70-3FD6-4748-8258-9017EA70A1F1}" type="pres">
      <dgm:prSet presAssocID="{77A864BD-E3A7-4337-9EAB-F5C0206DE394}" presName="parentLeftMargin" presStyleLbl="node1" presStyleIdx="2" presStyleCnt="4"/>
      <dgm:spPr/>
      <dgm:t>
        <a:bodyPr/>
        <a:lstStyle/>
        <a:p>
          <a:endParaRPr lang="en-US"/>
        </a:p>
      </dgm:t>
    </dgm:pt>
    <dgm:pt modelId="{32978487-4F32-4830-83FF-E1FAAC80EF2F}" type="pres">
      <dgm:prSet presAssocID="{77A864BD-E3A7-4337-9EAB-F5C0206DE394}" presName="parentText" presStyleLbl="node1" presStyleIdx="3" presStyleCnt="4" custLinFactY="-21287" custLinFactNeighborY="-100000">
        <dgm:presLayoutVars>
          <dgm:chMax val="0"/>
          <dgm:bulletEnabled val="1"/>
        </dgm:presLayoutVars>
      </dgm:prSet>
      <dgm:spPr/>
      <dgm:t>
        <a:bodyPr/>
        <a:lstStyle/>
        <a:p>
          <a:endParaRPr lang="en-US"/>
        </a:p>
      </dgm:t>
    </dgm:pt>
    <dgm:pt modelId="{94AE28AD-8858-4F19-B212-1529F1C3A0CD}" type="pres">
      <dgm:prSet presAssocID="{77A864BD-E3A7-4337-9EAB-F5C0206DE394}" presName="negativeSpace" presStyleCnt="0"/>
      <dgm:spPr/>
      <dgm:t>
        <a:bodyPr/>
        <a:lstStyle/>
        <a:p>
          <a:endParaRPr lang="en-US"/>
        </a:p>
      </dgm:t>
    </dgm:pt>
    <dgm:pt modelId="{7173C5F8-E174-4643-99CF-D59D547BE5DB}" type="pres">
      <dgm:prSet presAssocID="{77A864BD-E3A7-4337-9EAB-F5C0206DE394}" presName="childText" presStyleLbl="conFgAcc1" presStyleIdx="3" presStyleCnt="4" custScaleY="109675" custLinFactY="-100000" custLinFactNeighborY="-160741">
        <dgm:presLayoutVars>
          <dgm:bulletEnabled val="1"/>
        </dgm:presLayoutVars>
      </dgm:prSet>
      <dgm:spPr/>
      <dgm:t>
        <a:bodyPr/>
        <a:lstStyle/>
        <a:p>
          <a:endParaRPr lang="en-US"/>
        </a:p>
      </dgm:t>
    </dgm:pt>
  </dgm:ptLst>
  <dgm:cxnLst>
    <dgm:cxn modelId="{17983F87-876B-4240-ACE0-9D3DEE21387A}" srcId="{B380CF60-8F28-4918-8EFF-93557D0A6C98}" destId="{E552C647-CDD7-4E0A-B135-3A6246A496B3}" srcOrd="0" destOrd="0" parTransId="{ED7915CA-39E0-4DBA-AD46-736480747B5E}" sibTransId="{924BACF7-3C54-4B17-B8FC-1EBB54C5BC0D}"/>
    <dgm:cxn modelId="{B92AC829-41BC-409F-88DD-39EC062DD0AE}" type="presOf" srcId="{E552C647-CDD7-4E0A-B135-3A6246A496B3}" destId="{B2CA3DA1-874A-4D9A-965C-3F09CF0B52C5}" srcOrd="0" destOrd="0" presId="urn:microsoft.com/office/officeart/2005/8/layout/list1"/>
    <dgm:cxn modelId="{D35E082E-C64F-49F9-BEDC-77B0C9F87CFF}" type="presOf" srcId="{B380CF60-8F28-4918-8EFF-93557D0A6C98}" destId="{27E54F00-B994-457A-8328-5703E53C9426}" srcOrd="0" destOrd="0" presId="urn:microsoft.com/office/officeart/2005/8/layout/list1"/>
    <dgm:cxn modelId="{F023811F-4E29-4D87-8D10-D0A43690EFD5}" type="presOf" srcId="{E552C647-CDD7-4E0A-B135-3A6246A496B3}" destId="{5C1743E1-526C-494C-B0BF-03779B72AE66}" srcOrd="1" destOrd="0" presId="urn:microsoft.com/office/officeart/2005/8/layout/list1"/>
    <dgm:cxn modelId="{EC0AA862-AA6D-491F-8FEB-2BCA14F0B4B0}" type="presOf" srcId="{8F692024-68B3-4E38-A0C0-56E3FAFD29DB}" destId="{BDAD57CD-0530-4779-8045-FB726263D81F}" srcOrd="1" destOrd="0" presId="urn:microsoft.com/office/officeart/2005/8/layout/list1"/>
    <dgm:cxn modelId="{F905F31D-AE09-4B67-85F8-BF46E52437DD}" type="presOf" srcId="{77A864BD-E3A7-4337-9EAB-F5C0206DE394}" destId="{933E5B70-3FD6-4748-8258-9017EA70A1F1}" srcOrd="0" destOrd="0" presId="urn:microsoft.com/office/officeart/2005/8/layout/list1"/>
    <dgm:cxn modelId="{FC4C963B-F740-46A2-A5A9-753166195B06}" srcId="{B380CF60-8F28-4918-8EFF-93557D0A6C98}" destId="{8F692024-68B3-4E38-A0C0-56E3FAFD29DB}" srcOrd="1" destOrd="0" parTransId="{144AAE78-73A9-4BF2-A98B-9682FA5E7519}" sibTransId="{97EF07B5-F429-4FB0-962C-03852DA5D0A9}"/>
    <dgm:cxn modelId="{E6C2319D-FA04-4C1A-BD3C-2816488A5114}" type="presOf" srcId="{77A864BD-E3A7-4337-9EAB-F5C0206DE394}" destId="{32978487-4F32-4830-83FF-E1FAAC80EF2F}" srcOrd="1" destOrd="0" presId="urn:microsoft.com/office/officeart/2005/8/layout/list1"/>
    <dgm:cxn modelId="{84E42E87-17C2-4135-B9F0-C4E75059F865}" type="presOf" srcId="{8F692024-68B3-4E38-A0C0-56E3FAFD29DB}" destId="{1827BF86-6FE9-4072-8B89-BEF1D9EBC5F0}" srcOrd="0" destOrd="0" presId="urn:microsoft.com/office/officeart/2005/8/layout/list1"/>
    <dgm:cxn modelId="{F71F3869-37DD-44A6-ADD7-C126FC394D1F}" srcId="{B380CF60-8F28-4918-8EFF-93557D0A6C98}" destId="{77A864BD-E3A7-4337-9EAB-F5C0206DE394}" srcOrd="3" destOrd="0" parTransId="{21FB688C-D718-4261-A139-F6351167C1D8}" sibTransId="{8BB4D056-D8D4-459D-883F-EDD1A985BFD0}"/>
    <dgm:cxn modelId="{57FB6999-9E98-4073-ABC8-709EC651BD7D}" srcId="{B380CF60-8F28-4918-8EFF-93557D0A6C98}" destId="{042BE849-5B02-4BDA-8AA9-B15D771900BC}" srcOrd="2" destOrd="0" parTransId="{52A5E083-0291-45B1-8DE7-4C941AEA6138}" sibTransId="{382B97BC-CB69-4200-81AD-5998093C6C64}"/>
    <dgm:cxn modelId="{88409256-0BDF-43EA-B49E-69BCB2A9DBB1}" type="presOf" srcId="{042BE849-5B02-4BDA-8AA9-B15D771900BC}" destId="{9E61A738-DE71-416D-AECA-6585711E4DCA}" srcOrd="1" destOrd="0" presId="urn:microsoft.com/office/officeart/2005/8/layout/list1"/>
    <dgm:cxn modelId="{045185B7-A192-4F70-B67E-87328712BEAF}" type="presOf" srcId="{042BE849-5B02-4BDA-8AA9-B15D771900BC}" destId="{4D0C782F-EB3A-4102-9489-3019FF2EF3DB}" srcOrd="0" destOrd="0" presId="urn:microsoft.com/office/officeart/2005/8/layout/list1"/>
    <dgm:cxn modelId="{3B49DFCC-B830-4696-9C68-375F2F2D2BA9}" type="presParOf" srcId="{27E54F00-B994-457A-8328-5703E53C9426}" destId="{96B099FA-1AD1-49E6-9E70-D0ECE85A194A}" srcOrd="0" destOrd="0" presId="urn:microsoft.com/office/officeart/2005/8/layout/list1"/>
    <dgm:cxn modelId="{AE318CEB-E0D3-4375-AEC5-8DA9B7DDBB6B}" type="presParOf" srcId="{96B099FA-1AD1-49E6-9E70-D0ECE85A194A}" destId="{B2CA3DA1-874A-4D9A-965C-3F09CF0B52C5}" srcOrd="0" destOrd="0" presId="urn:microsoft.com/office/officeart/2005/8/layout/list1"/>
    <dgm:cxn modelId="{323B0CD2-C0E7-4687-A79C-0A2A188B3CC9}" type="presParOf" srcId="{96B099FA-1AD1-49E6-9E70-D0ECE85A194A}" destId="{5C1743E1-526C-494C-B0BF-03779B72AE66}" srcOrd="1" destOrd="0" presId="urn:microsoft.com/office/officeart/2005/8/layout/list1"/>
    <dgm:cxn modelId="{C0AEE1ED-6640-413D-B07C-BC5E95FFA1F0}" type="presParOf" srcId="{27E54F00-B994-457A-8328-5703E53C9426}" destId="{EFD00231-F2B9-4D50-9102-1A09D56D75A5}" srcOrd="1" destOrd="0" presId="urn:microsoft.com/office/officeart/2005/8/layout/list1"/>
    <dgm:cxn modelId="{E24DB52F-45E2-495D-9789-6FE301485D9C}" type="presParOf" srcId="{27E54F00-B994-457A-8328-5703E53C9426}" destId="{0819DDC8-DFF4-46BB-92C9-3499636173B1}" srcOrd="2" destOrd="0" presId="urn:microsoft.com/office/officeart/2005/8/layout/list1"/>
    <dgm:cxn modelId="{956E5082-EAED-4D5C-97E9-531E0E27A2CE}" type="presParOf" srcId="{27E54F00-B994-457A-8328-5703E53C9426}" destId="{304C9AE9-79E0-4451-8073-5794C014A837}" srcOrd="3" destOrd="0" presId="urn:microsoft.com/office/officeart/2005/8/layout/list1"/>
    <dgm:cxn modelId="{808CAA32-DAAA-4E7B-83EA-8808EA73E55C}" type="presParOf" srcId="{27E54F00-B994-457A-8328-5703E53C9426}" destId="{965E6CE9-2A1B-4EA5-A84A-E3259C4F8EE0}" srcOrd="4" destOrd="0" presId="urn:microsoft.com/office/officeart/2005/8/layout/list1"/>
    <dgm:cxn modelId="{69ED672F-F824-4F58-80F2-7EACED05FBAE}" type="presParOf" srcId="{965E6CE9-2A1B-4EA5-A84A-E3259C4F8EE0}" destId="{1827BF86-6FE9-4072-8B89-BEF1D9EBC5F0}" srcOrd="0" destOrd="0" presId="urn:microsoft.com/office/officeart/2005/8/layout/list1"/>
    <dgm:cxn modelId="{B24418CE-933E-4F0F-AC71-378D121987DB}" type="presParOf" srcId="{965E6CE9-2A1B-4EA5-A84A-E3259C4F8EE0}" destId="{BDAD57CD-0530-4779-8045-FB726263D81F}" srcOrd="1" destOrd="0" presId="urn:microsoft.com/office/officeart/2005/8/layout/list1"/>
    <dgm:cxn modelId="{8EE58713-A961-4CD8-92F2-EDAEDBB5FEB3}" type="presParOf" srcId="{27E54F00-B994-457A-8328-5703E53C9426}" destId="{B11C446B-5F2D-435F-93B3-50940AC89D3F}" srcOrd="5" destOrd="0" presId="urn:microsoft.com/office/officeart/2005/8/layout/list1"/>
    <dgm:cxn modelId="{688EBE0D-E1A9-4A70-9528-E23FFBECF1EF}" type="presParOf" srcId="{27E54F00-B994-457A-8328-5703E53C9426}" destId="{3A5FBC01-794F-4B25-A92D-A7E467D124F8}" srcOrd="6" destOrd="0" presId="urn:microsoft.com/office/officeart/2005/8/layout/list1"/>
    <dgm:cxn modelId="{6550745D-1EE3-4D4E-9B71-5D17289E3236}" type="presParOf" srcId="{27E54F00-B994-457A-8328-5703E53C9426}" destId="{D1015216-7BDC-40EE-8447-3D257255C402}" srcOrd="7" destOrd="0" presId="urn:microsoft.com/office/officeart/2005/8/layout/list1"/>
    <dgm:cxn modelId="{F93BE8BF-6E27-4D01-B550-54552EC82B57}" type="presParOf" srcId="{27E54F00-B994-457A-8328-5703E53C9426}" destId="{83AAB01E-8258-4504-97BA-17C30BFAC2BB}" srcOrd="8" destOrd="0" presId="urn:microsoft.com/office/officeart/2005/8/layout/list1"/>
    <dgm:cxn modelId="{4461AF67-ADC7-4BFF-A884-39F998AAFFE4}" type="presParOf" srcId="{83AAB01E-8258-4504-97BA-17C30BFAC2BB}" destId="{4D0C782F-EB3A-4102-9489-3019FF2EF3DB}" srcOrd="0" destOrd="0" presId="urn:microsoft.com/office/officeart/2005/8/layout/list1"/>
    <dgm:cxn modelId="{65C3D692-635C-4066-AFE9-B0D97AF07DB1}" type="presParOf" srcId="{83AAB01E-8258-4504-97BA-17C30BFAC2BB}" destId="{9E61A738-DE71-416D-AECA-6585711E4DCA}" srcOrd="1" destOrd="0" presId="urn:microsoft.com/office/officeart/2005/8/layout/list1"/>
    <dgm:cxn modelId="{4CC68142-70A7-408F-86FD-20B7CF64E6F5}" type="presParOf" srcId="{27E54F00-B994-457A-8328-5703E53C9426}" destId="{B21F6F13-D11D-4227-873B-CC61CBB8F75C}" srcOrd="9" destOrd="0" presId="urn:microsoft.com/office/officeart/2005/8/layout/list1"/>
    <dgm:cxn modelId="{BD78E270-F878-4EF3-A45A-647928B8EC37}" type="presParOf" srcId="{27E54F00-B994-457A-8328-5703E53C9426}" destId="{68B9DEDB-DA33-4B03-B1E6-5B1081715770}" srcOrd="10" destOrd="0" presId="urn:microsoft.com/office/officeart/2005/8/layout/list1"/>
    <dgm:cxn modelId="{06E30088-311D-40C9-8BAC-92EDA389F253}" type="presParOf" srcId="{27E54F00-B994-457A-8328-5703E53C9426}" destId="{23A3C2D3-9A5C-4AE1-B970-0667CAE8015F}" srcOrd="11" destOrd="0" presId="urn:microsoft.com/office/officeart/2005/8/layout/list1"/>
    <dgm:cxn modelId="{EEE38B22-8D8B-42FC-B461-37D4A7AE0712}" type="presParOf" srcId="{27E54F00-B994-457A-8328-5703E53C9426}" destId="{003A7AB7-18E7-4914-A3CA-6DF7F229A53C}" srcOrd="12" destOrd="0" presId="urn:microsoft.com/office/officeart/2005/8/layout/list1"/>
    <dgm:cxn modelId="{88426D41-2376-488F-82A4-61BABF134E83}" type="presParOf" srcId="{003A7AB7-18E7-4914-A3CA-6DF7F229A53C}" destId="{933E5B70-3FD6-4748-8258-9017EA70A1F1}" srcOrd="0" destOrd="0" presId="urn:microsoft.com/office/officeart/2005/8/layout/list1"/>
    <dgm:cxn modelId="{FADC138C-F99F-4A3F-A3AB-D134A59F5789}" type="presParOf" srcId="{003A7AB7-18E7-4914-A3CA-6DF7F229A53C}" destId="{32978487-4F32-4830-83FF-E1FAAC80EF2F}" srcOrd="1" destOrd="0" presId="urn:microsoft.com/office/officeart/2005/8/layout/list1"/>
    <dgm:cxn modelId="{9DEBD2F0-8694-4916-991B-2F2D7CBE6F04}" type="presParOf" srcId="{27E54F00-B994-457A-8328-5703E53C9426}" destId="{94AE28AD-8858-4F19-B212-1529F1C3A0CD}" srcOrd="13" destOrd="0" presId="urn:microsoft.com/office/officeart/2005/8/layout/list1"/>
    <dgm:cxn modelId="{B9076DE6-1D82-43BF-BD1D-D5D689162638}" type="presParOf" srcId="{27E54F00-B994-457A-8328-5703E53C9426}" destId="{7173C5F8-E174-4643-99CF-D59D547BE5DB}"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70C50BF7-81A0-4CF3-A4CA-028A0BFA9671}" type="doc">
      <dgm:prSet loTypeId="urn:microsoft.com/office/officeart/2005/8/layout/default" loCatId="list" qsTypeId="urn:microsoft.com/office/officeart/2009/2/quickstyle/3d8" qsCatId="3D" csTypeId="urn:microsoft.com/office/officeart/2005/8/colors/accent0_3" csCatId="mainScheme" phldr="1"/>
      <dgm:spPr/>
      <dgm:t>
        <a:bodyPr/>
        <a:lstStyle/>
        <a:p>
          <a:endParaRPr lang="en-US"/>
        </a:p>
      </dgm:t>
    </dgm:pt>
    <dgm:pt modelId="{C2B7989A-C51F-4BC8-9FC0-7104BF84601E}">
      <dgm:prSet phldrT="[Text]"/>
      <dgm:spPr/>
      <dgm:t>
        <a:bodyPr/>
        <a:lstStyle/>
        <a:p>
          <a:r>
            <a:rPr lang="en-US" dirty="0" smtClean="0">
              <a:latin typeface="Calibri"/>
              <a:cs typeface="Calibri"/>
            </a:rPr>
            <a:t>Cooperative, small groups</a:t>
          </a:r>
          <a:endParaRPr lang="en-US" dirty="0">
            <a:latin typeface="Calibri"/>
            <a:cs typeface="Calibri"/>
          </a:endParaRPr>
        </a:p>
      </dgm:t>
    </dgm:pt>
    <dgm:pt modelId="{204F2284-CD3B-4762-BF59-E42190D01D14}" type="parTrans" cxnId="{E7F9FD6C-AE8E-4C2F-AAB3-12EE9302A951}">
      <dgm:prSet/>
      <dgm:spPr/>
      <dgm:t>
        <a:bodyPr/>
        <a:lstStyle/>
        <a:p>
          <a:endParaRPr lang="en-US">
            <a:latin typeface="Calibri"/>
            <a:cs typeface="Calibri"/>
          </a:endParaRPr>
        </a:p>
      </dgm:t>
    </dgm:pt>
    <dgm:pt modelId="{7BE6F5F9-EB2E-46F2-A0E8-5E2680D0270F}" type="sibTrans" cxnId="{E7F9FD6C-AE8E-4C2F-AAB3-12EE9302A951}">
      <dgm:prSet/>
      <dgm:spPr/>
      <dgm:t>
        <a:bodyPr/>
        <a:lstStyle/>
        <a:p>
          <a:endParaRPr lang="en-US">
            <a:latin typeface="Calibri"/>
            <a:cs typeface="Calibri"/>
          </a:endParaRPr>
        </a:p>
      </dgm:t>
    </dgm:pt>
    <dgm:pt modelId="{1BD10055-BAA4-4C16-AC2D-26B53C44D715}">
      <dgm:prSet phldrT="[Text]"/>
      <dgm:spPr/>
      <dgm:t>
        <a:bodyPr/>
        <a:lstStyle/>
        <a:p>
          <a:r>
            <a:rPr lang="en-US" dirty="0" smtClean="0">
              <a:latin typeface="Calibri"/>
              <a:cs typeface="Calibri"/>
            </a:rPr>
            <a:t>Paired instruction </a:t>
          </a:r>
          <a:endParaRPr lang="en-US" dirty="0">
            <a:latin typeface="Calibri"/>
            <a:cs typeface="Calibri"/>
          </a:endParaRPr>
        </a:p>
      </dgm:t>
    </dgm:pt>
    <dgm:pt modelId="{7BCB65EF-2B46-4CB6-81F3-44D6291E91EC}" type="parTrans" cxnId="{D00BA0A8-EB2A-4F35-BE3E-EBDB81EAE79F}">
      <dgm:prSet/>
      <dgm:spPr/>
      <dgm:t>
        <a:bodyPr/>
        <a:lstStyle/>
        <a:p>
          <a:endParaRPr lang="en-US">
            <a:latin typeface="Calibri"/>
            <a:cs typeface="Calibri"/>
          </a:endParaRPr>
        </a:p>
      </dgm:t>
    </dgm:pt>
    <dgm:pt modelId="{C37EA23F-B88D-4A9F-B0ED-7A738E2379B5}" type="sibTrans" cxnId="{D00BA0A8-EB2A-4F35-BE3E-EBDB81EAE79F}">
      <dgm:prSet/>
      <dgm:spPr/>
      <dgm:t>
        <a:bodyPr/>
        <a:lstStyle/>
        <a:p>
          <a:endParaRPr lang="en-US">
            <a:latin typeface="Calibri"/>
            <a:cs typeface="Calibri"/>
          </a:endParaRPr>
        </a:p>
      </dgm:t>
    </dgm:pt>
    <dgm:pt modelId="{29D89A06-FE1F-42A1-82A1-733860FC8CE8}">
      <dgm:prSet phldrT="[Text]"/>
      <dgm:spPr/>
      <dgm:t>
        <a:bodyPr/>
        <a:lstStyle/>
        <a:p>
          <a:r>
            <a:rPr lang="en-US" dirty="0" smtClean="0">
              <a:latin typeface="Calibri"/>
              <a:cs typeface="Calibri"/>
            </a:rPr>
            <a:t>Independent practice</a:t>
          </a:r>
          <a:endParaRPr lang="en-US" dirty="0">
            <a:latin typeface="Calibri"/>
            <a:cs typeface="Calibri"/>
          </a:endParaRPr>
        </a:p>
      </dgm:t>
    </dgm:pt>
    <dgm:pt modelId="{FDFEE1AC-EB3F-4194-A700-3BF734043F41}" type="parTrans" cxnId="{A12200EA-1E9B-403A-8FE7-9FF24E4A371F}">
      <dgm:prSet/>
      <dgm:spPr/>
      <dgm:t>
        <a:bodyPr/>
        <a:lstStyle/>
        <a:p>
          <a:endParaRPr lang="en-US">
            <a:latin typeface="Calibri"/>
            <a:cs typeface="Calibri"/>
          </a:endParaRPr>
        </a:p>
      </dgm:t>
    </dgm:pt>
    <dgm:pt modelId="{86F46B68-A92A-4AFF-9A46-65DB7B1D96C0}" type="sibTrans" cxnId="{A12200EA-1E9B-403A-8FE7-9FF24E4A371F}">
      <dgm:prSet/>
      <dgm:spPr/>
      <dgm:t>
        <a:bodyPr/>
        <a:lstStyle/>
        <a:p>
          <a:endParaRPr lang="en-US">
            <a:latin typeface="Calibri"/>
            <a:cs typeface="Calibri"/>
          </a:endParaRPr>
        </a:p>
      </dgm:t>
    </dgm:pt>
    <dgm:pt modelId="{CED80F35-9741-4436-8A96-567516E94BDE}">
      <dgm:prSet phldrT="[Text]"/>
      <dgm:spPr/>
      <dgm:t>
        <a:bodyPr/>
        <a:lstStyle/>
        <a:p>
          <a:r>
            <a:rPr lang="en-US" dirty="0" smtClean="0">
              <a:latin typeface="Calibri"/>
              <a:cs typeface="Calibri"/>
            </a:rPr>
            <a:t>Peer tutoring/learning models</a:t>
          </a:r>
          <a:endParaRPr lang="en-US" dirty="0">
            <a:latin typeface="Calibri"/>
            <a:cs typeface="Calibri"/>
          </a:endParaRPr>
        </a:p>
      </dgm:t>
    </dgm:pt>
    <dgm:pt modelId="{EC5C45D8-E694-4A69-B124-010864947803}" type="parTrans" cxnId="{960FA31B-F14F-4699-99B0-599E28BAD3A6}">
      <dgm:prSet/>
      <dgm:spPr/>
      <dgm:t>
        <a:bodyPr/>
        <a:lstStyle/>
        <a:p>
          <a:endParaRPr lang="en-US">
            <a:latin typeface="Calibri"/>
            <a:cs typeface="Calibri"/>
          </a:endParaRPr>
        </a:p>
      </dgm:t>
    </dgm:pt>
    <dgm:pt modelId="{48164EFE-2F9B-4A75-B088-1B3EEA634972}" type="sibTrans" cxnId="{960FA31B-F14F-4699-99B0-599E28BAD3A6}">
      <dgm:prSet/>
      <dgm:spPr/>
      <dgm:t>
        <a:bodyPr/>
        <a:lstStyle/>
        <a:p>
          <a:endParaRPr lang="en-US">
            <a:latin typeface="Calibri"/>
            <a:cs typeface="Calibri"/>
          </a:endParaRPr>
        </a:p>
      </dgm:t>
    </dgm:pt>
    <dgm:pt modelId="{84965B57-E437-47EA-BC32-DCC415E3B949}">
      <dgm:prSet/>
      <dgm:spPr/>
      <dgm:t>
        <a:bodyPr/>
        <a:lstStyle/>
        <a:p>
          <a:r>
            <a:rPr lang="en-US" dirty="0" smtClean="0">
              <a:latin typeface="Calibri"/>
              <a:cs typeface="Calibri"/>
            </a:rPr>
            <a:t>Whole class</a:t>
          </a:r>
          <a:endParaRPr lang="en-US" dirty="0">
            <a:latin typeface="Calibri"/>
            <a:cs typeface="Calibri"/>
          </a:endParaRPr>
        </a:p>
      </dgm:t>
    </dgm:pt>
    <dgm:pt modelId="{FF5B20D1-934B-4B0D-ACF3-031A2364447C}" type="parTrans" cxnId="{8FFECE7A-BC22-4457-9F8D-9FA8D1CBEC04}">
      <dgm:prSet/>
      <dgm:spPr/>
      <dgm:t>
        <a:bodyPr/>
        <a:lstStyle/>
        <a:p>
          <a:endParaRPr lang="en-US">
            <a:latin typeface="Calibri"/>
            <a:cs typeface="Calibri"/>
          </a:endParaRPr>
        </a:p>
      </dgm:t>
    </dgm:pt>
    <dgm:pt modelId="{B5EC1C66-D02B-4A46-865F-9ADA04C320FB}" type="sibTrans" cxnId="{8FFECE7A-BC22-4457-9F8D-9FA8D1CBEC04}">
      <dgm:prSet/>
      <dgm:spPr/>
      <dgm:t>
        <a:bodyPr/>
        <a:lstStyle/>
        <a:p>
          <a:endParaRPr lang="en-US">
            <a:latin typeface="Calibri"/>
            <a:cs typeface="Calibri"/>
          </a:endParaRPr>
        </a:p>
      </dgm:t>
    </dgm:pt>
    <dgm:pt modelId="{AA128BE1-5B26-4135-9CA4-4336AA376FED}" type="pres">
      <dgm:prSet presAssocID="{70C50BF7-81A0-4CF3-A4CA-028A0BFA9671}" presName="diagram" presStyleCnt="0">
        <dgm:presLayoutVars>
          <dgm:dir/>
          <dgm:resizeHandles val="exact"/>
        </dgm:presLayoutVars>
      </dgm:prSet>
      <dgm:spPr/>
      <dgm:t>
        <a:bodyPr/>
        <a:lstStyle/>
        <a:p>
          <a:endParaRPr lang="en-US"/>
        </a:p>
      </dgm:t>
    </dgm:pt>
    <dgm:pt modelId="{AB5ED62B-14CB-44D1-98E4-A73E8A43F095}" type="pres">
      <dgm:prSet presAssocID="{C2B7989A-C51F-4BC8-9FC0-7104BF84601E}" presName="node" presStyleLbl="node1" presStyleIdx="0" presStyleCnt="5" custLinFactNeighborX="2456" custLinFactNeighborY="-91">
        <dgm:presLayoutVars>
          <dgm:bulletEnabled val="1"/>
        </dgm:presLayoutVars>
      </dgm:prSet>
      <dgm:spPr/>
      <dgm:t>
        <a:bodyPr/>
        <a:lstStyle/>
        <a:p>
          <a:endParaRPr lang="en-US"/>
        </a:p>
      </dgm:t>
    </dgm:pt>
    <dgm:pt modelId="{8083C6FB-54B4-44AB-8259-FA3A4C412494}" type="pres">
      <dgm:prSet presAssocID="{7BE6F5F9-EB2E-46F2-A0E8-5E2680D0270F}" presName="sibTrans" presStyleCnt="0"/>
      <dgm:spPr/>
      <dgm:t>
        <a:bodyPr/>
        <a:lstStyle/>
        <a:p>
          <a:endParaRPr lang="en-US"/>
        </a:p>
      </dgm:t>
    </dgm:pt>
    <dgm:pt modelId="{E5CAE6BC-CA4D-40F7-A034-645CE6385C0F}" type="pres">
      <dgm:prSet presAssocID="{1BD10055-BAA4-4C16-AC2D-26B53C44D715}" presName="node" presStyleLbl="node1" presStyleIdx="1" presStyleCnt="5">
        <dgm:presLayoutVars>
          <dgm:bulletEnabled val="1"/>
        </dgm:presLayoutVars>
      </dgm:prSet>
      <dgm:spPr/>
      <dgm:t>
        <a:bodyPr/>
        <a:lstStyle/>
        <a:p>
          <a:endParaRPr lang="en-US"/>
        </a:p>
      </dgm:t>
    </dgm:pt>
    <dgm:pt modelId="{425C5D3F-E015-455C-962B-673DA9B834D5}" type="pres">
      <dgm:prSet presAssocID="{C37EA23F-B88D-4A9F-B0ED-7A738E2379B5}" presName="sibTrans" presStyleCnt="0"/>
      <dgm:spPr/>
      <dgm:t>
        <a:bodyPr/>
        <a:lstStyle/>
        <a:p>
          <a:endParaRPr lang="en-US"/>
        </a:p>
      </dgm:t>
    </dgm:pt>
    <dgm:pt modelId="{1E89168F-2F3C-4AF8-AA20-95473A7D505D}" type="pres">
      <dgm:prSet presAssocID="{29D89A06-FE1F-42A1-82A1-733860FC8CE8}" presName="node" presStyleLbl="node1" presStyleIdx="2" presStyleCnt="5">
        <dgm:presLayoutVars>
          <dgm:bulletEnabled val="1"/>
        </dgm:presLayoutVars>
      </dgm:prSet>
      <dgm:spPr/>
      <dgm:t>
        <a:bodyPr/>
        <a:lstStyle/>
        <a:p>
          <a:endParaRPr lang="en-US"/>
        </a:p>
      </dgm:t>
    </dgm:pt>
    <dgm:pt modelId="{24B51645-AA04-4B58-B081-A100366A86B1}" type="pres">
      <dgm:prSet presAssocID="{86F46B68-A92A-4AFF-9A46-65DB7B1D96C0}" presName="sibTrans" presStyleCnt="0"/>
      <dgm:spPr/>
      <dgm:t>
        <a:bodyPr/>
        <a:lstStyle/>
        <a:p>
          <a:endParaRPr lang="en-US"/>
        </a:p>
      </dgm:t>
    </dgm:pt>
    <dgm:pt modelId="{F8416551-E8CD-474C-9DF8-F608508FCB8A}" type="pres">
      <dgm:prSet presAssocID="{CED80F35-9741-4436-8A96-567516E94BDE}" presName="node" presStyleLbl="node1" presStyleIdx="3" presStyleCnt="5">
        <dgm:presLayoutVars>
          <dgm:bulletEnabled val="1"/>
        </dgm:presLayoutVars>
      </dgm:prSet>
      <dgm:spPr/>
      <dgm:t>
        <a:bodyPr/>
        <a:lstStyle/>
        <a:p>
          <a:endParaRPr lang="en-US"/>
        </a:p>
      </dgm:t>
    </dgm:pt>
    <dgm:pt modelId="{5868C923-5E27-4CB4-97FE-3609795B8CB0}" type="pres">
      <dgm:prSet presAssocID="{48164EFE-2F9B-4A75-B088-1B3EEA634972}" presName="sibTrans" presStyleCnt="0"/>
      <dgm:spPr/>
      <dgm:t>
        <a:bodyPr/>
        <a:lstStyle/>
        <a:p>
          <a:endParaRPr lang="en-US"/>
        </a:p>
      </dgm:t>
    </dgm:pt>
    <dgm:pt modelId="{B4A2B460-50DE-4446-A08E-AC31E16C9BAF}" type="pres">
      <dgm:prSet presAssocID="{84965B57-E437-47EA-BC32-DCC415E3B949}" presName="node" presStyleLbl="node1" presStyleIdx="4" presStyleCnt="5">
        <dgm:presLayoutVars>
          <dgm:bulletEnabled val="1"/>
        </dgm:presLayoutVars>
      </dgm:prSet>
      <dgm:spPr/>
      <dgm:t>
        <a:bodyPr/>
        <a:lstStyle/>
        <a:p>
          <a:endParaRPr lang="en-US"/>
        </a:p>
      </dgm:t>
    </dgm:pt>
  </dgm:ptLst>
  <dgm:cxnLst>
    <dgm:cxn modelId="{8CC9FB2A-CD7A-4F38-BBB2-0A574C6BD2B9}" type="presOf" srcId="{29D89A06-FE1F-42A1-82A1-733860FC8CE8}" destId="{1E89168F-2F3C-4AF8-AA20-95473A7D505D}" srcOrd="0" destOrd="0" presId="urn:microsoft.com/office/officeart/2005/8/layout/default"/>
    <dgm:cxn modelId="{E7F9FD6C-AE8E-4C2F-AAB3-12EE9302A951}" srcId="{70C50BF7-81A0-4CF3-A4CA-028A0BFA9671}" destId="{C2B7989A-C51F-4BC8-9FC0-7104BF84601E}" srcOrd="0" destOrd="0" parTransId="{204F2284-CD3B-4762-BF59-E42190D01D14}" sibTransId="{7BE6F5F9-EB2E-46F2-A0E8-5E2680D0270F}"/>
    <dgm:cxn modelId="{D00C36FA-4D82-4045-BEDD-B4A146538010}" type="presOf" srcId="{70C50BF7-81A0-4CF3-A4CA-028A0BFA9671}" destId="{AA128BE1-5B26-4135-9CA4-4336AA376FED}" srcOrd="0" destOrd="0" presId="urn:microsoft.com/office/officeart/2005/8/layout/default"/>
    <dgm:cxn modelId="{D00BA0A8-EB2A-4F35-BE3E-EBDB81EAE79F}" srcId="{70C50BF7-81A0-4CF3-A4CA-028A0BFA9671}" destId="{1BD10055-BAA4-4C16-AC2D-26B53C44D715}" srcOrd="1" destOrd="0" parTransId="{7BCB65EF-2B46-4CB6-81F3-44D6291E91EC}" sibTransId="{C37EA23F-B88D-4A9F-B0ED-7A738E2379B5}"/>
    <dgm:cxn modelId="{960FA31B-F14F-4699-99B0-599E28BAD3A6}" srcId="{70C50BF7-81A0-4CF3-A4CA-028A0BFA9671}" destId="{CED80F35-9741-4436-8A96-567516E94BDE}" srcOrd="3" destOrd="0" parTransId="{EC5C45D8-E694-4A69-B124-010864947803}" sibTransId="{48164EFE-2F9B-4A75-B088-1B3EEA634972}"/>
    <dgm:cxn modelId="{8FFECE7A-BC22-4457-9F8D-9FA8D1CBEC04}" srcId="{70C50BF7-81A0-4CF3-A4CA-028A0BFA9671}" destId="{84965B57-E437-47EA-BC32-DCC415E3B949}" srcOrd="4" destOrd="0" parTransId="{FF5B20D1-934B-4B0D-ACF3-031A2364447C}" sibTransId="{B5EC1C66-D02B-4A46-865F-9ADA04C320FB}"/>
    <dgm:cxn modelId="{A12200EA-1E9B-403A-8FE7-9FF24E4A371F}" srcId="{70C50BF7-81A0-4CF3-A4CA-028A0BFA9671}" destId="{29D89A06-FE1F-42A1-82A1-733860FC8CE8}" srcOrd="2" destOrd="0" parTransId="{FDFEE1AC-EB3F-4194-A700-3BF734043F41}" sibTransId="{86F46B68-A92A-4AFF-9A46-65DB7B1D96C0}"/>
    <dgm:cxn modelId="{2C46D443-57A0-4251-ADD6-3366A99D3FD6}" type="presOf" srcId="{1BD10055-BAA4-4C16-AC2D-26B53C44D715}" destId="{E5CAE6BC-CA4D-40F7-A034-645CE6385C0F}" srcOrd="0" destOrd="0" presId="urn:microsoft.com/office/officeart/2005/8/layout/default"/>
    <dgm:cxn modelId="{8E5495AA-74A3-490D-B9EB-C479A8BBB33E}" type="presOf" srcId="{C2B7989A-C51F-4BC8-9FC0-7104BF84601E}" destId="{AB5ED62B-14CB-44D1-98E4-A73E8A43F095}" srcOrd="0" destOrd="0" presId="urn:microsoft.com/office/officeart/2005/8/layout/default"/>
    <dgm:cxn modelId="{6C142680-20C5-4E08-9023-B591C95D6C87}" type="presOf" srcId="{84965B57-E437-47EA-BC32-DCC415E3B949}" destId="{B4A2B460-50DE-4446-A08E-AC31E16C9BAF}" srcOrd="0" destOrd="0" presId="urn:microsoft.com/office/officeart/2005/8/layout/default"/>
    <dgm:cxn modelId="{5E719FC9-5E60-4112-995D-283A8D0321A2}" type="presOf" srcId="{CED80F35-9741-4436-8A96-567516E94BDE}" destId="{F8416551-E8CD-474C-9DF8-F608508FCB8A}" srcOrd="0" destOrd="0" presId="urn:microsoft.com/office/officeart/2005/8/layout/default"/>
    <dgm:cxn modelId="{C980955F-F358-4B65-98A6-6006263BAA46}" type="presParOf" srcId="{AA128BE1-5B26-4135-9CA4-4336AA376FED}" destId="{AB5ED62B-14CB-44D1-98E4-A73E8A43F095}" srcOrd="0" destOrd="0" presId="urn:microsoft.com/office/officeart/2005/8/layout/default"/>
    <dgm:cxn modelId="{745ABD57-CF2A-4BB0-99BB-6387C8DAEFD3}" type="presParOf" srcId="{AA128BE1-5B26-4135-9CA4-4336AA376FED}" destId="{8083C6FB-54B4-44AB-8259-FA3A4C412494}" srcOrd="1" destOrd="0" presId="urn:microsoft.com/office/officeart/2005/8/layout/default"/>
    <dgm:cxn modelId="{22306F1F-AA02-48DE-B4AF-41BE61C8FD52}" type="presParOf" srcId="{AA128BE1-5B26-4135-9CA4-4336AA376FED}" destId="{E5CAE6BC-CA4D-40F7-A034-645CE6385C0F}" srcOrd="2" destOrd="0" presId="urn:microsoft.com/office/officeart/2005/8/layout/default"/>
    <dgm:cxn modelId="{35797E06-6078-440E-ABF1-E77534BE9BAF}" type="presParOf" srcId="{AA128BE1-5B26-4135-9CA4-4336AA376FED}" destId="{425C5D3F-E015-455C-962B-673DA9B834D5}" srcOrd="3" destOrd="0" presId="urn:microsoft.com/office/officeart/2005/8/layout/default"/>
    <dgm:cxn modelId="{0F71F771-B85C-4085-A407-4150A6D6C27B}" type="presParOf" srcId="{AA128BE1-5B26-4135-9CA4-4336AA376FED}" destId="{1E89168F-2F3C-4AF8-AA20-95473A7D505D}" srcOrd="4" destOrd="0" presId="urn:microsoft.com/office/officeart/2005/8/layout/default"/>
    <dgm:cxn modelId="{B9C9E5BF-9D04-40A6-AEF4-DB53449874BE}" type="presParOf" srcId="{AA128BE1-5B26-4135-9CA4-4336AA376FED}" destId="{24B51645-AA04-4B58-B081-A100366A86B1}" srcOrd="5" destOrd="0" presId="urn:microsoft.com/office/officeart/2005/8/layout/default"/>
    <dgm:cxn modelId="{81E9DC6C-342A-4CB2-9B00-E1C82C9005D8}" type="presParOf" srcId="{AA128BE1-5B26-4135-9CA4-4336AA376FED}" destId="{F8416551-E8CD-474C-9DF8-F608508FCB8A}" srcOrd="6" destOrd="0" presId="urn:microsoft.com/office/officeart/2005/8/layout/default"/>
    <dgm:cxn modelId="{14CC5728-32FF-483D-B701-BD8928C8A5BE}" type="presParOf" srcId="{AA128BE1-5B26-4135-9CA4-4336AA376FED}" destId="{5868C923-5E27-4CB4-97FE-3609795B8CB0}" srcOrd="7" destOrd="0" presId="urn:microsoft.com/office/officeart/2005/8/layout/default"/>
    <dgm:cxn modelId="{39E47721-4081-4288-A756-1BB19371CF7A}" type="presParOf" srcId="{AA128BE1-5B26-4135-9CA4-4336AA376FED}" destId="{B4A2B460-50DE-4446-A08E-AC31E16C9BAF}"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0165E5-5BF1-4B00-A3AC-CEB1FBF5C084}" type="doc">
      <dgm:prSet loTypeId="urn:microsoft.com/office/officeart/2005/8/layout/funnel1" loCatId="relationship" qsTypeId="urn:microsoft.com/office/officeart/2005/8/quickstyle/3d3" qsCatId="3D" csTypeId="urn:microsoft.com/office/officeart/2005/8/colors/accent0_3" csCatId="mainScheme" phldr="1"/>
      <dgm:spPr/>
      <dgm:t>
        <a:bodyPr/>
        <a:lstStyle/>
        <a:p>
          <a:endParaRPr lang="en-US"/>
        </a:p>
      </dgm:t>
    </dgm:pt>
    <dgm:pt modelId="{4A67337A-1183-454A-9BB1-ABD8A4CEBA01}">
      <dgm:prSet phldrT="[Text]" custT="1"/>
      <dgm:spPr/>
      <dgm:t>
        <a:bodyPr/>
        <a:lstStyle/>
        <a:p>
          <a:r>
            <a:rPr lang="en-US" sz="1600" dirty="0" smtClean="0">
              <a:latin typeface="Calibri"/>
              <a:cs typeface="Calibri"/>
            </a:rPr>
            <a:t>Procedural Fluency</a:t>
          </a:r>
          <a:endParaRPr lang="en-US" sz="1600" dirty="0">
            <a:latin typeface="Calibri"/>
            <a:cs typeface="Calibri"/>
          </a:endParaRPr>
        </a:p>
      </dgm:t>
    </dgm:pt>
    <dgm:pt modelId="{05AE3D64-40E3-4DA6-95C4-9486030B6783}" type="parTrans" cxnId="{84840FBF-ACC0-46C4-82AE-3E3991368808}">
      <dgm:prSet/>
      <dgm:spPr/>
      <dgm:t>
        <a:bodyPr/>
        <a:lstStyle/>
        <a:p>
          <a:endParaRPr lang="en-US">
            <a:latin typeface="Calibri"/>
            <a:cs typeface="Calibri"/>
          </a:endParaRPr>
        </a:p>
      </dgm:t>
    </dgm:pt>
    <dgm:pt modelId="{2ABC0383-0D5F-414D-8ED2-60DC114080C4}" type="sibTrans" cxnId="{84840FBF-ACC0-46C4-82AE-3E3991368808}">
      <dgm:prSet/>
      <dgm:spPr/>
      <dgm:t>
        <a:bodyPr/>
        <a:lstStyle/>
        <a:p>
          <a:endParaRPr lang="en-US">
            <a:latin typeface="Calibri"/>
            <a:cs typeface="Calibri"/>
          </a:endParaRPr>
        </a:p>
      </dgm:t>
    </dgm:pt>
    <dgm:pt modelId="{4702A3CE-0569-473D-AAD6-4634616023CD}">
      <dgm:prSet phldrT="[Text]" custT="1"/>
      <dgm:spPr/>
      <dgm:t>
        <a:bodyPr/>
        <a:lstStyle/>
        <a:p>
          <a:r>
            <a:rPr lang="en-US" sz="1400" dirty="0" smtClean="0">
              <a:latin typeface="Calibri"/>
              <a:cs typeface="Calibri"/>
            </a:rPr>
            <a:t>Conceptual Understanding</a:t>
          </a:r>
          <a:endParaRPr lang="en-US" sz="1400" dirty="0">
            <a:latin typeface="Calibri"/>
            <a:cs typeface="Calibri"/>
          </a:endParaRPr>
        </a:p>
      </dgm:t>
    </dgm:pt>
    <dgm:pt modelId="{23784E2D-579B-4C4F-9B86-745175504EA6}" type="parTrans" cxnId="{D2A98846-9481-4314-830E-2A0C7FFA803B}">
      <dgm:prSet/>
      <dgm:spPr/>
      <dgm:t>
        <a:bodyPr/>
        <a:lstStyle/>
        <a:p>
          <a:endParaRPr lang="en-US">
            <a:latin typeface="Calibri"/>
            <a:cs typeface="Calibri"/>
          </a:endParaRPr>
        </a:p>
      </dgm:t>
    </dgm:pt>
    <dgm:pt modelId="{A512FF0A-788E-471C-81FC-FC41560295BA}" type="sibTrans" cxnId="{D2A98846-9481-4314-830E-2A0C7FFA803B}">
      <dgm:prSet/>
      <dgm:spPr/>
      <dgm:t>
        <a:bodyPr/>
        <a:lstStyle/>
        <a:p>
          <a:endParaRPr lang="en-US">
            <a:latin typeface="Calibri"/>
            <a:cs typeface="Calibri"/>
          </a:endParaRPr>
        </a:p>
      </dgm:t>
    </dgm:pt>
    <dgm:pt modelId="{08F4EF69-E48C-48BB-ACF4-EE2245A625A0}">
      <dgm:prSet phldrT="[Text]"/>
      <dgm:spPr/>
      <dgm:t>
        <a:bodyPr/>
        <a:lstStyle/>
        <a:p>
          <a:r>
            <a:rPr lang="en-US" b="1" dirty="0" smtClean="0">
              <a:ln/>
              <a:latin typeface="Calibri"/>
              <a:cs typeface="Calibri"/>
            </a:rPr>
            <a:t>Math Proficiency</a:t>
          </a:r>
          <a:endParaRPr lang="en-US" b="1" dirty="0">
            <a:ln/>
            <a:latin typeface="Calibri"/>
            <a:cs typeface="Calibri"/>
          </a:endParaRPr>
        </a:p>
      </dgm:t>
    </dgm:pt>
    <dgm:pt modelId="{1E5C5245-D9AC-4741-83B9-C3B5B3C495C7}" type="parTrans" cxnId="{F7C5FEE1-5E09-4EC2-BBA2-62A72ED79076}">
      <dgm:prSet/>
      <dgm:spPr/>
      <dgm:t>
        <a:bodyPr/>
        <a:lstStyle/>
        <a:p>
          <a:endParaRPr lang="en-US">
            <a:latin typeface="Calibri"/>
            <a:cs typeface="Calibri"/>
          </a:endParaRPr>
        </a:p>
      </dgm:t>
    </dgm:pt>
    <dgm:pt modelId="{D1277488-FF78-4C26-800C-5D4A557116AB}" type="sibTrans" cxnId="{F7C5FEE1-5E09-4EC2-BBA2-62A72ED79076}">
      <dgm:prSet/>
      <dgm:spPr/>
      <dgm:t>
        <a:bodyPr/>
        <a:lstStyle/>
        <a:p>
          <a:endParaRPr lang="en-US">
            <a:latin typeface="Calibri"/>
            <a:cs typeface="Calibri"/>
          </a:endParaRPr>
        </a:p>
      </dgm:t>
    </dgm:pt>
    <dgm:pt modelId="{DE74A0FF-0A75-4351-BFF3-3FD6CB2891DC}" type="pres">
      <dgm:prSet presAssocID="{970165E5-5BF1-4B00-A3AC-CEB1FBF5C084}" presName="Name0" presStyleCnt="0">
        <dgm:presLayoutVars>
          <dgm:chMax val="4"/>
          <dgm:resizeHandles val="exact"/>
        </dgm:presLayoutVars>
      </dgm:prSet>
      <dgm:spPr/>
      <dgm:t>
        <a:bodyPr/>
        <a:lstStyle/>
        <a:p>
          <a:endParaRPr lang="en-US"/>
        </a:p>
      </dgm:t>
    </dgm:pt>
    <dgm:pt modelId="{B1E33131-97AD-4907-AE84-144F0379EE9F}" type="pres">
      <dgm:prSet presAssocID="{970165E5-5BF1-4B00-A3AC-CEB1FBF5C084}" presName="ellipse" presStyleLbl="trBgShp" presStyleIdx="0" presStyleCnt="1" custLinFactNeighborX="-9904" custLinFactNeighborY="10803"/>
      <dgm:spPr/>
      <dgm:t>
        <a:bodyPr/>
        <a:lstStyle/>
        <a:p>
          <a:endParaRPr lang="en-US"/>
        </a:p>
      </dgm:t>
    </dgm:pt>
    <dgm:pt modelId="{8FB4C67E-E85A-4883-BC08-1008D62B5F06}" type="pres">
      <dgm:prSet presAssocID="{970165E5-5BF1-4B00-A3AC-CEB1FBF5C084}" presName="arrow1" presStyleLbl="fgShp" presStyleIdx="0" presStyleCnt="1" custLinFactNeighborX="-44445" custLinFactNeighborY="17927"/>
      <dgm:spPr/>
      <dgm:t>
        <a:bodyPr/>
        <a:lstStyle/>
        <a:p>
          <a:endParaRPr lang="en-US"/>
        </a:p>
      </dgm:t>
    </dgm:pt>
    <dgm:pt modelId="{66BE2BD8-EC47-4407-AC66-7A7F6DD6B1B3}" type="pres">
      <dgm:prSet presAssocID="{970165E5-5BF1-4B00-A3AC-CEB1FBF5C084}" presName="rectangle" presStyleLbl="revTx" presStyleIdx="0" presStyleCnt="1" custLinFactNeighborX="-7432" custLinFactNeighborY="11006">
        <dgm:presLayoutVars>
          <dgm:bulletEnabled val="1"/>
        </dgm:presLayoutVars>
      </dgm:prSet>
      <dgm:spPr/>
      <dgm:t>
        <a:bodyPr/>
        <a:lstStyle/>
        <a:p>
          <a:endParaRPr lang="en-US"/>
        </a:p>
      </dgm:t>
    </dgm:pt>
    <dgm:pt modelId="{EBFEE2E6-2B81-4166-B57C-6AF36C0A5067}" type="pres">
      <dgm:prSet presAssocID="{4702A3CE-0569-473D-AAD6-4634616023CD}" presName="item1" presStyleLbl="node1" presStyleIdx="0" presStyleCnt="2" custScaleX="164596" custScaleY="88998" custLinFactNeighborX="-94431" custLinFactNeighborY="-99954">
        <dgm:presLayoutVars>
          <dgm:bulletEnabled val="1"/>
        </dgm:presLayoutVars>
      </dgm:prSet>
      <dgm:spPr/>
      <dgm:t>
        <a:bodyPr/>
        <a:lstStyle/>
        <a:p>
          <a:endParaRPr lang="en-US"/>
        </a:p>
      </dgm:t>
    </dgm:pt>
    <dgm:pt modelId="{AE2DA7EA-A40E-41F8-AF35-F0F2DB9FB0F9}" type="pres">
      <dgm:prSet presAssocID="{08F4EF69-E48C-48BB-ACF4-EE2245A625A0}" presName="item2" presStyleLbl="node1" presStyleIdx="1" presStyleCnt="2" custScaleX="162520" custScaleY="89931" custLinFactNeighborX="30716" custLinFactNeighborY="65260">
        <dgm:presLayoutVars>
          <dgm:bulletEnabled val="1"/>
        </dgm:presLayoutVars>
      </dgm:prSet>
      <dgm:spPr/>
      <dgm:t>
        <a:bodyPr/>
        <a:lstStyle/>
        <a:p>
          <a:endParaRPr lang="en-US"/>
        </a:p>
      </dgm:t>
    </dgm:pt>
    <dgm:pt modelId="{83CC7B2E-004E-4CE8-AE91-EF098487AC93}" type="pres">
      <dgm:prSet presAssocID="{970165E5-5BF1-4B00-A3AC-CEB1FBF5C084}" presName="funnel" presStyleLbl="trAlignAcc1" presStyleIdx="0" presStyleCnt="1" custLinFactNeighborX="-7365" custLinFactNeighborY="4170"/>
      <dgm:spPr/>
      <dgm:t>
        <a:bodyPr/>
        <a:lstStyle/>
        <a:p>
          <a:endParaRPr lang="en-US"/>
        </a:p>
      </dgm:t>
    </dgm:pt>
  </dgm:ptLst>
  <dgm:cxnLst>
    <dgm:cxn modelId="{C26906C3-DB45-477F-9221-0E0ADCAA95F2}" type="presOf" srcId="{4702A3CE-0569-473D-AAD6-4634616023CD}" destId="{EBFEE2E6-2B81-4166-B57C-6AF36C0A5067}" srcOrd="0" destOrd="0" presId="urn:microsoft.com/office/officeart/2005/8/layout/funnel1"/>
    <dgm:cxn modelId="{92C65B7F-0FAB-4A4A-A1F2-8B6DBF08501D}" type="presOf" srcId="{4A67337A-1183-454A-9BB1-ABD8A4CEBA01}" destId="{AE2DA7EA-A40E-41F8-AF35-F0F2DB9FB0F9}" srcOrd="0" destOrd="0" presId="urn:microsoft.com/office/officeart/2005/8/layout/funnel1"/>
    <dgm:cxn modelId="{F7C5FEE1-5E09-4EC2-BBA2-62A72ED79076}" srcId="{970165E5-5BF1-4B00-A3AC-CEB1FBF5C084}" destId="{08F4EF69-E48C-48BB-ACF4-EE2245A625A0}" srcOrd="2" destOrd="0" parTransId="{1E5C5245-D9AC-4741-83B9-C3B5B3C495C7}" sibTransId="{D1277488-FF78-4C26-800C-5D4A557116AB}"/>
    <dgm:cxn modelId="{40D7CE5F-C50F-4FE4-AAC5-0AF90EADA6C7}" type="presOf" srcId="{970165E5-5BF1-4B00-A3AC-CEB1FBF5C084}" destId="{DE74A0FF-0A75-4351-BFF3-3FD6CB2891DC}" srcOrd="0" destOrd="0" presId="urn:microsoft.com/office/officeart/2005/8/layout/funnel1"/>
    <dgm:cxn modelId="{D2A98846-9481-4314-830E-2A0C7FFA803B}" srcId="{970165E5-5BF1-4B00-A3AC-CEB1FBF5C084}" destId="{4702A3CE-0569-473D-AAD6-4634616023CD}" srcOrd="1" destOrd="0" parTransId="{23784E2D-579B-4C4F-9B86-745175504EA6}" sibTransId="{A512FF0A-788E-471C-81FC-FC41560295BA}"/>
    <dgm:cxn modelId="{84840FBF-ACC0-46C4-82AE-3E3991368808}" srcId="{970165E5-5BF1-4B00-A3AC-CEB1FBF5C084}" destId="{4A67337A-1183-454A-9BB1-ABD8A4CEBA01}" srcOrd="0" destOrd="0" parTransId="{05AE3D64-40E3-4DA6-95C4-9486030B6783}" sibTransId="{2ABC0383-0D5F-414D-8ED2-60DC114080C4}"/>
    <dgm:cxn modelId="{DC24129A-DADA-4741-891B-41BE22351DFB}" type="presOf" srcId="{08F4EF69-E48C-48BB-ACF4-EE2245A625A0}" destId="{66BE2BD8-EC47-4407-AC66-7A7F6DD6B1B3}" srcOrd="0" destOrd="0" presId="urn:microsoft.com/office/officeart/2005/8/layout/funnel1"/>
    <dgm:cxn modelId="{76A7806B-50B4-4244-A52D-5D6BD0C06A1C}" type="presParOf" srcId="{DE74A0FF-0A75-4351-BFF3-3FD6CB2891DC}" destId="{B1E33131-97AD-4907-AE84-144F0379EE9F}" srcOrd="0" destOrd="0" presId="urn:microsoft.com/office/officeart/2005/8/layout/funnel1"/>
    <dgm:cxn modelId="{20AE729E-485D-4FBF-B3DD-DF9E1249B204}" type="presParOf" srcId="{DE74A0FF-0A75-4351-BFF3-3FD6CB2891DC}" destId="{8FB4C67E-E85A-4883-BC08-1008D62B5F06}" srcOrd="1" destOrd="0" presId="urn:microsoft.com/office/officeart/2005/8/layout/funnel1"/>
    <dgm:cxn modelId="{3670270C-B1EB-430D-B81C-1B877C0910A1}" type="presParOf" srcId="{DE74A0FF-0A75-4351-BFF3-3FD6CB2891DC}" destId="{66BE2BD8-EC47-4407-AC66-7A7F6DD6B1B3}" srcOrd="2" destOrd="0" presId="urn:microsoft.com/office/officeart/2005/8/layout/funnel1"/>
    <dgm:cxn modelId="{58D495A5-2BC8-4BB2-88BC-916836E80ABE}" type="presParOf" srcId="{DE74A0FF-0A75-4351-BFF3-3FD6CB2891DC}" destId="{EBFEE2E6-2B81-4166-B57C-6AF36C0A5067}" srcOrd="3" destOrd="0" presId="urn:microsoft.com/office/officeart/2005/8/layout/funnel1"/>
    <dgm:cxn modelId="{EDFB0D6E-448D-4F28-B52A-F58F5A2CD95B}" type="presParOf" srcId="{DE74A0FF-0A75-4351-BFF3-3FD6CB2891DC}" destId="{AE2DA7EA-A40E-41F8-AF35-F0F2DB9FB0F9}" srcOrd="4" destOrd="0" presId="urn:microsoft.com/office/officeart/2005/8/layout/funnel1"/>
    <dgm:cxn modelId="{8C681DE0-066C-4BD0-AC13-66CEFC42BAB6}" type="presParOf" srcId="{DE74A0FF-0A75-4351-BFF3-3FD6CB2891DC}" destId="{83CC7B2E-004E-4CE8-AE91-EF098487AC93}" srcOrd="5"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380CF60-8F28-4918-8EFF-93557D0A6C98}" type="doc">
      <dgm:prSet loTypeId="urn:microsoft.com/office/officeart/2005/8/layout/list1" loCatId="list" qsTypeId="urn:microsoft.com/office/officeart/2005/8/quickstyle/simple2" qsCatId="simple" csTypeId="urn:microsoft.com/office/officeart/2005/8/colors/accent2_2" csCatId="accent2" phldr="1"/>
      <dgm:spPr/>
      <dgm:t>
        <a:bodyPr/>
        <a:lstStyle/>
        <a:p>
          <a:endParaRPr lang="en-US"/>
        </a:p>
      </dgm:t>
    </dgm:pt>
    <dgm:pt modelId="{8F692024-68B3-4E38-A0C0-56E3FAFD29DB}">
      <dgm:prSet phldrT="[Text]"/>
      <dgm:spPr/>
      <dgm:t>
        <a:bodyPr/>
        <a:lstStyle/>
        <a:p>
          <a:r>
            <a:rPr lang="en-US" dirty="0" smtClean="0">
              <a:latin typeface="Calibri"/>
              <a:cs typeface="Calibri"/>
            </a:rPr>
            <a:t>Universal screening for</a:t>
          </a:r>
          <a:r>
            <a:rPr lang="en-US" b="1" u="none" dirty="0" smtClean="0">
              <a:latin typeface="Calibri"/>
              <a:cs typeface="Calibri"/>
            </a:rPr>
            <a:t> </a:t>
          </a:r>
          <a:r>
            <a:rPr lang="en-US" b="1" u="sng" dirty="0" smtClean="0">
              <a:latin typeface="Calibri"/>
              <a:cs typeface="Calibri"/>
            </a:rPr>
            <a:t>all </a:t>
          </a:r>
          <a:r>
            <a:rPr lang="en-US" dirty="0" smtClean="0">
              <a:latin typeface="Calibri"/>
              <a:cs typeface="Calibri"/>
            </a:rPr>
            <a:t>students</a:t>
          </a:r>
          <a:endParaRPr lang="en-US" dirty="0">
            <a:latin typeface="Calibri"/>
            <a:cs typeface="Calibri"/>
          </a:endParaRPr>
        </a:p>
      </dgm:t>
    </dgm:pt>
    <dgm:pt modelId="{144AAE78-73A9-4BF2-A98B-9682FA5E7519}" type="parTrans" cxnId="{FC4C963B-F740-46A2-A5A9-753166195B06}">
      <dgm:prSet/>
      <dgm:spPr/>
      <dgm:t>
        <a:bodyPr/>
        <a:lstStyle/>
        <a:p>
          <a:endParaRPr lang="en-US">
            <a:latin typeface="Calibri"/>
            <a:cs typeface="Calibri"/>
          </a:endParaRPr>
        </a:p>
      </dgm:t>
    </dgm:pt>
    <dgm:pt modelId="{97EF07B5-F429-4FB0-962C-03852DA5D0A9}" type="sibTrans" cxnId="{FC4C963B-F740-46A2-A5A9-753166195B06}">
      <dgm:prSet/>
      <dgm:spPr/>
      <dgm:t>
        <a:bodyPr/>
        <a:lstStyle/>
        <a:p>
          <a:endParaRPr lang="en-US">
            <a:latin typeface="Calibri"/>
            <a:cs typeface="Calibri"/>
          </a:endParaRPr>
        </a:p>
      </dgm:t>
    </dgm:pt>
    <dgm:pt modelId="{042BE849-5B02-4BDA-8AA9-B15D771900BC}">
      <dgm:prSet phldrT="[Text]"/>
      <dgm:spPr/>
      <dgm:t>
        <a:bodyPr/>
        <a:lstStyle/>
        <a:p>
          <a:r>
            <a:rPr lang="en-US" dirty="0" smtClean="0">
              <a:latin typeface="Calibri"/>
              <a:cs typeface="Calibri"/>
            </a:rPr>
            <a:t>Progress monitoring for some students</a:t>
          </a:r>
          <a:endParaRPr lang="en-US" dirty="0">
            <a:latin typeface="Calibri"/>
            <a:cs typeface="Calibri"/>
          </a:endParaRPr>
        </a:p>
      </dgm:t>
    </dgm:pt>
    <dgm:pt modelId="{52A5E083-0291-45B1-8DE7-4C941AEA6138}" type="parTrans" cxnId="{57FB6999-9E98-4073-ABC8-709EC651BD7D}">
      <dgm:prSet/>
      <dgm:spPr/>
      <dgm:t>
        <a:bodyPr/>
        <a:lstStyle/>
        <a:p>
          <a:endParaRPr lang="en-US">
            <a:latin typeface="Calibri"/>
            <a:cs typeface="Calibri"/>
          </a:endParaRPr>
        </a:p>
      </dgm:t>
    </dgm:pt>
    <dgm:pt modelId="{382B97BC-CB69-4200-81AD-5998093C6C64}" type="sibTrans" cxnId="{57FB6999-9E98-4073-ABC8-709EC651BD7D}">
      <dgm:prSet/>
      <dgm:spPr/>
      <dgm:t>
        <a:bodyPr/>
        <a:lstStyle/>
        <a:p>
          <a:endParaRPr lang="en-US">
            <a:latin typeface="Calibri"/>
            <a:cs typeface="Calibri"/>
          </a:endParaRPr>
        </a:p>
      </dgm:t>
    </dgm:pt>
    <dgm:pt modelId="{77A864BD-E3A7-4337-9EAB-F5C0206DE394}">
      <dgm:prSet phldrT="[Text]"/>
      <dgm:spPr/>
      <dgm:t>
        <a:bodyPr/>
        <a:lstStyle/>
        <a:p>
          <a:r>
            <a:rPr lang="en-US" dirty="0" smtClean="0">
              <a:latin typeface="Calibri"/>
              <a:cs typeface="Calibri"/>
            </a:rPr>
            <a:t>Data-based decision making</a:t>
          </a:r>
          <a:endParaRPr lang="en-US" dirty="0">
            <a:latin typeface="Calibri"/>
            <a:cs typeface="Calibri"/>
          </a:endParaRPr>
        </a:p>
      </dgm:t>
    </dgm:pt>
    <dgm:pt modelId="{21FB688C-D718-4261-A139-F6351167C1D8}" type="parTrans" cxnId="{F71F3869-37DD-44A6-ADD7-C126FC394D1F}">
      <dgm:prSet/>
      <dgm:spPr/>
      <dgm:t>
        <a:bodyPr/>
        <a:lstStyle/>
        <a:p>
          <a:endParaRPr lang="en-US">
            <a:latin typeface="Calibri"/>
            <a:cs typeface="Calibri"/>
          </a:endParaRPr>
        </a:p>
      </dgm:t>
    </dgm:pt>
    <dgm:pt modelId="{8BB4D056-D8D4-459D-883F-EDD1A985BFD0}" type="sibTrans" cxnId="{F71F3869-37DD-44A6-ADD7-C126FC394D1F}">
      <dgm:prSet/>
      <dgm:spPr/>
      <dgm:t>
        <a:bodyPr/>
        <a:lstStyle/>
        <a:p>
          <a:endParaRPr lang="en-US">
            <a:latin typeface="Calibri"/>
            <a:cs typeface="Calibri"/>
          </a:endParaRPr>
        </a:p>
      </dgm:t>
    </dgm:pt>
    <dgm:pt modelId="{E552C647-CDD7-4E0A-B135-3A6246A496B3}">
      <dgm:prSet/>
      <dgm:spPr/>
      <dgm:t>
        <a:bodyPr/>
        <a:lstStyle/>
        <a:p>
          <a:r>
            <a:rPr lang="en-US" dirty="0" smtClean="0">
              <a:latin typeface="Calibri"/>
              <a:cs typeface="Calibri"/>
            </a:rPr>
            <a:t>High-quality instruction for </a:t>
          </a:r>
          <a:r>
            <a:rPr lang="en-US" b="1" u="sng" dirty="0" smtClean="0">
              <a:latin typeface="Calibri"/>
              <a:cs typeface="Calibri"/>
            </a:rPr>
            <a:t>all</a:t>
          </a:r>
          <a:r>
            <a:rPr lang="en-US" dirty="0" smtClean="0">
              <a:latin typeface="Calibri"/>
              <a:cs typeface="Calibri"/>
            </a:rPr>
            <a:t> students</a:t>
          </a:r>
          <a:endParaRPr lang="en-US" dirty="0">
            <a:latin typeface="Calibri"/>
            <a:cs typeface="Calibri"/>
          </a:endParaRPr>
        </a:p>
      </dgm:t>
    </dgm:pt>
    <dgm:pt modelId="{ED7915CA-39E0-4DBA-AD46-736480747B5E}" type="parTrans" cxnId="{17983F87-876B-4240-ACE0-9D3DEE21387A}">
      <dgm:prSet/>
      <dgm:spPr/>
      <dgm:t>
        <a:bodyPr/>
        <a:lstStyle/>
        <a:p>
          <a:endParaRPr lang="en-US">
            <a:latin typeface="Calibri"/>
            <a:cs typeface="Calibri"/>
          </a:endParaRPr>
        </a:p>
      </dgm:t>
    </dgm:pt>
    <dgm:pt modelId="{924BACF7-3C54-4B17-B8FC-1EBB54C5BC0D}" type="sibTrans" cxnId="{17983F87-876B-4240-ACE0-9D3DEE21387A}">
      <dgm:prSet/>
      <dgm:spPr/>
      <dgm:t>
        <a:bodyPr/>
        <a:lstStyle/>
        <a:p>
          <a:endParaRPr lang="en-US">
            <a:latin typeface="Calibri"/>
            <a:cs typeface="Calibri"/>
          </a:endParaRPr>
        </a:p>
      </dgm:t>
    </dgm:pt>
    <dgm:pt modelId="{27E54F00-B994-457A-8328-5703E53C9426}" type="pres">
      <dgm:prSet presAssocID="{B380CF60-8F28-4918-8EFF-93557D0A6C98}" presName="linear" presStyleCnt="0">
        <dgm:presLayoutVars>
          <dgm:dir/>
          <dgm:animLvl val="lvl"/>
          <dgm:resizeHandles val="exact"/>
        </dgm:presLayoutVars>
      </dgm:prSet>
      <dgm:spPr/>
      <dgm:t>
        <a:bodyPr/>
        <a:lstStyle/>
        <a:p>
          <a:endParaRPr lang="en-US"/>
        </a:p>
      </dgm:t>
    </dgm:pt>
    <dgm:pt modelId="{96B099FA-1AD1-49E6-9E70-D0ECE85A194A}" type="pres">
      <dgm:prSet presAssocID="{E552C647-CDD7-4E0A-B135-3A6246A496B3}" presName="parentLin" presStyleCnt="0"/>
      <dgm:spPr/>
      <dgm:t>
        <a:bodyPr/>
        <a:lstStyle/>
        <a:p>
          <a:endParaRPr lang="en-US"/>
        </a:p>
      </dgm:t>
    </dgm:pt>
    <dgm:pt modelId="{B2CA3DA1-874A-4D9A-965C-3F09CF0B52C5}" type="pres">
      <dgm:prSet presAssocID="{E552C647-CDD7-4E0A-B135-3A6246A496B3}" presName="parentLeftMargin" presStyleLbl="node1" presStyleIdx="0" presStyleCnt="4"/>
      <dgm:spPr/>
      <dgm:t>
        <a:bodyPr/>
        <a:lstStyle/>
        <a:p>
          <a:endParaRPr lang="en-US"/>
        </a:p>
      </dgm:t>
    </dgm:pt>
    <dgm:pt modelId="{5C1743E1-526C-494C-B0BF-03779B72AE66}" type="pres">
      <dgm:prSet presAssocID="{E552C647-CDD7-4E0A-B135-3A6246A496B3}" presName="parentText" presStyleLbl="node1" presStyleIdx="0" presStyleCnt="4" custLinFactNeighborY="5343">
        <dgm:presLayoutVars>
          <dgm:chMax val="0"/>
          <dgm:bulletEnabled val="1"/>
        </dgm:presLayoutVars>
      </dgm:prSet>
      <dgm:spPr/>
      <dgm:t>
        <a:bodyPr/>
        <a:lstStyle/>
        <a:p>
          <a:endParaRPr lang="en-US"/>
        </a:p>
      </dgm:t>
    </dgm:pt>
    <dgm:pt modelId="{EFD00231-F2B9-4D50-9102-1A09D56D75A5}" type="pres">
      <dgm:prSet presAssocID="{E552C647-CDD7-4E0A-B135-3A6246A496B3}" presName="negativeSpace" presStyleCnt="0"/>
      <dgm:spPr/>
      <dgm:t>
        <a:bodyPr/>
        <a:lstStyle/>
        <a:p>
          <a:endParaRPr lang="en-US"/>
        </a:p>
      </dgm:t>
    </dgm:pt>
    <dgm:pt modelId="{0819DDC8-DFF4-46BB-92C9-3499636173B1}" type="pres">
      <dgm:prSet presAssocID="{E552C647-CDD7-4E0A-B135-3A6246A496B3}" presName="childText" presStyleLbl="conFgAcc1" presStyleIdx="0" presStyleCnt="4" custLinFactY="-29741" custLinFactNeighborY="-100000">
        <dgm:presLayoutVars>
          <dgm:bulletEnabled val="1"/>
        </dgm:presLayoutVars>
      </dgm:prSet>
      <dgm:spPr/>
      <dgm:t>
        <a:bodyPr/>
        <a:lstStyle/>
        <a:p>
          <a:endParaRPr lang="en-US"/>
        </a:p>
      </dgm:t>
    </dgm:pt>
    <dgm:pt modelId="{304C9AE9-79E0-4451-8073-5794C014A837}" type="pres">
      <dgm:prSet presAssocID="{924BACF7-3C54-4B17-B8FC-1EBB54C5BC0D}" presName="spaceBetweenRectangles" presStyleCnt="0"/>
      <dgm:spPr/>
      <dgm:t>
        <a:bodyPr/>
        <a:lstStyle/>
        <a:p>
          <a:endParaRPr lang="en-US"/>
        </a:p>
      </dgm:t>
    </dgm:pt>
    <dgm:pt modelId="{965E6CE9-2A1B-4EA5-A84A-E3259C4F8EE0}" type="pres">
      <dgm:prSet presAssocID="{8F692024-68B3-4E38-A0C0-56E3FAFD29DB}" presName="parentLin" presStyleCnt="0"/>
      <dgm:spPr/>
      <dgm:t>
        <a:bodyPr/>
        <a:lstStyle/>
        <a:p>
          <a:endParaRPr lang="en-US"/>
        </a:p>
      </dgm:t>
    </dgm:pt>
    <dgm:pt modelId="{1827BF86-6FE9-4072-8B89-BEF1D9EBC5F0}" type="pres">
      <dgm:prSet presAssocID="{8F692024-68B3-4E38-A0C0-56E3FAFD29DB}" presName="parentLeftMargin" presStyleLbl="node1" presStyleIdx="0" presStyleCnt="4"/>
      <dgm:spPr/>
      <dgm:t>
        <a:bodyPr/>
        <a:lstStyle/>
        <a:p>
          <a:endParaRPr lang="en-US"/>
        </a:p>
      </dgm:t>
    </dgm:pt>
    <dgm:pt modelId="{BDAD57CD-0530-4779-8045-FB726263D81F}" type="pres">
      <dgm:prSet presAssocID="{8F692024-68B3-4E38-A0C0-56E3FAFD29DB}" presName="parentText" presStyleLbl="node1" presStyleIdx="1" presStyleCnt="4" custLinFactNeighborX="-5501" custLinFactNeighborY="-41637">
        <dgm:presLayoutVars>
          <dgm:chMax val="0"/>
          <dgm:bulletEnabled val="1"/>
        </dgm:presLayoutVars>
      </dgm:prSet>
      <dgm:spPr/>
      <dgm:t>
        <a:bodyPr/>
        <a:lstStyle/>
        <a:p>
          <a:endParaRPr lang="en-US"/>
        </a:p>
      </dgm:t>
    </dgm:pt>
    <dgm:pt modelId="{B11C446B-5F2D-435F-93B3-50940AC89D3F}" type="pres">
      <dgm:prSet presAssocID="{8F692024-68B3-4E38-A0C0-56E3FAFD29DB}" presName="negativeSpace" presStyleCnt="0"/>
      <dgm:spPr/>
      <dgm:t>
        <a:bodyPr/>
        <a:lstStyle/>
        <a:p>
          <a:endParaRPr lang="en-US"/>
        </a:p>
      </dgm:t>
    </dgm:pt>
    <dgm:pt modelId="{3A5FBC01-794F-4B25-A92D-A7E467D124F8}" type="pres">
      <dgm:prSet presAssocID="{8F692024-68B3-4E38-A0C0-56E3FAFD29DB}" presName="childText" presStyleLbl="conFgAcc1" presStyleIdx="1" presStyleCnt="4" custLinFactY="-76393" custLinFactNeighborY="-100000">
        <dgm:presLayoutVars>
          <dgm:bulletEnabled val="1"/>
        </dgm:presLayoutVars>
      </dgm:prSet>
      <dgm:spPr/>
      <dgm:t>
        <a:bodyPr/>
        <a:lstStyle/>
        <a:p>
          <a:endParaRPr lang="en-US"/>
        </a:p>
      </dgm:t>
    </dgm:pt>
    <dgm:pt modelId="{D1015216-7BDC-40EE-8447-3D257255C402}" type="pres">
      <dgm:prSet presAssocID="{97EF07B5-F429-4FB0-962C-03852DA5D0A9}" presName="spaceBetweenRectangles" presStyleCnt="0"/>
      <dgm:spPr/>
      <dgm:t>
        <a:bodyPr/>
        <a:lstStyle/>
        <a:p>
          <a:endParaRPr lang="en-US"/>
        </a:p>
      </dgm:t>
    </dgm:pt>
    <dgm:pt modelId="{83AAB01E-8258-4504-97BA-17C30BFAC2BB}" type="pres">
      <dgm:prSet presAssocID="{042BE849-5B02-4BDA-8AA9-B15D771900BC}" presName="parentLin" presStyleCnt="0"/>
      <dgm:spPr/>
      <dgm:t>
        <a:bodyPr/>
        <a:lstStyle/>
        <a:p>
          <a:endParaRPr lang="en-US"/>
        </a:p>
      </dgm:t>
    </dgm:pt>
    <dgm:pt modelId="{4D0C782F-EB3A-4102-9489-3019FF2EF3DB}" type="pres">
      <dgm:prSet presAssocID="{042BE849-5B02-4BDA-8AA9-B15D771900BC}" presName="parentLeftMargin" presStyleLbl="node1" presStyleIdx="1" presStyleCnt="4"/>
      <dgm:spPr/>
      <dgm:t>
        <a:bodyPr/>
        <a:lstStyle/>
        <a:p>
          <a:endParaRPr lang="en-US"/>
        </a:p>
      </dgm:t>
    </dgm:pt>
    <dgm:pt modelId="{9E61A738-DE71-416D-AECA-6585711E4DCA}" type="pres">
      <dgm:prSet presAssocID="{042BE849-5B02-4BDA-8AA9-B15D771900BC}" presName="parentText" presStyleLbl="node1" presStyleIdx="2" presStyleCnt="4" custLinFactNeighborY="-81462">
        <dgm:presLayoutVars>
          <dgm:chMax val="0"/>
          <dgm:bulletEnabled val="1"/>
        </dgm:presLayoutVars>
      </dgm:prSet>
      <dgm:spPr/>
      <dgm:t>
        <a:bodyPr/>
        <a:lstStyle/>
        <a:p>
          <a:endParaRPr lang="en-US"/>
        </a:p>
      </dgm:t>
    </dgm:pt>
    <dgm:pt modelId="{B21F6F13-D11D-4227-873B-CC61CBB8F75C}" type="pres">
      <dgm:prSet presAssocID="{042BE849-5B02-4BDA-8AA9-B15D771900BC}" presName="negativeSpace" presStyleCnt="0"/>
      <dgm:spPr/>
      <dgm:t>
        <a:bodyPr/>
        <a:lstStyle/>
        <a:p>
          <a:endParaRPr lang="en-US"/>
        </a:p>
      </dgm:t>
    </dgm:pt>
    <dgm:pt modelId="{68B9DEDB-DA33-4B03-B1E6-5B1081715770}" type="pres">
      <dgm:prSet presAssocID="{042BE849-5B02-4BDA-8AA9-B15D771900BC}" presName="childText" presStyleLbl="conFgAcc1" presStyleIdx="2" presStyleCnt="4" custLinFactY="-101616" custLinFactNeighborY="-200000">
        <dgm:presLayoutVars>
          <dgm:bulletEnabled val="1"/>
        </dgm:presLayoutVars>
      </dgm:prSet>
      <dgm:spPr/>
      <dgm:t>
        <a:bodyPr/>
        <a:lstStyle/>
        <a:p>
          <a:endParaRPr lang="en-US"/>
        </a:p>
      </dgm:t>
    </dgm:pt>
    <dgm:pt modelId="{23A3C2D3-9A5C-4AE1-B970-0667CAE8015F}" type="pres">
      <dgm:prSet presAssocID="{382B97BC-CB69-4200-81AD-5998093C6C64}" presName="spaceBetweenRectangles" presStyleCnt="0"/>
      <dgm:spPr/>
      <dgm:t>
        <a:bodyPr/>
        <a:lstStyle/>
        <a:p>
          <a:endParaRPr lang="en-US"/>
        </a:p>
      </dgm:t>
    </dgm:pt>
    <dgm:pt modelId="{003A7AB7-18E7-4914-A3CA-6DF7F229A53C}" type="pres">
      <dgm:prSet presAssocID="{77A864BD-E3A7-4337-9EAB-F5C0206DE394}" presName="parentLin" presStyleCnt="0"/>
      <dgm:spPr/>
      <dgm:t>
        <a:bodyPr/>
        <a:lstStyle/>
        <a:p>
          <a:endParaRPr lang="en-US"/>
        </a:p>
      </dgm:t>
    </dgm:pt>
    <dgm:pt modelId="{933E5B70-3FD6-4748-8258-9017EA70A1F1}" type="pres">
      <dgm:prSet presAssocID="{77A864BD-E3A7-4337-9EAB-F5C0206DE394}" presName="parentLeftMargin" presStyleLbl="node1" presStyleIdx="2" presStyleCnt="4"/>
      <dgm:spPr/>
      <dgm:t>
        <a:bodyPr/>
        <a:lstStyle/>
        <a:p>
          <a:endParaRPr lang="en-US"/>
        </a:p>
      </dgm:t>
    </dgm:pt>
    <dgm:pt modelId="{32978487-4F32-4830-83FF-E1FAAC80EF2F}" type="pres">
      <dgm:prSet presAssocID="{77A864BD-E3A7-4337-9EAB-F5C0206DE394}" presName="parentText" presStyleLbl="node1" presStyleIdx="3" presStyleCnt="4" custLinFactY="-21287" custLinFactNeighborY="-100000">
        <dgm:presLayoutVars>
          <dgm:chMax val="0"/>
          <dgm:bulletEnabled val="1"/>
        </dgm:presLayoutVars>
      </dgm:prSet>
      <dgm:spPr/>
      <dgm:t>
        <a:bodyPr/>
        <a:lstStyle/>
        <a:p>
          <a:endParaRPr lang="en-US"/>
        </a:p>
      </dgm:t>
    </dgm:pt>
    <dgm:pt modelId="{94AE28AD-8858-4F19-B212-1529F1C3A0CD}" type="pres">
      <dgm:prSet presAssocID="{77A864BD-E3A7-4337-9EAB-F5C0206DE394}" presName="negativeSpace" presStyleCnt="0"/>
      <dgm:spPr/>
      <dgm:t>
        <a:bodyPr/>
        <a:lstStyle/>
        <a:p>
          <a:endParaRPr lang="en-US"/>
        </a:p>
      </dgm:t>
    </dgm:pt>
    <dgm:pt modelId="{7173C5F8-E174-4643-99CF-D59D547BE5DB}" type="pres">
      <dgm:prSet presAssocID="{77A864BD-E3A7-4337-9EAB-F5C0206DE394}" presName="childText" presStyleLbl="conFgAcc1" presStyleIdx="3" presStyleCnt="4" custScaleY="109675" custLinFactY="-100000" custLinFactNeighborY="-160741">
        <dgm:presLayoutVars>
          <dgm:bulletEnabled val="1"/>
        </dgm:presLayoutVars>
      </dgm:prSet>
      <dgm:spPr/>
      <dgm:t>
        <a:bodyPr/>
        <a:lstStyle/>
        <a:p>
          <a:endParaRPr lang="en-US"/>
        </a:p>
      </dgm:t>
    </dgm:pt>
  </dgm:ptLst>
  <dgm:cxnLst>
    <dgm:cxn modelId="{17983F87-876B-4240-ACE0-9D3DEE21387A}" srcId="{B380CF60-8F28-4918-8EFF-93557D0A6C98}" destId="{E552C647-CDD7-4E0A-B135-3A6246A496B3}" srcOrd="0" destOrd="0" parTransId="{ED7915CA-39E0-4DBA-AD46-736480747B5E}" sibTransId="{924BACF7-3C54-4B17-B8FC-1EBB54C5BC0D}"/>
    <dgm:cxn modelId="{BF62755A-8E3B-461B-8B5A-84397DF224D7}" type="presOf" srcId="{77A864BD-E3A7-4337-9EAB-F5C0206DE394}" destId="{32978487-4F32-4830-83FF-E1FAAC80EF2F}" srcOrd="1" destOrd="0" presId="urn:microsoft.com/office/officeart/2005/8/layout/list1"/>
    <dgm:cxn modelId="{F3FAB1C3-73D1-4A22-AFDF-BD493FBABD79}" type="presOf" srcId="{77A864BD-E3A7-4337-9EAB-F5C0206DE394}" destId="{933E5B70-3FD6-4748-8258-9017EA70A1F1}" srcOrd="0" destOrd="0" presId="urn:microsoft.com/office/officeart/2005/8/layout/list1"/>
    <dgm:cxn modelId="{27A80206-E0BB-4CD7-8ABC-A8BE7FF13405}" type="presOf" srcId="{042BE849-5B02-4BDA-8AA9-B15D771900BC}" destId="{9E61A738-DE71-416D-AECA-6585711E4DCA}" srcOrd="1" destOrd="0" presId="urn:microsoft.com/office/officeart/2005/8/layout/list1"/>
    <dgm:cxn modelId="{30D07AA3-811D-4FF7-9C96-652C69525CA6}" type="presOf" srcId="{8F692024-68B3-4E38-A0C0-56E3FAFD29DB}" destId="{BDAD57CD-0530-4779-8045-FB726263D81F}" srcOrd="1" destOrd="0" presId="urn:microsoft.com/office/officeart/2005/8/layout/list1"/>
    <dgm:cxn modelId="{C45C0D2E-03F9-47B7-9585-0C01614E397E}" type="presOf" srcId="{B380CF60-8F28-4918-8EFF-93557D0A6C98}" destId="{27E54F00-B994-457A-8328-5703E53C9426}" srcOrd="0" destOrd="0" presId="urn:microsoft.com/office/officeart/2005/8/layout/list1"/>
    <dgm:cxn modelId="{FC4C963B-F740-46A2-A5A9-753166195B06}" srcId="{B380CF60-8F28-4918-8EFF-93557D0A6C98}" destId="{8F692024-68B3-4E38-A0C0-56E3FAFD29DB}" srcOrd="1" destOrd="0" parTransId="{144AAE78-73A9-4BF2-A98B-9682FA5E7519}" sibTransId="{97EF07B5-F429-4FB0-962C-03852DA5D0A9}"/>
    <dgm:cxn modelId="{B254C75E-1DFB-4921-AFB3-31416B6AE09F}" type="presOf" srcId="{E552C647-CDD7-4E0A-B135-3A6246A496B3}" destId="{B2CA3DA1-874A-4D9A-965C-3F09CF0B52C5}" srcOrd="0" destOrd="0" presId="urn:microsoft.com/office/officeart/2005/8/layout/list1"/>
    <dgm:cxn modelId="{6FA18D7B-7E60-4CFF-9C06-131E0DF7758B}" type="presOf" srcId="{042BE849-5B02-4BDA-8AA9-B15D771900BC}" destId="{4D0C782F-EB3A-4102-9489-3019FF2EF3DB}" srcOrd="0" destOrd="0" presId="urn:microsoft.com/office/officeart/2005/8/layout/list1"/>
    <dgm:cxn modelId="{F71F3869-37DD-44A6-ADD7-C126FC394D1F}" srcId="{B380CF60-8F28-4918-8EFF-93557D0A6C98}" destId="{77A864BD-E3A7-4337-9EAB-F5C0206DE394}" srcOrd="3" destOrd="0" parTransId="{21FB688C-D718-4261-A139-F6351167C1D8}" sibTransId="{8BB4D056-D8D4-459D-883F-EDD1A985BFD0}"/>
    <dgm:cxn modelId="{DFC4B819-EF4C-47DA-81FE-6953FB97DBC1}" type="presOf" srcId="{E552C647-CDD7-4E0A-B135-3A6246A496B3}" destId="{5C1743E1-526C-494C-B0BF-03779B72AE66}" srcOrd="1" destOrd="0" presId="urn:microsoft.com/office/officeart/2005/8/layout/list1"/>
    <dgm:cxn modelId="{57FB6999-9E98-4073-ABC8-709EC651BD7D}" srcId="{B380CF60-8F28-4918-8EFF-93557D0A6C98}" destId="{042BE849-5B02-4BDA-8AA9-B15D771900BC}" srcOrd="2" destOrd="0" parTransId="{52A5E083-0291-45B1-8DE7-4C941AEA6138}" sibTransId="{382B97BC-CB69-4200-81AD-5998093C6C64}"/>
    <dgm:cxn modelId="{1C5D51E4-410B-4CFA-82BC-C3969DBFD569}" type="presOf" srcId="{8F692024-68B3-4E38-A0C0-56E3FAFD29DB}" destId="{1827BF86-6FE9-4072-8B89-BEF1D9EBC5F0}" srcOrd="0" destOrd="0" presId="urn:microsoft.com/office/officeart/2005/8/layout/list1"/>
    <dgm:cxn modelId="{27F027E5-8B3A-482C-9A1B-13531D34C405}" type="presParOf" srcId="{27E54F00-B994-457A-8328-5703E53C9426}" destId="{96B099FA-1AD1-49E6-9E70-D0ECE85A194A}" srcOrd="0" destOrd="0" presId="urn:microsoft.com/office/officeart/2005/8/layout/list1"/>
    <dgm:cxn modelId="{9F7C1EBB-10AB-436D-9024-F89ABFA19875}" type="presParOf" srcId="{96B099FA-1AD1-49E6-9E70-D0ECE85A194A}" destId="{B2CA3DA1-874A-4D9A-965C-3F09CF0B52C5}" srcOrd="0" destOrd="0" presId="urn:microsoft.com/office/officeart/2005/8/layout/list1"/>
    <dgm:cxn modelId="{E2DC30A8-1FF8-4D7B-9403-EA4A6C48D47E}" type="presParOf" srcId="{96B099FA-1AD1-49E6-9E70-D0ECE85A194A}" destId="{5C1743E1-526C-494C-B0BF-03779B72AE66}" srcOrd="1" destOrd="0" presId="urn:microsoft.com/office/officeart/2005/8/layout/list1"/>
    <dgm:cxn modelId="{1B9F20E8-689B-48F1-9782-F3E4720D3CE8}" type="presParOf" srcId="{27E54F00-B994-457A-8328-5703E53C9426}" destId="{EFD00231-F2B9-4D50-9102-1A09D56D75A5}" srcOrd="1" destOrd="0" presId="urn:microsoft.com/office/officeart/2005/8/layout/list1"/>
    <dgm:cxn modelId="{CB995F1C-CAAF-41ED-B676-B3710D84CDF3}" type="presParOf" srcId="{27E54F00-B994-457A-8328-5703E53C9426}" destId="{0819DDC8-DFF4-46BB-92C9-3499636173B1}" srcOrd="2" destOrd="0" presId="urn:microsoft.com/office/officeart/2005/8/layout/list1"/>
    <dgm:cxn modelId="{E0BE1DEC-F491-4369-AFA7-1A45DC9D8D10}" type="presParOf" srcId="{27E54F00-B994-457A-8328-5703E53C9426}" destId="{304C9AE9-79E0-4451-8073-5794C014A837}" srcOrd="3" destOrd="0" presId="urn:microsoft.com/office/officeart/2005/8/layout/list1"/>
    <dgm:cxn modelId="{D8849874-5061-4DA5-B9AA-B9D72A92FD4D}" type="presParOf" srcId="{27E54F00-B994-457A-8328-5703E53C9426}" destId="{965E6CE9-2A1B-4EA5-A84A-E3259C4F8EE0}" srcOrd="4" destOrd="0" presId="urn:microsoft.com/office/officeart/2005/8/layout/list1"/>
    <dgm:cxn modelId="{6D7D9C87-85AE-4683-BD6A-D62EFA80E456}" type="presParOf" srcId="{965E6CE9-2A1B-4EA5-A84A-E3259C4F8EE0}" destId="{1827BF86-6FE9-4072-8B89-BEF1D9EBC5F0}" srcOrd="0" destOrd="0" presId="urn:microsoft.com/office/officeart/2005/8/layout/list1"/>
    <dgm:cxn modelId="{0D08F1D7-E221-4EE4-8E12-B0DD99E998CA}" type="presParOf" srcId="{965E6CE9-2A1B-4EA5-A84A-E3259C4F8EE0}" destId="{BDAD57CD-0530-4779-8045-FB726263D81F}" srcOrd="1" destOrd="0" presId="urn:microsoft.com/office/officeart/2005/8/layout/list1"/>
    <dgm:cxn modelId="{87BC9372-F2E5-430C-A098-42B62C709593}" type="presParOf" srcId="{27E54F00-B994-457A-8328-5703E53C9426}" destId="{B11C446B-5F2D-435F-93B3-50940AC89D3F}" srcOrd="5" destOrd="0" presId="urn:microsoft.com/office/officeart/2005/8/layout/list1"/>
    <dgm:cxn modelId="{D63816DB-ECB8-4CDA-91D3-2F71BA5F87CE}" type="presParOf" srcId="{27E54F00-B994-457A-8328-5703E53C9426}" destId="{3A5FBC01-794F-4B25-A92D-A7E467D124F8}" srcOrd="6" destOrd="0" presId="urn:microsoft.com/office/officeart/2005/8/layout/list1"/>
    <dgm:cxn modelId="{965C3A74-16F2-4C4E-AD27-923F835C55A9}" type="presParOf" srcId="{27E54F00-B994-457A-8328-5703E53C9426}" destId="{D1015216-7BDC-40EE-8447-3D257255C402}" srcOrd="7" destOrd="0" presId="urn:microsoft.com/office/officeart/2005/8/layout/list1"/>
    <dgm:cxn modelId="{DE87D258-F383-4945-973A-BB19AB244564}" type="presParOf" srcId="{27E54F00-B994-457A-8328-5703E53C9426}" destId="{83AAB01E-8258-4504-97BA-17C30BFAC2BB}" srcOrd="8" destOrd="0" presId="urn:microsoft.com/office/officeart/2005/8/layout/list1"/>
    <dgm:cxn modelId="{F3CBA804-035A-4AB7-ACDB-A2077EB953C1}" type="presParOf" srcId="{83AAB01E-8258-4504-97BA-17C30BFAC2BB}" destId="{4D0C782F-EB3A-4102-9489-3019FF2EF3DB}" srcOrd="0" destOrd="0" presId="urn:microsoft.com/office/officeart/2005/8/layout/list1"/>
    <dgm:cxn modelId="{BD764E66-CCD8-49D9-A854-E86DCE83640A}" type="presParOf" srcId="{83AAB01E-8258-4504-97BA-17C30BFAC2BB}" destId="{9E61A738-DE71-416D-AECA-6585711E4DCA}" srcOrd="1" destOrd="0" presId="urn:microsoft.com/office/officeart/2005/8/layout/list1"/>
    <dgm:cxn modelId="{CB01F119-0918-4B6A-9F47-98AFDA34AC31}" type="presParOf" srcId="{27E54F00-B994-457A-8328-5703E53C9426}" destId="{B21F6F13-D11D-4227-873B-CC61CBB8F75C}" srcOrd="9" destOrd="0" presId="urn:microsoft.com/office/officeart/2005/8/layout/list1"/>
    <dgm:cxn modelId="{171FE21F-1BF6-482C-84E4-E0E81F031CFB}" type="presParOf" srcId="{27E54F00-B994-457A-8328-5703E53C9426}" destId="{68B9DEDB-DA33-4B03-B1E6-5B1081715770}" srcOrd="10" destOrd="0" presId="urn:microsoft.com/office/officeart/2005/8/layout/list1"/>
    <dgm:cxn modelId="{D05B5CAE-0DA6-43BF-85E2-8A9E9BC0D557}" type="presParOf" srcId="{27E54F00-B994-457A-8328-5703E53C9426}" destId="{23A3C2D3-9A5C-4AE1-B970-0667CAE8015F}" srcOrd="11" destOrd="0" presId="urn:microsoft.com/office/officeart/2005/8/layout/list1"/>
    <dgm:cxn modelId="{A8E22771-B622-47B0-AC28-07D968914A97}" type="presParOf" srcId="{27E54F00-B994-457A-8328-5703E53C9426}" destId="{003A7AB7-18E7-4914-A3CA-6DF7F229A53C}" srcOrd="12" destOrd="0" presId="urn:microsoft.com/office/officeart/2005/8/layout/list1"/>
    <dgm:cxn modelId="{0F435CE1-0BAC-4706-909A-16D2CC9C3F2F}" type="presParOf" srcId="{003A7AB7-18E7-4914-A3CA-6DF7F229A53C}" destId="{933E5B70-3FD6-4748-8258-9017EA70A1F1}" srcOrd="0" destOrd="0" presId="urn:microsoft.com/office/officeart/2005/8/layout/list1"/>
    <dgm:cxn modelId="{D6CE871A-DC05-4E79-BE44-519AD12AC79E}" type="presParOf" srcId="{003A7AB7-18E7-4914-A3CA-6DF7F229A53C}" destId="{32978487-4F32-4830-83FF-E1FAAC80EF2F}" srcOrd="1" destOrd="0" presId="urn:microsoft.com/office/officeart/2005/8/layout/list1"/>
    <dgm:cxn modelId="{8A01FF7C-7D49-42E7-A8B3-933C5A94F9C4}" type="presParOf" srcId="{27E54F00-B994-457A-8328-5703E53C9426}" destId="{94AE28AD-8858-4F19-B212-1529F1C3A0CD}" srcOrd="13" destOrd="0" presId="urn:microsoft.com/office/officeart/2005/8/layout/list1"/>
    <dgm:cxn modelId="{D5FB86A9-5F01-4393-A311-CD9CC43C0575}" type="presParOf" srcId="{27E54F00-B994-457A-8328-5703E53C9426}" destId="{7173C5F8-E174-4643-99CF-D59D547BE5DB}"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19DDC8-DFF4-46BB-92C9-3499636173B1}">
      <dsp:nvSpPr>
        <dsp:cNvPr id="0" name=""/>
        <dsp:cNvSpPr/>
      </dsp:nvSpPr>
      <dsp:spPr>
        <a:xfrm>
          <a:off x="0" y="428130"/>
          <a:ext cx="6096000" cy="4788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1743E1-526C-494C-B0BF-03779B72AE66}">
      <dsp:nvSpPr>
        <dsp:cNvPr id="0" name=""/>
        <dsp:cNvSpPr/>
      </dsp:nvSpPr>
      <dsp:spPr>
        <a:xfrm>
          <a:off x="304800" y="422657"/>
          <a:ext cx="4267200" cy="56088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1290" tIns="0" rIns="161290" bIns="0" numCol="1" spcCol="1270" anchor="ctr" anchorCtr="0">
          <a:noAutofit/>
        </a:bodyPr>
        <a:lstStyle/>
        <a:p>
          <a:pPr lvl="0" algn="l" defTabSz="844550">
            <a:lnSpc>
              <a:spcPct val="90000"/>
            </a:lnSpc>
            <a:spcBef>
              <a:spcPct val="0"/>
            </a:spcBef>
            <a:spcAft>
              <a:spcPct val="35000"/>
            </a:spcAft>
          </a:pPr>
          <a:r>
            <a:rPr lang="en-US" sz="1900" kern="1200" dirty="0" smtClean="0">
              <a:latin typeface="Calibri"/>
              <a:cs typeface="Calibri"/>
            </a:rPr>
            <a:t>High-quality instruction for </a:t>
          </a:r>
          <a:r>
            <a:rPr lang="en-US" sz="1900" b="1" u="sng" kern="1200" dirty="0" smtClean="0">
              <a:latin typeface="Calibri"/>
              <a:cs typeface="Calibri"/>
            </a:rPr>
            <a:t>all</a:t>
          </a:r>
          <a:r>
            <a:rPr lang="en-US" sz="1900" kern="1200" dirty="0" smtClean="0">
              <a:latin typeface="Calibri"/>
              <a:cs typeface="Calibri"/>
            </a:rPr>
            <a:t> students</a:t>
          </a:r>
          <a:endParaRPr lang="en-US" sz="1900" kern="1200" dirty="0">
            <a:latin typeface="Calibri"/>
            <a:cs typeface="Calibri"/>
          </a:endParaRPr>
        </a:p>
      </dsp:txBody>
      <dsp:txXfrm>
        <a:off x="332180" y="450037"/>
        <a:ext cx="4212440" cy="506120"/>
      </dsp:txXfrm>
    </dsp:sp>
    <dsp:sp modelId="{3A5FBC01-794F-4B25-A92D-A7E467D124F8}">
      <dsp:nvSpPr>
        <dsp:cNvPr id="0" name=""/>
        <dsp:cNvSpPr/>
      </dsp:nvSpPr>
      <dsp:spPr>
        <a:xfrm>
          <a:off x="0" y="1066600"/>
          <a:ext cx="6096000" cy="4788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AD57CD-0530-4779-8045-FB726263D81F}">
      <dsp:nvSpPr>
        <dsp:cNvPr id="0" name=""/>
        <dsp:cNvSpPr/>
      </dsp:nvSpPr>
      <dsp:spPr>
        <a:xfrm>
          <a:off x="288032" y="1020996"/>
          <a:ext cx="4267200" cy="56088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1290" tIns="0" rIns="161290" bIns="0" numCol="1" spcCol="1270" anchor="ctr" anchorCtr="0">
          <a:noAutofit/>
        </a:bodyPr>
        <a:lstStyle/>
        <a:p>
          <a:pPr lvl="0" algn="l" defTabSz="844550">
            <a:lnSpc>
              <a:spcPct val="90000"/>
            </a:lnSpc>
            <a:spcBef>
              <a:spcPct val="0"/>
            </a:spcBef>
            <a:spcAft>
              <a:spcPct val="35000"/>
            </a:spcAft>
          </a:pPr>
          <a:r>
            <a:rPr lang="en-US" sz="1900" kern="1200" dirty="0" smtClean="0">
              <a:latin typeface="Calibri"/>
              <a:cs typeface="Calibri"/>
            </a:rPr>
            <a:t>Universal screening for</a:t>
          </a:r>
          <a:r>
            <a:rPr lang="en-US" sz="1900" b="1" u="none" kern="1200" dirty="0" smtClean="0">
              <a:latin typeface="Calibri"/>
              <a:cs typeface="Calibri"/>
            </a:rPr>
            <a:t> </a:t>
          </a:r>
          <a:r>
            <a:rPr lang="en-US" sz="1900" b="1" u="sng" kern="1200" dirty="0" smtClean="0">
              <a:latin typeface="Calibri"/>
              <a:cs typeface="Calibri"/>
            </a:rPr>
            <a:t>all </a:t>
          </a:r>
          <a:r>
            <a:rPr lang="en-US" sz="1900" kern="1200" dirty="0" smtClean="0">
              <a:latin typeface="Calibri"/>
              <a:cs typeface="Calibri"/>
            </a:rPr>
            <a:t>students</a:t>
          </a:r>
          <a:endParaRPr lang="en-US" sz="1900" kern="1200" dirty="0">
            <a:latin typeface="Calibri"/>
            <a:cs typeface="Calibri"/>
          </a:endParaRPr>
        </a:p>
      </dsp:txBody>
      <dsp:txXfrm>
        <a:off x="315412" y="1048376"/>
        <a:ext cx="4212440" cy="506120"/>
      </dsp:txXfrm>
    </dsp:sp>
    <dsp:sp modelId="{68B9DEDB-DA33-4B03-B1E6-5B1081715770}">
      <dsp:nvSpPr>
        <dsp:cNvPr id="0" name=""/>
        <dsp:cNvSpPr/>
      </dsp:nvSpPr>
      <dsp:spPr>
        <a:xfrm>
          <a:off x="0" y="1705072"/>
          <a:ext cx="6096000" cy="4788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61A738-DE71-416D-AECA-6585711E4DCA}">
      <dsp:nvSpPr>
        <dsp:cNvPr id="0" name=""/>
        <dsp:cNvSpPr/>
      </dsp:nvSpPr>
      <dsp:spPr>
        <a:xfrm>
          <a:off x="304800" y="1659465"/>
          <a:ext cx="4267200" cy="56088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1290" tIns="0" rIns="161290" bIns="0" numCol="1" spcCol="1270" anchor="ctr" anchorCtr="0">
          <a:noAutofit/>
        </a:bodyPr>
        <a:lstStyle/>
        <a:p>
          <a:pPr lvl="0" algn="l" defTabSz="844550">
            <a:lnSpc>
              <a:spcPct val="90000"/>
            </a:lnSpc>
            <a:spcBef>
              <a:spcPct val="0"/>
            </a:spcBef>
            <a:spcAft>
              <a:spcPct val="35000"/>
            </a:spcAft>
          </a:pPr>
          <a:r>
            <a:rPr lang="en-US" sz="1900" kern="1200" dirty="0" smtClean="0">
              <a:latin typeface="Calibri"/>
              <a:cs typeface="Calibri"/>
            </a:rPr>
            <a:t>Progress monitoring for some students</a:t>
          </a:r>
          <a:endParaRPr lang="en-US" sz="1900" kern="1200" dirty="0">
            <a:latin typeface="Calibri"/>
            <a:cs typeface="Calibri"/>
          </a:endParaRPr>
        </a:p>
      </dsp:txBody>
      <dsp:txXfrm>
        <a:off x="332180" y="1686845"/>
        <a:ext cx="4212440" cy="506120"/>
      </dsp:txXfrm>
    </dsp:sp>
    <dsp:sp modelId="{7173C5F8-E174-4643-99CF-D59D547BE5DB}">
      <dsp:nvSpPr>
        <dsp:cNvPr id="0" name=""/>
        <dsp:cNvSpPr/>
      </dsp:nvSpPr>
      <dsp:spPr>
        <a:xfrm>
          <a:off x="0" y="2329067"/>
          <a:ext cx="6096000" cy="525123"/>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978487-4F32-4830-83FF-E1FAAC80EF2F}">
      <dsp:nvSpPr>
        <dsp:cNvPr id="0" name=""/>
        <dsp:cNvSpPr/>
      </dsp:nvSpPr>
      <dsp:spPr>
        <a:xfrm>
          <a:off x="304800" y="2297935"/>
          <a:ext cx="4267200" cy="56088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1290" tIns="0" rIns="161290" bIns="0" numCol="1" spcCol="1270" anchor="ctr" anchorCtr="0">
          <a:noAutofit/>
        </a:bodyPr>
        <a:lstStyle/>
        <a:p>
          <a:pPr lvl="0" algn="l" defTabSz="844550">
            <a:lnSpc>
              <a:spcPct val="90000"/>
            </a:lnSpc>
            <a:spcBef>
              <a:spcPct val="0"/>
            </a:spcBef>
            <a:spcAft>
              <a:spcPct val="35000"/>
            </a:spcAft>
          </a:pPr>
          <a:r>
            <a:rPr lang="en-US" sz="1900" kern="1200" dirty="0" smtClean="0">
              <a:latin typeface="Calibri"/>
              <a:cs typeface="Calibri"/>
            </a:rPr>
            <a:t>Data-based decision making</a:t>
          </a:r>
          <a:endParaRPr lang="en-US" sz="1900" kern="1200" dirty="0">
            <a:latin typeface="Calibri"/>
            <a:cs typeface="Calibri"/>
          </a:endParaRPr>
        </a:p>
      </dsp:txBody>
      <dsp:txXfrm>
        <a:off x="332180" y="2325315"/>
        <a:ext cx="4212440" cy="506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5ED62B-14CB-44D1-98E4-A73E8A43F095}">
      <dsp:nvSpPr>
        <dsp:cNvPr id="0" name=""/>
        <dsp:cNvSpPr/>
      </dsp:nvSpPr>
      <dsp:spPr>
        <a:xfrm>
          <a:off x="187884" y="0"/>
          <a:ext cx="1979601" cy="1187760"/>
        </a:xfrm>
        <a:prstGeom prst="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latin typeface="Calibri"/>
              <a:cs typeface="Calibri"/>
            </a:rPr>
            <a:t>Cooperative, small groups</a:t>
          </a:r>
          <a:endParaRPr lang="en-US" sz="2400" kern="1200" dirty="0">
            <a:latin typeface="Calibri"/>
            <a:cs typeface="Calibri"/>
          </a:endParaRPr>
        </a:p>
      </dsp:txBody>
      <dsp:txXfrm>
        <a:off x="187884" y="0"/>
        <a:ext cx="1979601" cy="1187760"/>
      </dsp:txXfrm>
    </dsp:sp>
    <dsp:sp modelId="{E5CAE6BC-CA4D-40F7-A034-645CE6385C0F}">
      <dsp:nvSpPr>
        <dsp:cNvPr id="0" name=""/>
        <dsp:cNvSpPr/>
      </dsp:nvSpPr>
      <dsp:spPr>
        <a:xfrm>
          <a:off x="2316826" y="619"/>
          <a:ext cx="1979601" cy="1187760"/>
        </a:xfrm>
        <a:prstGeom prst="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latin typeface="Calibri"/>
              <a:cs typeface="Calibri"/>
            </a:rPr>
            <a:t>Paired instruction </a:t>
          </a:r>
          <a:endParaRPr lang="en-US" sz="2400" kern="1200" dirty="0">
            <a:latin typeface="Calibri"/>
            <a:cs typeface="Calibri"/>
          </a:endParaRPr>
        </a:p>
      </dsp:txBody>
      <dsp:txXfrm>
        <a:off x="2316826" y="619"/>
        <a:ext cx="1979601" cy="1187760"/>
      </dsp:txXfrm>
    </dsp:sp>
    <dsp:sp modelId="{1E89168F-2F3C-4AF8-AA20-95473A7D505D}">
      <dsp:nvSpPr>
        <dsp:cNvPr id="0" name=""/>
        <dsp:cNvSpPr/>
      </dsp:nvSpPr>
      <dsp:spPr>
        <a:xfrm>
          <a:off x="139265" y="1386340"/>
          <a:ext cx="1979601" cy="1187760"/>
        </a:xfrm>
        <a:prstGeom prst="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latin typeface="Calibri"/>
              <a:cs typeface="Calibri"/>
            </a:rPr>
            <a:t>Independent practice</a:t>
          </a:r>
          <a:endParaRPr lang="en-US" sz="2400" kern="1200" dirty="0">
            <a:latin typeface="Calibri"/>
            <a:cs typeface="Calibri"/>
          </a:endParaRPr>
        </a:p>
      </dsp:txBody>
      <dsp:txXfrm>
        <a:off x="139265" y="1386340"/>
        <a:ext cx="1979601" cy="1187760"/>
      </dsp:txXfrm>
    </dsp:sp>
    <dsp:sp modelId="{F8416551-E8CD-474C-9DF8-F608508FCB8A}">
      <dsp:nvSpPr>
        <dsp:cNvPr id="0" name=""/>
        <dsp:cNvSpPr/>
      </dsp:nvSpPr>
      <dsp:spPr>
        <a:xfrm>
          <a:off x="2316826" y="1386340"/>
          <a:ext cx="1979601" cy="1187760"/>
        </a:xfrm>
        <a:prstGeom prst="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latin typeface="Calibri"/>
              <a:cs typeface="Calibri"/>
            </a:rPr>
            <a:t>Peer tutoring/learning models</a:t>
          </a:r>
          <a:endParaRPr lang="en-US" sz="2400" kern="1200" dirty="0">
            <a:latin typeface="Calibri"/>
            <a:cs typeface="Calibri"/>
          </a:endParaRPr>
        </a:p>
      </dsp:txBody>
      <dsp:txXfrm>
        <a:off x="2316826" y="1386340"/>
        <a:ext cx="1979601" cy="1187760"/>
      </dsp:txXfrm>
    </dsp:sp>
    <dsp:sp modelId="{B4A2B460-50DE-4446-A08E-AC31E16C9BAF}">
      <dsp:nvSpPr>
        <dsp:cNvPr id="0" name=""/>
        <dsp:cNvSpPr/>
      </dsp:nvSpPr>
      <dsp:spPr>
        <a:xfrm>
          <a:off x="1228045" y="2772061"/>
          <a:ext cx="1979601" cy="1187760"/>
        </a:xfrm>
        <a:prstGeom prst="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latin typeface="Calibri"/>
              <a:cs typeface="Calibri"/>
            </a:rPr>
            <a:t>Whole class</a:t>
          </a:r>
          <a:endParaRPr lang="en-US" sz="2400" kern="1200" dirty="0">
            <a:latin typeface="Calibri"/>
            <a:cs typeface="Calibri"/>
          </a:endParaRPr>
        </a:p>
      </dsp:txBody>
      <dsp:txXfrm>
        <a:off x="1228045" y="2772061"/>
        <a:ext cx="1979601" cy="11877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E33131-97AD-4907-AE84-144F0379EE9F}">
      <dsp:nvSpPr>
        <dsp:cNvPr id="0" name=""/>
        <dsp:cNvSpPr/>
      </dsp:nvSpPr>
      <dsp:spPr>
        <a:xfrm>
          <a:off x="998914" y="266378"/>
          <a:ext cx="3030301" cy="1052383"/>
        </a:xfrm>
        <a:prstGeom prst="ellipse">
          <a:avLst/>
        </a:prstGeom>
        <a:solidFill>
          <a:schemeClr val="dk2">
            <a:tint val="50000"/>
            <a:alpha val="40000"/>
            <a:hueOff val="0"/>
            <a:satOff val="0"/>
            <a:lumOff val="0"/>
            <a:alphaOff val="0"/>
          </a:schemeClr>
        </a:solidFill>
        <a:ln w="9525" cap="flat" cmpd="sng" algn="ctr">
          <a:solidFill>
            <a:schemeClr val="dk2">
              <a:hueOff val="0"/>
              <a:satOff val="0"/>
              <a:lumOff val="0"/>
              <a:alphaOff val="0"/>
            </a:schemeClr>
          </a:solidFill>
          <a:prstDash val="solid"/>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8FB4C67E-E85A-4883-BC08-1008D62B5F06}">
      <dsp:nvSpPr>
        <dsp:cNvPr id="0" name=""/>
        <dsp:cNvSpPr/>
      </dsp:nvSpPr>
      <dsp:spPr>
        <a:xfrm>
          <a:off x="2264239" y="2796998"/>
          <a:ext cx="587267" cy="375851"/>
        </a:xfrm>
        <a:prstGeom prst="downArrow">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66BE2BD8-EC47-4407-AC66-7A7F6DD6B1B3}">
      <dsp:nvSpPr>
        <dsp:cNvPr id="0" name=""/>
        <dsp:cNvSpPr/>
      </dsp:nvSpPr>
      <dsp:spPr>
        <a:xfrm>
          <a:off x="1199942" y="3053791"/>
          <a:ext cx="2818884" cy="704721"/>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ln/>
              <a:latin typeface="Calibri"/>
              <a:cs typeface="Calibri"/>
            </a:rPr>
            <a:t>Math Proficiency</a:t>
          </a:r>
          <a:endParaRPr lang="en-US" sz="2400" b="1" kern="1200" dirty="0">
            <a:ln/>
            <a:latin typeface="Calibri"/>
            <a:cs typeface="Calibri"/>
          </a:endParaRPr>
        </a:p>
      </dsp:txBody>
      <dsp:txXfrm>
        <a:off x="1199942" y="3053791"/>
        <a:ext cx="2818884" cy="704721"/>
      </dsp:txXfrm>
    </dsp:sp>
    <dsp:sp modelId="{EBFEE2E6-2B81-4166-B57C-6AF36C0A5067}">
      <dsp:nvSpPr>
        <dsp:cNvPr id="0" name=""/>
        <dsp:cNvSpPr/>
      </dsp:nvSpPr>
      <dsp:spPr>
        <a:xfrm>
          <a:off x="1061120" y="287905"/>
          <a:ext cx="1739914" cy="940781"/>
        </a:xfrm>
        <a:prstGeom prst="ellipse">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Calibri"/>
              <a:cs typeface="Calibri"/>
            </a:rPr>
            <a:t>Conceptual Understanding</a:t>
          </a:r>
          <a:endParaRPr lang="en-US" sz="1400" kern="1200" dirty="0">
            <a:latin typeface="Calibri"/>
            <a:cs typeface="Calibri"/>
          </a:endParaRPr>
        </a:p>
      </dsp:txBody>
      <dsp:txXfrm>
        <a:off x="1315925" y="425679"/>
        <a:ext cx="1230304" cy="665233"/>
      </dsp:txXfrm>
    </dsp:sp>
    <dsp:sp modelId="{AE2DA7EA-A40E-41F8-AF35-F0F2DB9FB0F9}">
      <dsp:nvSpPr>
        <dsp:cNvPr id="0" name=""/>
        <dsp:cNvSpPr/>
      </dsp:nvSpPr>
      <dsp:spPr>
        <a:xfrm>
          <a:off x="1638598" y="1236375"/>
          <a:ext cx="1717969" cy="950644"/>
        </a:xfrm>
        <a:prstGeom prst="ellipse">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latin typeface="Calibri"/>
              <a:cs typeface="Calibri"/>
            </a:rPr>
            <a:t>Procedural Fluency</a:t>
          </a:r>
          <a:endParaRPr lang="en-US" sz="1600" kern="1200" dirty="0">
            <a:latin typeface="Calibri"/>
            <a:cs typeface="Calibri"/>
          </a:endParaRPr>
        </a:p>
      </dsp:txBody>
      <dsp:txXfrm>
        <a:off x="1890189" y="1375594"/>
        <a:ext cx="1214787" cy="672206"/>
      </dsp:txXfrm>
    </dsp:sp>
    <dsp:sp modelId="{83CC7B2E-004E-4CE8-AE91-EF098487AC93}">
      <dsp:nvSpPr>
        <dsp:cNvPr id="0" name=""/>
        <dsp:cNvSpPr/>
      </dsp:nvSpPr>
      <dsp:spPr>
        <a:xfrm>
          <a:off x="932322" y="133201"/>
          <a:ext cx="3288698" cy="2630959"/>
        </a:xfrm>
        <a:prstGeom prst="funnel">
          <a:avLst/>
        </a:prstGeom>
        <a:solidFill>
          <a:schemeClr val="lt2">
            <a:alpha val="40000"/>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2958" tIns="46479" rIns="92958" bIns="46479" rtlCol="0"/>
          <a:lstStyle>
            <a:lvl1pPr algn="l" eaLnBrk="1" hangingPunct="1">
              <a:defRPr sz="1200">
                <a:latin typeface="Arial" pitchFamily="34" charset="0"/>
              </a:defRPr>
            </a:lvl1pPr>
          </a:lstStyle>
          <a:p>
            <a:pPr>
              <a:defRPr/>
            </a:pPr>
            <a:endParaRPr lang="en-US"/>
          </a:p>
        </p:txBody>
      </p:sp>
      <p:sp>
        <p:nvSpPr>
          <p:cNvPr id="3" name="Date Placeholder 2"/>
          <p:cNvSpPr>
            <a:spLocks noGrp="1"/>
          </p:cNvSpPr>
          <p:nvPr>
            <p:ph type="dt" sz="quarter" idx="1"/>
          </p:nvPr>
        </p:nvSpPr>
        <p:spPr>
          <a:xfrm>
            <a:off x="3956050" y="0"/>
            <a:ext cx="3027363" cy="463550"/>
          </a:xfrm>
          <a:prstGeom prst="rect">
            <a:avLst/>
          </a:prstGeom>
        </p:spPr>
        <p:txBody>
          <a:bodyPr vert="horz" lIns="92958" tIns="46479" rIns="92958" bIns="46479" rtlCol="0"/>
          <a:lstStyle>
            <a:lvl1pPr algn="r" eaLnBrk="1" hangingPunct="1">
              <a:defRPr sz="1200">
                <a:latin typeface="Arial" pitchFamily="34" charset="0"/>
              </a:defRPr>
            </a:lvl1pPr>
          </a:lstStyle>
          <a:p>
            <a:pPr>
              <a:defRPr/>
            </a:pPr>
            <a:fld id="{21624A6A-60B4-4A3E-AB4E-8C1F36F4BC35}" type="datetimeFigureOut">
              <a:rPr lang="en-US"/>
              <a:pPr>
                <a:defRPr/>
              </a:pPr>
              <a:t>9/6/15</a:t>
            </a:fld>
            <a:endParaRPr lang="en-US" dirty="0"/>
          </a:p>
        </p:txBody>
      </p:sp>
      <p:sp>
        <p:nvSpPr>
          <p:cNvPr id="4" name="Footer Placeholder 3"/>
          <p:cNvSpPr>
            <a:spLocks noGrp="1"/>
          </p:cNvSpPr>
          <p:nvPr>
            <p:ph type="ftr" sz="quarter" idx="2"/>
          </p:nvPr>
        </p:nvSpPr>
        <p:spPr>
          <a:xfrm>
            <a:off x="0" y="8818563"/>
            <a:ext cx="3027363" cy="463550"/>
          </a:xfrm>
          <a:prstGeom prst="rect">
            <a:avLst/>
          </a:prstGeom>
        </p:spPr>
        <p:txBody>
          <a:bodyPr vert="horz" lIns="92958" tIns="46479" rIns="92958" bIns="46479" rtlCol="0" anchor="b"/>
          <a:lstStyle>
            <a:lvl1pPr algn="l" eaLnBrk="1" hangingPunct="1">
              <a:defRPr sz="1200">
                <a:latin typeface="Arial" pitchFamily="34" charset="0"/>
              </a:defRPr>
            </a:lvl1pPr>
          </a:lstStyle>
          <a:p>
            <a:pPr>
              <a:defRPr/>
            </a:pPr>
            <a:endParaRPr lang="en-US"/>
          </a:p>
        </p:txBody>
      </p:sp>
      <p:sp>
        <p:nvSpPr>
          <p:cNvPr id="5" name="Slide Number Placeholder 4"/>
          <p:cNvSpPr>
            <a:spLocks noGrp="1"/>
          </p:cNvSpPr>
          <p:nvPr>
            <p:ph type="sldNum" sz="quarter" idx="3"/>
          </p:nvPr>
        </p:nvSpPr>
        <p:spPr>
          <a:xfrm>
            <a:off x="3956050" y="8818563"/>
            <a:ext cx="3027363" cy="463550"/>
          </a:xfrm>
          <a:prstGeom prst="rect">
            <a:avLst/>
          </a:prstGeom>
        </p:spPr>
        <p:txBody>
          <a:bodyPr vert="horz" wrap="square" lIns="92958" tIns="46479" rIns="92958" bIns="46479" numCol="1" anchor="b" anchorCtr="0" compatLnSpc="1">
            <a:prstTxWarp prst="textNoShape">
              <a:avLst/>
            </a:prstTxWarp>
          </a:bodyPr>
          <a:lstStyle>
            <a:lvl1pPr algn="r" eaLnBrk="1" hangingPunct="1">
              <a:defRPr sz="1200" smtClean="0"/>
            </a:lvl1pPr>
          </a:lstStyle>
          <a:p>
            <a:pPr>
              <a:defRPr/>
            </a:pPr>
            <a:fld id="{F9F674EA-6A9B-45A0-A199-F58E17EF80EA}" type="slidenum">
              <a:rPr lang="en-US" altLang="en-US"/>
              <a:pPr>
                <a:defRPr/>
              </a:pPr>
              <a:t>‹#›</a:t>
            </a:fld>
            <a:endParaRPr lang="en-US" altLang="en-US"/>
          </a:p>
        </p:txBody>
      </p:sp>
    </p:spTree>
    <p:extLst>
      <p:ext uri="{BB962C8B-B14F-4D97-AF65-F5344CB8AC3E}">
        <p14:creationId xmlns:p14="http://schemas.microsoft.com/office/powerpoint/2010/main" val="41486704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2958" tIns="46479" rIns="92958" bIns="46479" rtlCol="0"/>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3956050" y="0"/>
            <a:ext cx="3027363" cy="463550"/>
          </a:xfrm>
          <a:prstGeom prst="rect">
            <a:avLst/>
          </a:prstGeom>
        </p:spPr>
        <p:txBody>
          <a:bodyPr vert="horz" wrap="square" lIns="92958" tIns="46479" rIns="92958" bIns="46479" numCol="1" anchor="t" anchorCtr="0" compatLnSpc="1">
            <a:prstTxWarp prst="textNoShape">
              <a:avLst/>
            </a:prstTxWarp>
          </a:bodyPr>
          <a:lstStyle>
            <a:lvl1pPr algn="r" eaLnBrk="1" hangingPunct="1">
              <a:defRPr sz="1200">
                <a:latin typeface="Arial" pitchFamily="34" charset="0"/>
              </a:defRPr>
            </a:lvl1pPr>
          </a:lstStyle>
          <a:p>
            <a:pPr>
              <a:defRPr/>
            </a:pPr>
            <a:fld id="{BEFD30D0-E56A-40B1-B0D4-EC9AEC441387}" type="datetimeFigureOut">
              <a:rPr lang="en-US" altLang="en-US"/>
              <a:pPr>
                <a:defRPr/>
              </a:pPr>
              <a:t>9/6/15</a:t>
            </a:fld>
            <a:endParaRPr lang="en-US" altLang="en-US" dirty="0"/>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pPr lvl="0"/>
            <a:endParaRPr lang="en-US" noProof="0" dirty="0" smtClean="0"/>
          </a:p>
        </p:txBody>
      </p:sp>
      <p:sp>
        <p:nvSpPr>
          <p:cNvPr id="5" name="Notes Placeholder 4"/>
          <p:cNvSpPr>
            <a:spLocks noGrp="1"/>
          </p:cNvSpPr>
          <p:nvPr>
            <p:ph type="body" sz="quarter" idx="3"/>
          </p:nvPr>
        </p:nvSpPr>
        <p:spPr>
          <a:xfrm>
            <a:off x="698500" y="4410075"/>
            <a:ext cx="5588000" cy="4176713"/>
          </a:xfrm>
          <a:prstGeom prst="rect">
            <a:avLst/>
          </a:prstGeom>
        </p:spPr>
        <p:txBody>
          <a:bodyPr vert="horz" lIns="92958" tIns="46479" rIns="92958" bIns="46479"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18563"/>
            <a:ext cx="3027363" cy="463550"/>
          </a:xfrm>
          <a:prstGeom prst="rect">
            <a:avLst/>
          </a:prstGeom>
        </p:spPr>
        <p:txBody>
          <a:bodyPr vert="horz" lIns="92958" tIns="46479" rIns="92958" bIns="46479" rtlCol="0" anchor="b"/>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3956050" y="8818563"/>
            <a:ext cx="3027363" cy="463550"/>
          </a:xfrm>
          <a:prstGeom prst="rect">
            <a:avLst/>
          </a:prstGeom>
        </p:spPr>
        <p:txBody>
          <a:bodyPr vert="horz" wrap="square" lIns="92958" tIns="46479" rIns="92958" bIns="46479" numCol="1" anchor="b" anchorCtr="0" compatLnSpc="1">
            <a:prstTxWarp prst="textNoShape">
              <a:avLst/>
            </a:prstTxWarp>
          </a:bodyPr>
          <a:lstStyle>
            <a:lvl1pPr algn="r" eaLnBrk="1" hangingPunct="1">
              <a:defRPr sz="1200" smtClean="0"/>
            </a:lvl1pPr>
          </a:lstStyle>
          <a:p>
            <a:pPr>
              <a:defRPr/>
            </a:pPr>
            <a:fld id="{2E2C8252-E580-4334-BAAF-6BE5E08A3721}" type="slidenum">
              <a:rPr lang="en-US" altLang="en-US"/>
              <a:pPr>
                <a:defRPr/>
              </a:pPr>
              <a:t>‹#›</a:t>
            </a:fld>
            <a:endParaRPr lang="en-US" altLang="en-US"/>
          </a:p>
        </p:txBody>
      </p:sp>
    </p:spTree>
    <p:extLst>
      <p:ext uri="{BB962C8B-B14F-4D97-AF65-F5344CB8AC3E}">
        <p14:creationId xmlns:p14="http://schemas.microsoft.com/office/powerpoint/2010/main" val="3792307097"/>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xfrm>
            <a:off x="698500" y="4569593"/>
            <a:ext cx="5588000" cy="41767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defRPr/>
            </a:pPr>
            <a:r>
              <a:rPr lang="en-US" altLang="en-US" i="1" dirty="0" smtClean="0">
                <a:ea typeface="ＭＳ Ｐゴシック" pitchFamily="34" charset="-128"/>
              </a:rPr>
              <a:t>The recommended timeframe for this presentation is 60-120 minutes, with an additional 60-120</a:t>
            </a:r>
            <a:r>
              <a:rPr lang="en-US" altLang="en-US" i="1" baseline="0" dirty="0" smtClean="0">
                <a:ea typeface="ＭＳ Ｐゴシック" pitchFamily="34" charset="-128"/>
              </a:rPr>
              <a:t> </a:t>
            </a:r>
            <a:r>
              <a:rPr lang="en-US" altLang="en-US" i="1" dirty="0" smtClean="0">
                <a:ea typeface="ＭＳ Ｐゴシック" pitchFamily="34" charset="-128"/>
              </a:rPr>
              <a:t>minutes for activities and handouts. </a:t>
            </a:r>
          </a:p>
          <a:p>
            <a:pPr>
              <a:lnSpc>
                <a:spcPct val="110000"/>
              </a:lnSpc>
              <a:spcBef>
                <a:spcPts val="588"/>
              </a:spcBef>
              <a:defRPr/>
            </a:pPr>
            <a:r>
              <a:rPr lang="en-US" altLang="en-US" i="1" dirty="0" smtClean="0">
                <a:ea typeface="ＭＳ Ｐゴシック" pitchFamily="34" charset="-128"/>
              </a:rPr>
              <a:t>Introduce yourself (or selves) as the facilitator(s) and briefly cite your professional experience in regard to multi-tiered </a:t>
            </a:r>
            <a:r>
              <a:rPr lang="en-US" altLang="en-US" i="1" dirty="0">
                <a:ea typeface="ＭＳ Ｐゴシック" pitchFamily="34" charset="-128"/>
              </a:rPr>
              <a:t>s</a:t>
            </a:r>
            <a:r>
              <a:rPr lang="en-US" altLang="en-US" i="1" dirty="0" smtClean="0">
                <a:ea typeface="ＭＳ Ｐゴシック" pitchFamily="34" charset="-128"/>
              </a:rPr>
              <a:t>ystems of support (MTSS), Response to Intervention (RtI), and/or supplemental intervention implementation.</a:t>
            </a:r>
            <a:endParaRPr lang="en-US" altLang="en-US" dirty="0" smtClean="0">
              <a:ea typeface="ＭＳ Ｐゴシック" pitchFamily="34" charset="-128"/>
            </a:endParaRPr>
          </a:p>
          <a:p>
            <a:pPr>
              <a:lnSpc>
                <a:spcPct val="110000"/>
              </a:lnSpc>
              <a:defRPr/>
            </a:pPr>
            <a:endParaRPr lang="en-US" altLang="en-US" dirty="0" smtClean="0">
              <a:ea typeface="ＭＳ Ｐゴシック" pitchFamily="34" charset="-128"/>
              <a:cs typeface="Arial" charset="0"/>
            </a:endParaRPr>
          </a:p>
          <a:p>
            <a:pPr>
              <a:lnSpc>
                <a:spcPct val="110000"/>
              </a:lnSpc>
              <a:defRPr/>
            </a:pPr>
            <a:r>
              <a:rPr lang="en-US" altLang="en-US" dirty="0" smtClean="0">
                <a:ea typeface="ＭＳ Ｐゴシック" pitchFamily="34" charset="-128"/>
                <a:cs typeface="Arial" charset="0"/>
              </a:rPr>
              <a:t>The </a:t>
            </a:r>
            <a:r>
              <a:rPr lang="en-US" altLang="en-US" dirty="0">
                <a:ea typeface="ＭＳ Ｐゴシック" pitchFamily="34" charset="-128"/>
                <a:cs typeface="Arial" charset="0"/>
              </a:rPr>
              <a:t>goal of today’s session is to explain the purpose and rationale for supplemental interventions (a) as part of a larger MTSS and (b) in laying the groundwork for effective intensive intervention. This module is part of a larger set of trainings that cover different elements of the data-based individualization process for delivering </a:t>
            </a:r>
            <a:r>
              <a:rPr lang="en-US" altLang="en-US" dirty="0" err="1">
                <a:ea typeface="ＭＳ Ｐゴシック" pitchFamily="34" charset="-128"/>
                <a:cs typeface="Arial" charset="0"/>
              </a:rPr>
              <a:t>RtI</a:t>
            </a:r>
            <a:r>
              <a:rPr lang="en-US" altLang="en-US" dirty="0">
                <a:ea typeface="ＭＳ Ｐゴシック" pitchFamily="34" charset="-128"/>
                <a:cs typeface="Arial" charset="0"/>
              </a:rPr>
              <a:t>. </a:t>
            </a:r>
            <a:r>
              <a:rPr lang="en-US" dirty="0">
                <a:ea typeface="ＭＳ Ｐゴシック" pitchFamily="34" charset="-128"/>
              </a:rPr>
              <a:t>In Part 3 of the CEEDAR Course Enhancement Module (CEM) about MTSS in mathematics</a:t>
            </a:r>
            <a:r>
              <a:rPr lang="en-US" dirty="0" smtClean="0">
                <a:ea typeface="ＭＳ Ｐゴシック" pitchFamily="34" charset="-128"/>
              </a:rPr>
              <a:t>, you will learn about the importance of implementing universal math curriculum and using data to assess if the curriculum is working to improve student outcomes in mathematics. </a:t>
            </a:r>
          </a:p>
          <a:p>
            <a:pPr>
              <a:lnSpc>
                <a:spcPct val="110000"/>
              </a:lnSpc>
              <a:buFont typeface="Arial" pitchFamily="34" charset="0"/>
              <a:buNone/>
              <a:defRPr/>
            </a:pPr>
            <a:r>
              <a:rPr lang="en-US" i="1" dirty="0" smtClean="0"/>
              <a:t/>
            </a:r>
            <a:br>
              <a:rPr lang="en-US" i="1" dirty="0" smtClean="0"/>
            </a:br>
            <a:r>
              <a:rPr lang="en-US" i="1" dirty="0" smtClean="0"/>
              <a:t>Speaker </a:t>
            </a:r>
            <a:r>
              <a:rPr lang="en-US" i="1" dirty="0"/>
              <a:t>notes are provided for most of the PowerPoint slides included in each of the four parts of this CEM. The notes provide additional details about the information presented in a particular slide, including the context for the information </a:t>
            </a:r>
            <a:r>
              <a:rPr lang="en-US" i="1" dirty="0" smtClean="0"/>
              <a:t>presented </a:t>
            </a:r>
            <a:r>
              <a:rPr lang="en-US" i="1" dirty="0"/>
              <a:t>as well as further elaboration of key </a:t>
            </a:r>
            <a:r>
              <a:rPr lang="en-US" i="1" dirty="0" smtClean="0"/>
              <a:t>points. </a:t>
            </a:r>
            <a:r>
              <a:rPr lang="en-US" i="1" dirty="0"/>
              <a:t>Thus, the speaker notes are intended as a guide for the presenter who is using the PowerPoint slides and may be modified as needed. Specific citations for modules and webinars are also provided in the notes section of the slides. </a:t>
            </a:r>
            <a:endParaRPr lang="en-US" i="1" dirty="0" smtClean="0"/>
          </a:p>
          <a:p>
            <a:pPr>
              <a:lnSpc>
                <a:spcPct val="110000"/>
              </a:lnSpc>
              <a:buFont typeface="Arial" pitchFamily="34" charset="0"/>
              <a:buNone/>
              <a:defRPr/>
            </a:pPr>
            <a:endParaRPr lang="en-US" dirty="0"/>
          </a:p>
          <a:p>
            <a:pPr>
              <a:lnSpc>
                <a:spcPct val="110000"/>
              </a:lnSpc>
              <a:defRPr/>
            </a:pPr>
            <a:r>
              <a:rPr lang="en-US" u="none" dirty="0"/>
              <a:t>Instructions for using the speaker </a:t>
            </a:r>
            <a:r>
              <a:rPr lang="en-US" u="none" dirty="0" smtClean="0"/>
              <a:t>notes:</a:t>
            </a:r>
            <a:endParaRPr lang="en-US" u="sng" dirty="0"/>
          </a:p>
          <a:p>
            <a:pPr marL="171450" lvl="0" indent="-171450">
              <a:lnSpc>
                <a:spcPct val="110000"/>
              </a:lnSpc>
              <a:buFont typeface="Arial"/>
              <a:buChar char="•"/>
            </a:pPr>
            <a:r>
              <a:rPr lang="en-US" dirty="0" smtClean="0"/>
              <a:t>Text </a:t>
            </a:r>
            <a:r>
              <a:rPr lang="en-US" dirty="0"/>
              <a:t>formatted in standard font is a sample script for the presenter. Although these may be read verbatim, speaker notes are intended as a guide for the presenter and may be modified as needed. Text formatted in </a:t>
            </a:r>
            <a:r>
              <a:rPr lang="en-US" i="1" dirty="0"/>
              <a:t>italics </a:t>
            </a:r>
            <a:r>
              <a:rPr lang="en-US" dirty="0"/>
              <a:t>is intended as directions or notes for the facilitator. </a:t>
            </a:r>
          </a:p>
          <a:p>
            <a:pPr marL="171450" lvl="0" indent="-171450">
              <a:lnSpc>
                <a:spcPct val="110000"/>
              </a:lnSpc>
              <a:buFont typeface="Arial"/>
              <a:buChar char="•"/>
            </a:pPr>
            <a:r>
              <a:rPr lang="en-US" dirty="0"/>
              <a:t>An orange star on the slide indicates an active participant learning activity. The steps for interactive activities are described for each slide.</a:t>
            </a:r>
          </a:p>
          <a:p>
            <a:pPr marL="171450" indent="-171450">
              <a:lnSpc>
                <a:spcPct val="110000"/>
              </a:lnSpc>
              <a:buFont typeface="Arial"/>
              <a:buChar char="•"/>
            </a:pPr>
            <a:r>
              <a:rPr lang="en-US" dirty="0"/>
              <a:t>A blue star on the slide indicates the corresponding handout for the activity. </a:t>
            </a:r>
            <a:endParaRPr lang="en-US" altLang="en-US" dirty="0"/>
          </a:p>
          <a:p>
            <a:pPr>
              <a:lnSpc>
                <a:spcPct val="110000"/>
              </a:lnSpc>
              <a:defRPr/>
            </a:pPr>
            <a:r>
              <a:rPr lang="en-US" altLang="en-US" dirty="0"/>
              <a:t>Although</a:t>
            </a:r>
            <a:r>
              <a:rPr lang="en-US" altLang="en-US" i="1" dirty="0">
                <a:ea typeface="ＭＳ Ｐゴシック" pitchFamily="34" charset="-128"/>
              </a:rPr>
              <a:t> permission to reprint this publication is not necessary, the citation should be: </a:t>
            </a:r>
          </a:p>
          <a:p>
            <a:pPr>
              <a:lnSpc>
                <a:spcPct val="110000"/>
              </a:lnSpc>
              <a:defRPr/>
            </a:pPr>
            <a:r>
              <a:rPr lang="en-US" altLang="en-US" dirty="0" smtClean="0">
                <a:ea typeface="ＭＳ Ｐゴシック" pitchFamily="34" charset="-128"/>
              </a:rPr>
              <a:t>Collaboration for Effective Educator Development, Accountability, and Reform. (2014). </a:t>
            </a:r>
            <a:r>
              <a:rPr lang="en-US" altLang="en-US" i="1" dirty="0" smtClean="0">
                <a:ea typeface="ＭＳ Ｐゴシック" pitchFamily="34" charset="-128"/>
              </a:rPr>
              <a:t>Course Enhancement Module on multi-tiered system of </a:t>
            </a:r>
            <a:r>
              <a:rPr lang="en-US" altLang="en-US" i="1" dirty="0">
                <a:ea typeface="ＭＳ Ｐゴシック" pitchFamily="34" charset="-128"/>
              </a:rPr>
              <a:t>s</a:t>
            </a:r>
            <a:r>
              <a:rPr lang="en-US" altLang="en-US" i="1" dirty="0" smtClean="0">
                <a:ea typeface="ＭＳ Ｐゴシック" pitchFamily="34" charset="-128"/>
              </a:rPr>
              <a:t>upports in mathematics, Part 2: Universal math interventions. </a:t>
            </a:r>
            <a:r>
              <a:rPr lang="en-US" altLang="en-US" dirty="0" smtClean="0">
                <a:ea typeface="ＭＳ Ｐゴシック" pitchFamily="34" charset="-128"/>
              </a:rPr>
              <a:t>Washington, DC: U.S. Department of Education, Office of Special Education Programs, The CEEDAR Center. Retrieved from: http://</a:t>
            </a:r>
            <a:r>
              <a:rPr lang="en-US" altLang="en-US" dirty="0" err="1" smtClean="0">
                <a:ea typeface="ＭＳ Ｐゴシック" pitchFamily="34" charset="-128"/>
              </a:rPr>
              <a:t>www.ceedar.org</a:t>
            </a:r>
            <a:endParaRPr lang="en-US" altLang="en-US" dirty="0" smtClean="0">
              <a:ea typeface="ＭＳ Ｐゴシック" pitchFamily="34" charset="-128"/>
            </a:endParaRPr>
          </a:p>
          <a:p>
            <a:pPr>
              <a:lnSpc>
                <a:spcPct val="110000"/>
              </a:lnSpc>
              <a:defRPr/>
            </a:pPr>
            <a:endParaRPr lang="en-US" altLang="en-US" dirty="0" smtClean="0">
              <a:ea typeface="ＭＳ Ｐゴシック" pitchFamily="34" charset="-128"/>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0187B78-331B-4D2A-B137-E032A62147A5}" type="slidenum">
              <a:rPr lang="en-US" altLang="en-US">
                <a:latin typeface="+mn-lt"/>
                <a:cs typeface="Arial" panose="020B0604020202020204" pitchFamily="34" charset="0"/>
              </a:rPr>
              <a:pPr>
                <a:spcBef>
                  <a:spcPct val="0"/>
                </a:spcBef>
              </a:pPr>
              <a:t>1</a:t>
            </a:fld>
            <a:endParaRPr lang="en-US" altLang="en-US" dirty="0">
              <a:latin typeface="+mn-lt"/>
              <a:cs typeface="Arial" panose="020B0604020202020204" pitchFamily="34" charset="0"/>
            </a:endParaRPr>
          </a:p>
        </p:txBody>
      </p:sp>
    </p:spTree>
    <p:extLst>
      <p:ext uri="{BB962C8B-B14F-4D97-AF65-F5344CB8AC3E}">
        <p14:creationId xmlns:p14="http://schemas.microsoft.com/office/powerpoint/2010/main" val="1888425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Rectangle 3"/>
          <p:cNvSpPr>
            <a:spLocks noGrp="1" noChangeArrowheads="1"/>
          </p:cNvSpPr>
          <p:nvPr>
            <p:ph type="body" idx="1"/>
          </p:nvPr>
        </p:nvSpPr>
        <p:spPr>
          <a:ln/>
        </p:spPr>
        <p:txBody>
          <a:bodyPr/>
          <a:lstStyle/>
          <a:p>
            <a:pPr>
              <a:lnSpc>
                <a:spcPct val="110000"/>
              </a:lnSpc>
              <a:defRPr/>
            </a:pPr>
            <a:r>
              <a:rPr lang="en-US" dirty="0" smtClean="0">
                <a:ea typeface="+mn-ea"/>
                <a:cs typeface="+mn-cs"/>
              </a:rPr>
              <a:t>The </a:t>
            </a:r>
            <a:r>
              <a:rPr lang="en-US" dirty="0">
                <a:ea typeface="+mn-ea"/>
                <a:cs typeface="+mn-cs"/>
              </a:rPr>
              <a:t>focus </a:t>
            </a:r>
            <a:r>
              <a:rPr lang="en-US" dirty="0" smtClean="0">
                <a:ea typeface="+mn-ea"/>
                <a:cs typeface="+mn-cs"/>
              </a:rPr>
              <a:t>at the universal level </a:t>
            </a:r>
            <a:r>
              <a:rPr lang="en-US" dirty="0">
                <a:ea typeface="+mn-ea"/>
                <a:cs typeface="+mn-cs"/>
              </a:rPr>
              <a:t>is on </a:t>
            </a:r>
            <a:r>
              <a:rPr lang="en-US" dirty="0" smtClean="0">
                <a:ea typeface="+mn-ea"/>
                <a:cs typeface="+mn-cs"/>
              </a:rPr>
              <a:t>ALL students. It is delivered within the general education classrooms and is </a:t>
            </a:r>
            <a:r>
              <a:rPr lang="en-US" dirty="0">
                <a:ea typeface="+mn-ea"/>
                <a:cs typeface="+mn-cs"/>
              </a:rPr>
              <a:t>the </a:t>
            </a:r>
            <a:r>
              <a:rPr lang="en-US" dirty="0" smtClean="0">
                <a:ea typeface="+mn-ea"/>
                <a:cs typeface="+mn-cs"/>
              </a:rPr>
              <a:t>school district’s </a:t>
            </a:r>
            <a:r>
              <a:rPr lang="en-US" dirty="0">
                <a:ea typeface="+mn-ea"/>
                <a:cs typeface="+mn-cs"/>
              </a:rPr>
              <a:t>core </a:t>
            </a:r>
            <a:r>
              <a:rPr lang="en-US" dirty="0" smtClean="0">
                <a:ea typeface="+mn-ea"/>
                <a:cs typeface="+mn-cs"/>
              </a:rPr>
              <a:t>curriculum, whether that is in the form of a complete universal program from a publisher or a district-developed program that is composed of best instructional practices. In any instance, however, instruction at the universal level should include instructional practices </a:t>
            </a:r>
            <a:r>
              <a:rPr lang="en-US" dirty="0">
                <a:ea typeface="+mn-ea"/>
                <a:cs typeface="+mn-cs"/>
              </a:rPr>
              <a:t>that are </a:t>
            </a:r>
            <a:r>
              <a:rPr lang="en-US" dirty="0" smtClean="0">
                <a:ea typeface="+mn-ea"/>
                <a:cs typeface="+mn-cs"/>
              </a:rPr>
              <a:t>evidence based and </a:t>
            </a:r>
            <a:r>
              <a:rPr lang="en-US" dirty="0">
                <a:ea typeface="+mn-ea"/>
                <a:cs typeface="+mn-cs"/>
              </a:rPr>
              <a:t>aligned with state or district </a:t>
            </a:r>
            <a:r>
              <a:rPr lang="en-US" dirty="0" smtClean="0">
                <a:ea typeface="+mn-ea"/>
                <a:cs typeface="+mn-cs"/>
              </a:rPr>
              <a:t>standards and national standards. </a:t>
            </a:r>
          </a:p>
          <a:p>
            <a:pPr>
              <a:lnSpc>
                <a:spcPct val="110000"/>
              </a:lnSpc>
              <a:defRPr/>
            </a:pPr>
            <a:endParaRPr lang="en-US" dirty="0" smtClean="0">
              <a:ea typeface="+mn-ea"/>
              <a:cs typeface="+mn-cs"/>
            </a:endParaRPr>
          </a:p>
          <a:p>
            <a:pPr>
              <a:lnSpc>
                <a:spcPct val="110000"/>
              </a:lnSpc>
              <a:defRPr/>
            </a:pPr>
            <a:r>
              <a:rPr lang="en-US" dirty="0" smtClean="0">
                <a:ea typeface="+mn-ea"/>
                <a:cs typeface="+mn-cs"/>
              </a:rPr>
              <a:t>The </a:t>
            </a:r>
            <a:r>
              <a:rPr lang="en-US" dirty="0">
                <a:ea typeface="+mn-ea"/>
                <a:cs typeface="+mn-cs"/>
              </a:rPr>
              <a:t>assessments administered </a:t>
            </a:r>
            <a:r>
              <a:rPr lang="en-US" dirty="0" smtClean="0">
                <a:ea typeface="+mn-ea"/>
                <a:cs typeface="+mn-cs"/>
              </a:rPr>
              <a:t>at </a:t>
            </a:r>
            <a:r>
              <a:rPr lang="en-US" dirty="0">
                <a:ea typeface="+mn-ea"/>
                <a:cs typeface="+mn-cs"/>
              </a:rPr>
              <a:t>the </a:t>
            </a:r>
            <a:r>
              <a:rPr lang="en-US" dirty="0" smtClean="0">
                <a:ea typeface="+mn-ea"/>
                <a:cs typeface="+mn-cs"/>
              </a:rPr>
              <a:t>universal </a:t>
            </a:r>
            <a:r>
              <a:rPr lang="en-US" dirty="0">
                <a:ea typeface="+mn-ea"/>
                <a:cs typeface="+mn-cs"/>
              </a:rPr>
              <a:t>level of prevention are screening, </a:t>
            </a:r>
            <a:r>
              <a:rPr lang="en-US" dirty="0" smtClean="0">
                <a:ea typeface="+mn-ea"/>
                <a:cs typeface="+mn-cs"/>
              </a:rPr>
              <a:t>continual </a:t>
            </a:r>
            <a:r>
              <a:rPr lang="en-US" dirty="0">
                <a:ea typeface="+mn-ea"/>
                <a:cs typeface="+mn-cs"/>
              </a:rPr>
              <a:t>progress monitoring (for students near the cut point for screening or those who have transitioned from more intensive levels of support), and summative assessments </a:t>
            </a:r>
            <a:r>
              <a:rPr lang="en-US" dirty="0" smtClean="0">
                <a:ea typeface="+mn-ea"/>
                <a:cs typeface="+mn-cs"/>
              </a:rPr>
              <a:t>such </a:t>
            </a:r>
            <a:r>
              <a:rPr lang="en-US" dirty="0">
                <a:ea typeface="+mn-ea"/>
                <a:cs typeface="+mn-cs"/>
              </a:rPr>
              <a:t>as state assessments or final </a:t>
            </a:r>
            <a:r>
              <a:rPr lang="en-US" dirty="0" smtClean="0">
                <a:ea typeface="+mn-ea"/>
                <a:cs typeface="+mn-cs"/>
              </a:rPr>
              <a:t>exams. </a:t>
            </a:r>
            <a:r>
              <a:rPr lang="en-US" dirty="0">
                <a:ea typeface="+mn-ea"/>
                <a:cs typeface="+mn-cs"/>
              </a:rPr>
              <a:t>School-based professional </a:t>
            </a:r>
            <a:r>
              <a:rPr lang="en-US" dirty="0" smtClean="0">
                <a:ea typeface="+mn-ea"/>
                <a:cs typeface="+mn-cs"/>
              </a:rPr>
              <a:t>development (PD) </a:t>
            </a:r>
            <a:r>
              <a:rPr lang="en-US" dirty="0">
                <a:ea typeface="+mn-ea"/>
                <a:cs typeface="+mn-cs"/>
              </a:rPr>
              <a:t>is institutionalized and structured so that all teachers </a:t>
            </a:r>
            <a:r>
              <a:rPr lang="en-US" dirty="0" smtClean="0">
                <a:ea typeface="+mn-ea"/>
                <a:cs typeface="+mn-cs"/>
              </a:rPr>
              <a:t>continually </a:t>
            </a:r>
            <a:r>
              <a:rPr lang="en-US" dirty="0">
                <a:ea typeface="+mn-ea"/>
                <a:cs typeface="+mn-cs"/>
              </a:rPr>
              <a:t>examine, reflect upon, and improve instructional practice</a:t>
            </a:r>
            <a:r>
              <a:rPr lang="en-US" dirty="0" smtClean="0">
                <a:ea typeface="+mn-ea"/>
                <a:cs typeface="+mn-cs"/>
              </a:rPr>
              <a:t>.</a:t>
            </a:r>
            <a:endParaRPr lang="en-US" dirty="0" smtClean="0"/>
          </a:p>
          <a:p>
            <a:pPr>
              <a:lnSpc>
                <a:spcPct val="110000"/>
              </a:lnSpc>
              <a:defRPr/>
            </a:pPr>
            <a:endParaRPr lang="en-US"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2A2513A-F174-4170-89FB-50A190C80200}" type="slidenum">
              <a:rPr lang="en-US" altLang="en-US">
                <a:latin typeface="Arial" panose="020B0604020202020204" pitchFamily="34" charset="0"/>
                <a:cs typeface="Arial" panose="020B0604020202020204" pitchFamily="34" charset="0"/>
              </a:rPr>
              <a:pPr>
                <a:spcBef>
                  <a:spcPct val="0"/>
                </a:spcBef>
              </a:pPr>
              <a:t>10</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260907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i="1" dirty="0" smtClean="0">
                <a:ea typeface="ＭＳ Ｐゴシック" panose="020B0600070205080204" pitchFamily="34" charset="-128"/>
              </a:rPr>
              <a:t>Read slide.</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Note that Mr. Math will also screen his students in December and again in April. These are consistent timeframes set forth by the Bear Lake principal.</a:t>
            </a:r>
          </a:p>
        </p:txBody>
      </p:sp>
      <p:sp>
        <p:nvSpPr>
          <p:cNvPr id="209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6787C14-53F4-41A5-9377-42726632548A}" type="slidenum">
              <a:rPr lang="en-US" altLang="en-US">
                <a:latin typeface="Arial" panose="020B0604020202020204" pitchFamily="34" charset="0"/>
                <a:cs typeface="Arial" panose="020B0604020202020204" pitchFamily="34" charset="0"/>
              </a:rPr>
              <a:pPr>
                <a:spcBef>
                  <a:spcPct val="0"/>
                </a:spcBef>
              </a:pPr>
              <a:t>100</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368227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On the math</a:t>
            </a:r>
            <a:r>
              <a:rPr lang="en-US" altLang="en-US" baseline="0" dirty="0" smtClean="0">
                <a:ea typeface="ＭＳ Ｐゴシック" panose="020B0600070205080204" pitchFamily="34" charset="-128"/>
              </a:rPr>
              <a:t> screener that Mr. Math administered, Ethan performed below the cut score and also performed below his peers.</a:t>
            </a:r>
          </a:p>
          <a:p>
            <a:pPr>
              <a:lnSpc>
                <a:spcPct val="110000"/>
              </a:lnSpc>
            </a:pPr>
            <a:endParaRPr lang="en-US" altLang="en-US" baseline="0" dirty="0" smtClean="0">
              <a:ea typeface="ＭＳ Ｐゴシック" panose="020B0600070205080204" pitchFamily="34" charset="-128"/>
            </a:endParaRPr>
          </a:p>
          <a:p>
            <a:pPr>
              <a:lnSpc>
                <a:spcPct val="110000"/>
              </a:lnSpc>
            </a:pPr>
            <a:endParaRPr lang="en-US" altLang="en-US" dirty="0" smtClean="0">
              <a:ea typeface="ＭＳ Ｐゴシック" panose="020B0600070205080204" pitchFamily="34" charset="-128"/>
            </a:endParaRPr>
          </a:p>
        </p:txBody>
      </p:sp>
      <p:sp>
        <p:nvSpPr>
          <p:cNvPr id="211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3EAB8C8-8FD3-44E4-8582-9A9F7AA62E50}" type="slidenum">
              <a:rPr lang="en-US" altLang="en-US">
                <a:latin typeface="Arial" panose="020B0604020202020204" pitchFamily="34" charset="0"/>
                <a:cs typeface="Arial" panose="020B0604020202020204" pitchFamily="34" charset="0"/>
              </a:rPr>
              <a:pPr>
                <a:spcBef>
                  <a:spcPct val="0"/>
                </a:spcBef>
              </a:pPr>
              <a:t>101</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661702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For the students who scored below</a:t>
            </a:r>
            <a:r>
              <a:rPr lang="en-US" altLang="en-US" baseline="0" dirty="0" smtClean="0">
                <a:ea typeface="ＭＳ Ｐゴシック" panose="020B0600070205080204" pitchFamily="34" charset="-128"/>
              </a:rPr>
              <a:t> </a:t>
            </a:r>
            <a:r>
              <a:rPr lang="en-US" altLang="en-US" dirty="0" smtClean="0">
                <a:ea typeface="ＭＳ Ｐゴシック" panose="020B0600070205080204" pitchFamily="34" charset="-128"/>
              </a:rPr>
              <a:t>the cut score, Mr. Math monitors their progress for about </a:t>
            </a:r>
            <a:r>
              <a:rPr lang="en-US" altLang="en-US" dirty="0">
                <a:ea typeface="ＭＳ Ｐゴシック" panose="020B0600070205080204" pitchFamily="34" charset="-128"/>
              </a:rPr>
              <a:t>8</a:t>
            </a:r>
            <a:r>
              <a:rPr lang="en-US" altLang="en-US" dirty="0" smtClean="0">
                <a:ea typeface="ＭＳ Ｐゴシック" panose="020B0600070205080204" pitchFamily="34" charset="-128"/>
              </a:rPr>
              <a:t> weeks.</a:t>
            </a:r>
          </a:p>
        </p:txBody>
      </p:sp>
      <p:sp>
        <p:nvSpPr>
          <p:cNvPr id="214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09A9AD7-EAD4-46DE-97E6-45B0D450DC9E}" type="slidenum">
              <a:rPr lang="en-US" altLang="en-US">
                <a:latin typeface="Arial" panose="020B0604020202020204" pitchFamily="34" charset="0"/>
                <a:cs typeface="Arial" panose="020B0604020202020204" pitchFamily="34" charset="0"/>
              </a:rPr>
              <a:pPr>
                <a:spcBef>
                  <a:spcPct val="0"/>
                </a:spcBef>
              </a:pPr>
              <a:t>102</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84465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This slide shows the</a:t>
            </a:r>
            <a:r>
              <a:rPr lang="en-US" altLang="en-US" baseline="0" dirty="0" smtClean="0">
                <a:ea typeface="ＭＳ Ｐゴシック" panose="020B0600070205080204" pitchFamily="34" charset="-128"/>
              </a:rPr>
              <a:t> graph from one of the Math screeners Mr. Math gave. For all the screeners, Ethan’s trend line is flat. He is not making progress.</a:t>
            </a:r>
          </a:p>
          <a:p>
            <a:pPr>
              <a:lnSpc>
                <a:spcPct val="110000"/>
              </a:lnSpc>
            </a:pPr>
            <a:endParaRPr lang="en-US" altLang="en-US" baseline="0" dirty="0" smtClean="0">
              <a:ea typeface="ＭＳ Ｐゴシック" panose="020B0600070205080204" pitchFamily="34" charset="-128"/>
            </a:endParaRPr>
          </a:p>
        </p:txBody>
      </p:sp>
      <p:sp>
        <p:nvSpPr>
          <p:cNvPr id="216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947B3AD-76D2-4AE3-A7A9-CA6A9ED53CE6}" type="slidenum">
              <a:rPr lang="en-US" altLang="en-US">
                <a:latin typeface="Arial" panose="020B0604020202020204" pitchFamily="34" charset="0"/>
                <a:cs typeface="Arial" panose="020B0604020202020204" pitchFamily="34" charset="0"/>
              </a:rPr>
              <a:pPr>
                <a:spcBef>
                  <a:spcPct val="0"/>
                </a:spcBef>
              </a:pPr>
              <a:t>103</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011597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i="1" dirty="0" smtClean="0">
                <a:ea typeface="ＭＳ Ｐゴシック" panose="020B0600070205080204" pitchFamily="34" charset="-128"/>
              </a:rPr>
              <a:t>Read slide.</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The Bear Lake data</a:t>
            </a:r>
            <a:r>
              <a:rPr lang="en-US" altLang="en-US" baseline="0" dirty="0" smtClean="0">
                <a:ea typeface="ＭＳ Ｐゴシック" panose="020B0600070205080204" pitchFamily="34" charset="-128"/>
              </a:rPr>
              <a:t> team also consulted their previously </a:t>
            </a:r>
            <a:r>
              <a:rPr lang="en-US" altLang="en-US" baseline="0" dirty="0" smtClean="0">
                <a:ea typeface="ＭＳ Ｐゴシック" charset="0"/>
              </a:rPr>
              <a:t>d</a:t>
            </a:r>
            <a:r>
              <a:rPr lang="en-US" dirty="0" smtClean="0"/>
              <a:t>eveloped plan for how they will systematically analyze the data. They previously determined in writing the decisions rules and specifications for</a:t>
            </a:r>
            <a:r>
              <a:rPr lang="en-US" baseline="0" dirty="0" smtClean="0"/>
              <a:t> determining whether students will benefit from some additional supplemental support in math. Therefore, they looked to these written decision rules to help them determine the course of action for Ethan.</a:t>
            </a:r>
            <a:endParaRPr lang="en-US" altLang="en-US" dirty="0" smtClean="0">
              <a:ea typeface="ＭＳ Ｐゴシック" panose="020B0600070205080204" pitchFamily="34" charset="-128"/>
            </a:endParaRPr>
          </a:p>
        </p:txBody>
      </p:sp>
      <p:sp>
        <p:nvSpPr>
          <p:cNvPr id="218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55DF4B0-AFF8-49ED-A902-D41B2A7C05BD}" type="slidenum">
              <a:rPr lang="en-US" altLang="en-US">
                <a:latin typeface="Arial" panose="020B0604020202020204" pitchFamily="34" charset="0"/>
                <a:cs typeface="Arial" panose="020B0604020202020204" pitchFamily="34" charset="0"/>
              </a:rPr>
              <a:pPr>
                <a:spcBef>
                  <a:spcPct val="0"/>
                </a:spcBef>
              </a:pPr>
              <a:t>104</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354131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ea typeface="ＭＳ Ｐゴシック" panose="020B0600070205080204" pitchFamily="34" charset="-128"/>
            </a:endParaRPr>
          </a:p>
        </p:txBody>
      </p:sp>
    </p:spTree>
    <p:extLst>
      <p:ext uri="{BB962C8B-B14F-4D97-AF65-F5344CB8AC3E}">
        <p14:creationId xmlns:p14="http://schemas.microsoft.com/office/powerpoint/2010/main" val="286592604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i="1" dirty="0" smtClean="0">
                <a:ea typeface="ＭＳ Ｐゴシック" panose="020B0600070205080204" pitchFamily="34" charset="-128"/>
              </a:rPr>
              <a:t>Use the Concentric Circles activity to have participants share each part of their reaction to the case study.</a:t>
            </a:r>
          </a:p>
          <a:p>
            <a:pPr>
              <a:lnSpc>
                <a:spcPct val="110000"/>
              </a:lnSpc>
            </a:pPr>
            <a:endParaRPr lang="en-US" altLang="en-US" b="1" i="1" dirty="0" smtClean="0">
              <a:ea typeface="ＭＳ Ｐゴシック" panose="020B0600070205080204" pitchFamily="34" charset="-128"/>
            </a:endParaRPr>
          </a:p>
          <a:p>
            <a:pPr>
              <a:lnSpc>
                <a:spcPct val="110000"/>
              </a:lnSpc>
            </a:pPr>
            <a:r>
              <a:rPr lang="en-US" altLang="en-US" b="0" i="1" dirty="0" smtClean="0">
                <a:ea typeface="ＭＳ Ｐゴシック" panose="020B0600070205080204" pitchFamily="34" charset="-128"/>
              </a:rPr>
              <a:t>Rotation 1: Do you think the proper universal curriculum was enacted at Bear Lake Elementary? Do you think Mr. Math’s instruction was sufficient at the universal level? What did you like? Do you have suggestions for improvement? </a:t>
            </a:r>
          </a:p>
          <a:p>
            <a:pPr>
              <a:lnSpc>
                <a:spcPct val="110000"/>
              </a:lnSpc>
            </a:pPr>
            <a:endParaRPr lang="en-US" altLang="en-US" b="0" i="1" dirty="0" smtClean="0">
              <a:ea typeface="ＭＳ Ｐゴシック" panose="020B0600070205080204" pitchFamily="34" charset="-128"/>
            </a:endParaRPr>
          </a:p>
          <a:p>
            <a:pPr>
              <a:lnSpc>
                <a:spcPct val="110000"/>
              </a:lnSpc>
            </a:pPr>
            <a:r>
              <a:rPr lang="en-US" altLang="en-US" b="0" i="1" dirty="0" smtClean="0">
                <a:ea typeface="ＭＳ Ｐゴシック" panose="020B0600070205080204" pitchFamily="34" charset="-128"/>
              </a:rPr>
              <a:t>Rotation 2: (after the outside circle rotated one position</a:t>
            </a:r>
            <a:r>
              <a:rPr lang="en-US" altLang="en-US" b="0" i="1" baseline="0" dirty="0" smtClean="0">
                <a:ea typeface="ＭＳ Ｐゴシック" panose="020B0600070205080204" pitchFamily="34" charset="-128"/>
              </a:rPr>
              <a:t> to a new partner</a:t>
            </a:r>
            <a:r>
              <a:rPr lang="en-US" altLang="en-US" b="0" i="1" dirty="0" smtClean="0">
                <a:ea typeface="ＭＳ Ｐゴシック" panose="020B0600070205080204" pitchFamily="34" charset="-128"/>
              </a:rPr>
              <a:t>) What did you think of Mr. Math’s assessment procedures at the universal level? Do you think he enacted appropriate procedures with Ethan?</a:t>
            </a:r>
          </a:p>
          <a:p>
            <a:pPr>
              <a:lnSpc>
                <a:spcPct val="110000"/>
              </a:lnSpc>
            </a:pPr>
            <a:endParaRPr lang="en-US" altLang="en-US" b="0" i="1" dirty="0" smtClean="0">
              <a:ea typeface="ＭＳ Ｐゴシック" panose="020B0600070205080204" pitchFamily="34" charset="-128"/>
            </a:endParaRPr>
          </a:p>
          <a:p>
            <a:pPr>
              <a:lnSpc>
                <a:spcPct val="110000"/>
              </a:lnSpc>
            </a:pPr>
            <a:r>
              <a:rPr lang="en-US" altLang="en-US" b="0" i="1" dirty="0" smtClean="0">
                <a:ea typeface="ＭＳ Ｐゴシック" panose="020B0600070205080204" pitchFamily="34" charset="-128"/>
              </a:rPr>
              <a:t>Rotation 3: (after the outside circle rotate one</a:t>
            </a:r>
            <a:r>
              <a:rPr lang="en-US" altLang="en-US" b="0" i="1" baseline="0" dirty="0" smtClean="0">
                <a:ea typeface="ＭＳ Ｐゴシック" panose="020B0600070205080204" pitchFamily="34" charset="-128"/>
              </a:rPr>
              <a:t> more position to a new partner)</a:t>
            </a:r>
            <a:r>
              <a:rPr lang="en-US" altLang="en-US" b="0" i="1" dirty="0" smtClean="0">
                <a:ea typeface="ＭＳ Ｐゴシック" panose="020B0600070205080204" pitchFamily="34" charset="-128"/>
              </a:rPr>
              <a:t> </a:t>
            </a:r>
            <a:r>
              <a:rPr lang="en-US" altLang="en-US" i="1" dirty="0" smtClean="0">
                <a:ea typeface="ＭＳ Ｐゴシック" panose="020B0600070205080204" pitchFamily="34" charset="-128"/>
              </a:rPr>
              <a:t>Do you think the Bear Lake data team enacted appropriate procedures for data-based decision making? Do you have any ideas for additional considerations? Do you think they made the proper decision regarding Ethan?</a:t>
            </a:r>
          </a:p>
          <a:p>
            <a:pPr>
              <a:lnSpc>
                <a:spcPct val="110000"/>
              </a:lnSpc>
            </a:pPr>
            <a:endParaRPr lang="en-US" altLang="en-US" u="none" dirty="0" smtClean="0">
              <a:ea typeface="ＭＳ Ｐゴシック" panose="020B0600070205080204" pitchFamily="34" charset="-128"/>
            </a:endParaRPr>
          </a:p>
          <a:p>
            <a:pPr>
              <a:lnSpc>
                <a:spcPct val="110000"/>
              </a:lnSpc>
            </a:pPr>
            <a:r>
              <a:rPr lang="en-US" altLang="en-US" i="1" u="none" dirty="0" smtClean="0">
                <a:ea typeface="ＭＳ Ｐゴシック" panose="020B0600070205080204" pitchFamily="34" charset="-128"/>
              </a:rPr>
              <a:t>For Concentric Circles (also called Inside/Outside Circle):</a:t>
            </a:r>
            <a:endParaRPr lang="en-US" altLang="en-US" i="1" u="sng" dirty="0" smtClean="0">
              <a:ea typeface="ＭＳ Ｐゴシック" panose="020B0600070205080204" pitchFamily="34" charset="-128"/>
            </a:endParaRPr>
          </a:p>
          <a:p>
            <a:pPr>
              <a:lnSpc>
                <a:spcPct val="110000"/>
              </a:lnSpc>
              <a:buFont typeface="Wingdings" pitchFamily="2" charset="2"/>
              <a:buNone/>
              <a:defRPr/>
            </a:pPr>
            <a:r>
              <a:rPr lang="en-US" sz="1200" i="1" dirty="0" smtClean="0"/>
              <a:t>1. Half the class forms a circle. They are the INSIDE CIRCLE The other half forms a circle around the inside circle. They</a:t>
            </a:r>
            <a:r>
              <a:rPr lang="en-US" sz="1200" i="1" baseline="0" dirty="0" smtClean="0"/>
              <a:t> </a:t>
            </a:r>
            <a:r>
              <a:rPr lang="en-US" sz="1200" i="1" dirty="0" smtClean="0"/>
              <a:t>are the OUTSIDE CIRCLE.</a:t>
            </a:r>
          </a:p>
          <a:p>
            <a:pPr>
              <a:lnSpc>
                <a:spcPct val="110000"/>
              </a:lnSpc>
              <a:buFont typeface="Wingdings" pitchFamily="2" charset="2"/>
              <a:buNone/>
              <a:defRPr/>
            </a:pPr>
            <a:r>
              <a:rPr lang="en-US" sz="1200" i="1" dirty="0" smtClean="0"/>
              <a:t>2. INSIDE circle, turn and face OUTSIDE circle.</a:t>
            </a:r>
          </a:p>
          <a:p>
            <a:pPr>
              <a:lnSpc>
                <a:spcPct val="110000"/>
              </a:lnSpc>
              <a:buFont typeface="Wingdings" pitchFamily="2" charset="2"/>
              <a:buNone/>
              <a:defRPr/>
            </a:pPr>
            <a:r>
              <a:rPr lang="en-US" sz="1200" i="1" dirty="0" smtClean="0"/>
              <a:t>3. Each</a:t>
            </a:r>
            <a:r>
              <a:rPr lang="en-US" sz="1200" i="1" baseline="0" dirty="0" smtClean="0"/>
              <a:t> participant should have a </a:t>
            </a:r>
            <a:r>
              <a:rPr lang="en-US" sz="1200" i="1" dirty="0" smtClean="0"/>
              <a:t>partner across from them (person in INSIDE circle partners with person in OUTSIDE circle).</a:t>
            </a:r>
          </a:p>
          <a:p>
            <a:pPr marL="0" marR="0" indent="0" algn="l" defTabSz="457200" rtl="0" eaLnBrk="0" fontAlgn="base" latinLnBrk="0" hangingPunct="0">
              <a:lnSpc>
                <a:spcPct val="110000"/>
              </a:lnSpc>
              <a:spcBef>
                <a:spcPct val="30000"/>
              </a:spcBef>
              <a:spcAft>
                <a:spcPct val="0"/>
              </a:spcAft>
              <a:buClrTx/>
              <a:buSzTx/>
              <a:buFont typeface="Wingdings" pitchFamily="2" charset="2"/>
              <a:buNone/>
              <a:tabLst/>
              <a:defRPr/>
            </a:pPr>
            <a:r>
              <a:rPr lang="en-US" sz="1200" i="1" dirty="0" smtClean="0"/>
              <a:t>4. Have</a:t>
            </a:r>
            <a:r>
              <a:rPr lang="en-US" sz="1200" i="1" baseline="0" dirty="0" smtClean="0"/>
              <a:t> participants share their</a:t>
            </a:r>
            <a:r>
              <a:rPr lang="en-US" sz="1200" i="1" dirty="0" smtClean="0"/>
              <a:t> answers to question 1. </a:t>
            </a:r>
            <a:r>
              <a:rPr lang="en-US" altLang="en-US" i="1" dirty="0" smtClean="0">
                <a:ea typeface="ＭＳ Ｐゴシック" panose="020B0600070205080204" pitchFamily="34" charset="-128"/>
              </a:rPr>
              <a:t>Do you think the proper universal curriculum was enacted at Bear Lake Elementary? Do you think Mr. Math’s instruction was sufficient at the universal level? What did you like? Do you have suggestions for improvement? </a:t>
            </a:r>
          </a:p>
          <a:p>
            <a:pPr>
              <a:lnSpc>
                <a:spcPct val="110000"/>
              </a:lnSpc>
              <a:buFont typeface="Wingdings" pitchFamily="2" charset="2"/>
              <a:buNone/>
              <a:defRPr/>
            </a:pPr>
            <a:r>
              <a:rPr lang="en-US" sz="1200" i="1" dirty="0" smtClean="0"/>
              <a:t>5. When you</a:t>
            </a:r>
            <a:r>
              <a:rPr lang="en-US" sz="1200" i="1" baseline="0" dirty="0" smtClean="0"/>
              <a:t> </a:t>
            </a:r>
            <a:r>
              <a:rPr lang="en-US" sz="1200" i="1" dirty="0" smtClean="0"/>
              <a:t>call time, OUTSIDE CIRCLE, moves one person to the left. INSIDE CIRCLE, stays where they are!</a:t>
            </a:r>
          </a:p>
          <a:p>
            <a:pPr>
              <a:lnSpc>
                <a:spcPct val="110000"/>
              </a:lnSpc>
              <a:buFont typeface="Wingdings" pitchFamily="2" charset="2"/>
              <a:buNone/>
              <a:defRPr/>
            </a:pPr>
            <a:r>
              <a:rPr lang="en-US" sz="1200" i="1" dirty="0" smtClean="0"/>
              <a:t>6. Once outside circle moves, participants will have a new partner.</a:t>
            </a:r>
          </a:p>
          <a:p>
            <a:pPr marL="0" marR="0" indent="0" algn="l" defTabSz="457200" rtl="0" eaLnBrk="0" fontAlgn="base" latinLnBrk="0" hangingPunct="0">
              <a:lnSpc>
                <a:spcPct val="110000"/>
              </a:lnSpc>
              <a:spcBef>
                <a:spcPct val="30000"/>
              </a:spcBef>
              <a:spcAft>
                <a:spcPct val="0"/>
              </a:spcAft>
              <a:buClrTx/>
              <a:buSzTx/>
              <a:buFont typeface="Wingdings" pitchFamily="2" charset="2"/>
              <a:buNone/>
              <a:tabLst/>
              <a:defRPr/>
            </a:pPr>
            <a:r>
              <a:rPr lang="en-US" sz="1200" i="1" dirty="0" smtClean="0"/>
              <a:t>7. They share question 2 with your new partner.</a:t>
            </a:r>
            <a:r>
              <a:rPr lang="en-US" altLang="en-US" i="1" dirty="0" smtClean="0">
                <a:ea typeface="ＭＳ Ｐゴシック" panose="020B0600070205080204" pitchFamily="34" charset="-128"/>
              </a:rPr>
              <a:t> What did you think of Mr. Math’s assessment procedures at the universal level? Do you think he enacted appropriate procedures with Ethan?</a:t>
            </a:r>
          </a:p>
          <a:p>
            <a:pPr>
              <a:lnSpc>
                <a:spcPct val="110000"/>
              </a:lnSpc>
              <a:buFont typeface="Wingdings" pitchFamily="2" charset="2"/>
              <a:buNone/>
              <a:defRPr/>
            </a:pPr>
            <a:r>
              <a:rPr lang="en-US" sz="1200" i="1" dirty="0" smtClean="0"/>
              <a:t>8. When you</a:t>
            </a:r>
            <a:r>
              <a:rPr lang="en-US" sz="1200" i="1" baseline="0" dirty="0" smtClean="0"/>
              <a:t> </a:t>
            </a:r>
            <a:r>
              <a:rPr lang="en-US" sz="1200" i="1" dirty="0" smtClean="0"/>
              <a:t>call time, OUTSIDE CIRCLE, moves one person to the left. INSIDE CIRCLE, stays where they are!</a:t>
            </a:r>
          </a:p>
          <a:p>
            <a:pPr>
              <a:lnSpc>
                <a:spcPct val="110000"/>
              </a:lnSpc>
              <a:buFont typeface="Wingdings" pitchFamily="2" charset="2"/>
              <a:buNone/>
              <a:defRPr/>
            </a:pPr>
            <a:r>
              <a:rPr lang="en-US" sz="1200" i="1" dirty="0" smtClean="0"/>
              <a:t>9. Once outside circle moves, participants will have a new partner.</a:t>
            </a:r>
          </a:p>
          <a:p>
            <a:pPr>
              <a:lnSpc>
                <a:spcPct val="110000"/>
              </a:lnSpc>
            </a:pPr>
            <a:r>
              <a:rPr lang="en-US" sz="1200" i="1" dirty="0" smtClean="0"/>
              <a:t>10. They share question 3 with your new partner.</a:t>
            </a:r>
            <a:r>
              <a:rPr lang="en-US" altLang="en-US" i="1" dirty="0" smtClean="0">
                <a:ea typeface="ＭＳ Ｐゴシック" panose="020B0600070205080204" pitchFamily="34" charset="-128"/>
              </a:rPr>
              <a:t> Do you think the Bear Lake data team enacted appropriate procedures for data-based decision making? Do you have any ideas for additional considerations? Do you think they made the proper decision regarding Ethan?</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After the Concentric Circles activity debrief the answers</a:t>
            </a:r>
            <a:r>
              <a:rPr lang="en-US" altLang="en-US" i="1" baseline="0" dirty="0" smtClean="0">
                <a:ea typeface="ＭＳ Ｐゴシック" panose="020B0600070205080204" pitchFamily="34" charset="-128"/>
              </a:rPr>
              <a:t> to all three rotation questions as a whole group.  Also, discuss how concentric Circles might help support engaged student learning. For example, students are paired with a partner and had the opportunity to work with a few partners through the activity.</a:t>
            </a:r>
            <a:endParaRPr lang="en-US" altLang="en-US" i="1" dirty="0" smtClean="0">
              <a:ea typeface="ＭＳ Ｐゴシック" panose="020B0600070205080204" pitchFamily="34" charset="-128"/>
            </a:endParaRPr>
          </a:p>
        </p:txBody>
      </p:sp>
      <p:sp>
        <p:nvSpPr>
          <p:cNvPr id="222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8E171D4-265A-4FFF-AEDA-D3888EC768BF}" type="slidenum">
              <a:rPr lang="en-US" altLang="en-US">
                <a:latin typeface="Arial" panose="020B0604020202020204" pitchFamily="34" charset="0"/>
                <a:cs typeface="Arial" panose="020B0604020202020204" pitchFamily="34" charset="0"/>
              </a:rPr>
              <a:pPr>
                <a:spcBef>
                  <a:spcPct val="0"/>
                </a:spcBef>
              </a:pPr>
              <a:t>106</a:t>
            </a:fld>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146170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Take some time at the end of the session to go back</a:t>
            </a:r>
            <a:r>
              <a:rPr lang="en-US" altLang="en-US" baseline="0" dirty="0" smtClean="0">
                <a:ea typeface="ＭＳ Ｐゴシック" panose="020B0600070205080204" pitchFamily="34" charset="-128"/>
              </a:rPr>
              <a:t> to the warm-up activity and revisit the answers to the questions posted on the wall.</a:t>
            </a:r>
            <a:endParaRPr lang="en-US" altLang="en-US" dirty="0" smtClean="0">
              <a:ea typeface="ＭＳ Ｐゴシック" panose="020B0600070205080204" pitchFamily="34" charset="-128"/>
            </a:endParaRPr>
          </a:p>
          <a:p>
            <a:pPr>
              <a:lnSpc>
                <a:spcPct val="110000"/>
              </a:lnSpc>
            </a:pPr>
            <a:endParaRPr lang="en-US" altLang="en-US" dirty="0" smtClean="0">
              <a:ea typeface="ＭＳ Ｐゴシック" panose="020B0600070205080204" pitchFamily="34" charset="-128"/>
            </a:endParaRPr>
          </a:p>
        </p:txBody>
      </p:sp>
    </p:spTree>
    <p:extLst>
      <p:ext uri="{BB962C8B-B14F-4D97-AF65-F5344CB8AC3E}">
        <p14:creationId xmlns:p14="http://schemas.microsoft.com/office/powerpoint/2010/main" val="52238941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6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anose="020B0600070205080204" pitchFamily="34" charset="-128"/>
              </a:rPr>
              <a:t>Debrief the answers that people wanted to change and the additional answers.</a:t>
            </a:r>
          </a:p>
        </p:txBody>
      </p:sp>
      <p:sp>
        <p:nvSpPr>
          <p:cNvPr id="226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1CC0E0C-9709-43F9-BF7E-4546582A8E30}" type="slidenum">
              <a:rPr lang="en-US" altLang="en-US">
                <a:latin typeface="Arial" panose="020B0604020202020204" pitchFamily="34" charset="0"/>
                <a:cs typeface="Arial" panose="020B0604020202020204" pitchFamily="34" charset="0"/>
              </a:rPr>
              <a:pPr>
                <a:spcBef>
                  <a:spcPct val="0"/>
                </a:spcBef>
              </a:pPr>
              <a:t>108</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22489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ea typeface="ＭＳ Ｐゴシック" panose="020B0600070205080204" pitchFamily="34" charset="-128"/>
            </a:endParaRPr>
          </a:p>
          <a:p>
            <a:endParaRPr lang="en-US" altLang="en-US" dirty="0" smtClean="0">
              <a:ea typeface="ＭＳ Ｐゴシック" panose="020B0600070205080204" pitchFamily="34" charset="-128"/>
            </a:endParaRPr>
          </a:p>
        </p:txBody>
      </p:sp>
      <p:sp>
        <p:nvSpPr>
          <p:cNvPr id="4" name="Slide Number Placeholder 3"/>
          <p:cNvSpPr>
            <a:spLocks noGrp="1"/>
          </p:cNvSpPr>
          <p:nvPr>
            <p:ph type="sldNum" sz="quarter" idx="5"/>
          </p:nvPr>
        </p:nvSpPr>
        <p:spPr bwMode="auto">
          <a:xfrm>
            <a:off x="3956050" y="8818563"/>
            <a:ext cx="3027363" cy="463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1CC0E0C-9709-43F9-BF7E-4546582A8E30}" type="slidenum">
              <a:rPr lang="en-US" altLang="en-US">
                <a:latin typeface="Arial" panose="020B0604020202020204" pitchFamily="34" charset="0"/>
                <a:cs typeface="Arial" panose="020B0604020202020204" pitchFamily="34" charset="0"/>
              </a:rPr>
              <a:pPr>
                <a:spcBef>
                  <a:spcPct val="0"/>
                </a:spcBef>
              </a:pPr>
              <a:t>109</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9769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dirty="0" smtClean="0">
                <a:ea typeface="ＭＳ Ｐゴシック" panose="020B0600070205080204" pitchFamily="34" charset="-128"/>
              </a:rPr>
              <a:t>Give participants time to read the bullets on the slide. </a:t>
            </a:r>
          </a:p>
          <a:p>
            <a:endParaRPr lang="en-US" altLang="en-US" i="1" dirty="0" smtClean="0">
              <a:ea typeface="ＭＳ Ｐゴシック" panose="020B0600070205080204" pitchFamily="34" charset="-128"/>
            </a:endParaRPr>
          </a:p>
          <a:p>
            <a:endParaRPr lang="en-US" altLang="en-US" dirty="0" smtClean="0">
              <a:ea typeface="ＭＳ Ｐゴシック" panose="020B0600070205080204" pitchFamily="34" charset="-128"/>
            </a:endParaRPr>
          </a:p>
        </p:txBody>
      </p:sp>
    </p:spTree>
    <p:extLst>
      <p:ext uri="{BB962C8B-B14F-4D97-AF65-F5344CB8AC3E}">
        <p14:creationId xmlns:p14="http://schemas.microsoft.com/office/powerpoint/2010/main" val="369075269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To review,</a:t>
            </a:r>
            <a:r>
              <a:rPr lang="en-US" altLang="en-US" baseline="0" dirty="0" smtClean="0">
                <a:ea typeface="ＭＳ Ｐゴシック" panose="020B0600070205080204" pitchFamily="34" charset="-128"/>
              </a:rPr>
              <a:t> </a:t>
            </a:r>
            <a:r>
              <a:rPr lang="en-US" altLang="en-US" dirty="0" smtClean="0">
                <a:ea typeface="ＭＳ Ｐゴシック" panose="020B0600070205080204" pitchFamily="34" charset="-128"/>
              </a:rPr>
              <a:t>in universal instruction, attention should be on fidelity of implementation, with consideration for cultural and linguistic responsiveness and recognition of student strengths as well as the use of high-quality instruction with evidence-based practices. </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The next CEM</a:t>
            </a:r>
            <a:r>
              <a:rPr lang="en-US" altLang="en-US" baseline="0" dirty="0" smtClean="0">
                <a:ea typeface="ＭＳ Ｐゴシック" panose="020B0600070205080204" pitchFamily="34" charset="-128"/>
              </a:rPr>
              <a:t> part will discuss considerations for math instruction and assessment at the supplemental level.</a:t>
            </a:r>
            <a:endParaRPr lang="en-US" altLang="en-US" dirty="0" smtClean="0">
              <a:ea typeface="ＭＳ Ｐゴシック" panose="020B0600070205080204" pitchFamily="34" charset="-128"/>
            </a:endParaRPr>
          </a:p>
        </p:txBody>
      </p:sp>
      <p:sp>
        <p:nvSpPr>
          <p:cNvPr id="4" name="Slide Number Placeholder 3"/>
          <p:cNvSpPr>
            <a:spLocks noGrp="1"/>
          </p:cNvSpPr>
          <p:nvPr>
            <p:ph type="sldNum" sz="quarter" idx="5"/>
          </p:nvPr>
        </p:nvSpPr>
        <p:spPr bwMode="auto">
          <a:xfrm>
            <a:off x="3956050" y="8818563"/>
            <a:ext cx="3027363" cy="463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1CC0E0C-9709-43F9-BF7E-4546582A8E30}" type="slidenum">
              <a:rPr lang="en-US" altLang="en-US">
                <a:latin typeface="Arial" panose="020B0604020202020204" pitchFamily="34" charset="0"/>
                <a:cs typeface="Arial" panose="020B0604020202020204" pitchFamily="34" charset="0"/>
              </a:rPr>
              <a:pPr>
                <a:spcBef>
                  <a:spcPct val="0"/>
                </a:spcBef>
              </a:pPr>
              <a:t>110</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252767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2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anose="020B0600070205080204" pitchFamily="34" charset="-128"/>
            </a:endParaRPr>
          </a:p>
        </p:txBody>
      </p:sp>
      <p:sp>
        <p:nvSpPr>
          <p:cNvPr id="232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2F59A69-6255-4EE1-BAC1-F8465BDA22AE}" type="slidenum">
              <a:rPr lang="en-US" altLang="en-US">
                <a:latin typeface="Arial" panose="020B0604020202020204" pitchFamily="34" charset="0"/>
                <a:cs typeface="Arial" panose="020B0604020202020204" pitchFamily="34" charset="0"/>
              </a:rPr>
              <a:pPr>
                <a:spcBef>
                  <a:spcPct val="0"/>
                </a:spcBef>
              </a:pPr>
              <a:t>111</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8455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The features of this MTSS level, the universal level, include high-quality evidence-based core instruction delivered with fidelity and consideration for cultural and linguistic responsiveness and recognition of student strengths. This level includes screening for all students and progress monitoring for those students who score below a determination point, or a cut score, on the universal screener. Another MTSS feature evident throughout all the MTSS levels is the process for data-based decision making. The four characteristics of universal instruction will be the</a:t>
            </a:r>
            <a:r>
              <a:rPr lang="en-US" altLang="en-US" baseline="0" dirty="0" smtClean="0">
                <a:ea typeface="ＭＳ Ｐゴシック" panose="020B0600070205080204" pitchFamily="34" charset="-128"/>
              </a:rPr>
              <a:t> focus in this </a:t>
            </a:r>
            <a:r>
              <a:rPr lang="en-US" altLang="en-US" dirty="0" smtClean="0">
                <a:ea typeface="ＭＳ Ｐゴシック" panose="020B0600070205080204" pitchFamily="34" charset="-128"/>
              </a:rPr>
              <a:t>CEM part.</a:t>
            </a:r>
          </a:p>
          <a:p>
            <a:pPr>
              <a:lnSpc>
                <a:spcPct val="110000"/>
              </a:lnSpc>
            </a:pPr>
            <a:endParaRPr lang="en-US" altLang="en-US" dirty="0" smtClean="0">
              <a:ea typeface="ＭＳ Ｐゴシック" panose="020B0600070205080204" pitchFamily="34" charset="-128"/>
            </a:endParaRPr>
          </a:p>
        </p:txBody>
      </p:sp>
    </p:spTree>
    <p:extLst>
      <p:ext uri="{BB962C8B-B14F-4D97-AF65-F5344CB8AC3E}">
        <p14:creationId xmlns:p14="http://schemas.microsoft.com/office/powerpoint/2010/main" val="1364067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We have discussed the first question in this CEM part. Now, we will discuss high-quality instruction at the universal level and will answer the next three questions. This discussion will be followed by the use of assessments at the universal level</a:t>
            </a:r>
            <a:r>
              <a:rPr lang="en-US" altLang="en-US" dirty="0">
                <a:ea typeface="ＭＳ Ｐゴシック" panose="020B0600070205080204" pitchFamily="34" charset="-128"/>
              </a:rPr>
              <a:t> </a:t>
            </a:r>
            <a:r>
              <a:rPr lang="en-US" altLang="en-US" dirty="0" smtClean="0">
                <a:ea typeface="ＭＳ Ｐゴシック" panose="020B0600070205080204" pitchFamily="34" charset="-128"/>
              </a:rPr>
              <a:t>and then data-based decision making at the universal level. You can see how each of these Part 2 guiding questions align to one of the MTSS universal features.</a:t>
            </a:r>
          </a:p>
          <a:p>
            <a:pPr>
              <a:lnSpc>
                <a:spcPct val="110000"/>
              </a:lnSpc>
            </a:pPr>
            <a:endParaRPr lang="en-US" altLang="en-US" dirty="0" smtClean="0">
              <a:ea typeface="ＭＳ Ｐゴシック" panose="020B0600070205080204" pitchFamily="34" charset="-128"/>
            </a:endParaRPr>
          </a:p>
        </p:txBody>
      </p:sp>
    </p:spTree>
    <p:extLst>
      <p:ext uri="{BB962C8B-B14F-4D97-AF65-F5344CB8AC3E}">
        <p14:creationId xmlns:p14="http://schemas.microsoft.com/office/powerpoint/2010/main" val="2140107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Universal math instruction should include evidence-based practices using a standards-aligned curriculum (</a:t>
            </a:r>
            <a:r>
              <a:rPr lang="en-US" altLang="en-US" dirty="0" err="1" smtClean="0">
                <a:ea typeface="ＭＳ Ｐゴシック" panose="020B0600070205080204" pitchFamily="34" charset="-128"/>
              </a:rPr>
              <a:t>Buffum</a:t>
            </a:r>
            <a:r>
              <a:rPr lang="en-US" altLang="en-US" dirty="0" smtClean="0">
                <a:ea typeface="ＭＳ Ｐゴシック" panose="020B0600070205080204" pitchFamily="34" charset="-128"/>
              </a:rPr>
              <a:t>, </a:t>
            </a:r>
            <a:r>
              <a:rPr lang="en-US" altLang="en-US" dirty="0" err="1" smtClean="0">
                <a:ea typeface="ＭＳ Ｐゴシック" panose="020B0600070205080204" pitchFamily="34" charset="-128"/>
              </a:rPr>
              <a:t>Matto</a:t>
            </a:r>
            <a:r>
              <a:rPr lang="en-US" altLang="en-US" dirty="0" smtClean="0">
                <a:ea typeface="ＭＳ Ｐゴシック" panose="020B0600070205080204" pitchFamily="34" charset="-128"/>
              </a:rPr>
              <a:t>, &amp; Weber, 2012). Your school or district may use a comprehensive published math universal program or it may have conceptualized its own core universal math curriculum. According to </a:t>
            </a:r>
            <a:r>
              <a:rPr lang="en-US" altLang="en-US" dirty="0" err="1" smtClean="0">
                <a:ea typeface="ＭＳ Ｐゴシック" panose="020B0600070205080204" pitchFamily="34" charset="-128"/>
              </a:rPr>
              <a:t>Buffum</a:t>
            </a:r>
            <a:r>
              <a:rPr lang="en-US" altLang="en-US" dirty="0" smtClean="0">
                <a:ea typeface="ＭＳ Ｐゴシック" panose="020B0600070205080204" pitchFamily="34" charset="-128"/>
              </a:rPr>
              <a:t> et al. (2012), you should consider comprehensive programs as resources. However, you may need to modify the existing</a:t>
            </a:r>
            <a:r>
              <a:rPr lang="en-US" altLang="en-US" baseline="0" dirty="0" smtClean="0">
                <a:ea typeface="ＭＳ Ｐゴシック" panose="020B0600070205080204" pitchFamily="34" charset="-128"/>
              </a:rPr>
              <a:t> comprehensive program </a:t>
            </a:r>
            <a:r>
              <a:rPr lang="en-US" altLang="en-US" dirty="0" smtClean="0">
                <a:ea typeface="ＭＳ Ｐゴシック" panose="020B0600070205080204" pitchFamily="34" charset="-128"/>
              </a:rPr>
              <a:t>based on</a:t>
            </a:r>
            <a:r>
              <a:rPr lang="en-US" altLang="en-US" baseline="0" dirty="0" smtClean="0">
                <a:ea typeface="ＭＳ Ｐゴシック" panose="020B0600070205080204" pitchFamily="34" charset="-128"/>
              </a:rPr>
              <a:t> your students’ needs or augment aspects of it for additional high-quality math instructional practices. Also,</a:t>
            </a:r>
            <a:r>
              <a:rPr lang="en-US" altLang="en-US" dirty="0" smtClean="0">
                <a:ea typeface="ＭＳ Ｐゴシック" panose="020B0600070205080204" pitchFamily="34" charset="-128"/>
              </a:rPr>
              <a:t> focus on implementing standards-based instruction using</a:t>
            </a:r>
            <a:r>
              <a:rPr lang="en-US" altLang="en-US" baseline="0" dirty="0" smtClean="0">
                <a:ea typeface="ＭＳ Ｐゴシック" panose="020B0600070205080204" pitchFamily="34" charset="-128"/>
              </a:rPr>
              <a:t> the</a:t>
            </a:r>
            <a:r>
              <a:rPr lang="en-US" altLang="en-US" dirty="0" smtClean="0">
                <a:ea typeface="ＭＳ Ｐゴシック" panose="020B0600070205080204" pitchFamily="34" charset="-128"/>
              </a:rPr>
              <a:t> relevant district standards. Therefore, we will first discuss some of the evidence-based features, or instructional practices, of high-quality math instruction before turning to discussion about the current national math standards.</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For more information: </a:t>
            </a:r>
            <a:r>
              <a:rPr lang="en-US" altLang="en-US" i="1" dirty="0" smtClean="0">
                <a:ea typeface="ＭＳ Ｐゴシック" panose="020B0600070205080204" pitchFamily="34" charset="-128"/>
              </a:rPr>
              <a:t>http://www.rti4success.org/video/how-do-i-know-if-rti-tools-and-interventions-i-am-using-are-evidence-based</a:t>
            </a:r>
          </a:p>
          <a:p>
            <a:pPr>
              <a:lnSpc>
                <a:spcPct val="110000"/>
              </a:lnSpc>
            </a:pPr>
            <a:r>
              <a:rPr lang="en-US" altLang="en-US" i="1" dirty="0" smtClean="0">
                <a:ea typeface="ＭＳ Ｐゴシック" panose="020B0600070205080204" pitchFamily="34" charset="-128"/>
              </a:rPr>
              <a:t>http://iris.peabody.vanderbilt.edu/module/math/cresource/resources/page-10-references-additional-resources-and-information/#content</a:t>
            </a:r>
          </a:p>
        </p:txBody>
      </p:sp>
    </p:spTree>
    <p:extLst>
      <p:ext uri="{BB962C8B-B14F-4D97-AF65-F5344CB8AC3E}">
        <p14:creationId xmlns:p14="http://schemas.microsoft.com/office/powerpoint/2010/main" val="3625072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defRPr/>
            </a:pPr>
            <a:r>
              <a:rPr lang="en-US" altLang="en-US" dirty="0" smtClean="0">
                <a:ea typeface="ＭＳ Ｐゴシック" pitchFamily="34" charset="-128"/>
              </a:rPr>
              <a:t>As</a:t>
            </a:r>
            <a:r>
              <a:rPr lang="en-US" altLang="en-US" baseline="0" dirty="0" smtClean="0">
                <a:ea typeface="ＭＳ Ｐゴシック" pitchFamily="34" charset="-128"/>
              </a:rPr>
              <a:t> mentioned on the previous slide,</a:t>
            </a:r>
            <a:r>
              <a:rPr lang="en-US" altLang="en-US" dirty="0" smtClean="0">
                <a:ea typeface="ＭＳ Ｐゴシック" pitchFamily="34" charset="-128"/>
              </a:rPr>
              <a:t> at all MTSS levels, instructional practices should be evidence based. So let’s explore this notion further. This term is important across all the MTSS levels: universal, supplemental, and intensive. It is often applied to intervention curriculum, assessments, and teaching practices. When an instructional feature or comprehensive instructional program or intervention is said to be </a:t>
            </a:r>
            <a:r>
              <a:rPr lang="en-US" altLang="en-US" i="1" dirty="0" smtClean="0">
                <a:ea typeface="ＭＳ Ｐゴシック" pitchFamily="34" charset="-128"/>
              </a:rPr>
              <a:t>evidence</a:t>
            </a:r>
            <a:r>
              <a:rPr lang="en-US" altLang="en-US" i="1" dirty="0">
                <a:ea typeface="ＭＳ Ｐゴシック" pitchFamily="34" charset="-128"/>
              </a:rPr>
              <a:t> </a:t>
            </a:r>
            <a:r>
              <a:rPr lang="en-US" altLang="en-US" i="1" dirty="0" smtClean="0">
                <a:ea typeface="ＭＳ Ｐゴシック" pitchFamily="34" charset="-128"/>
              </a:rPr>
              <a:t>based</a:t>
            </a:r>
            <a:r>
              <a:rPr lang="en-US" altLang="en-US" dirty="0" smtClean="0">
                <a:ea typeface="ＭＳ Ｐゴシック" pitchFamily="34" charset="-128"/>
              </a:rPr>
              <a:t>, this means that there were likely a few experiments in which some students received the program or instructional feature and some students did not. If there were learning gains in the treatment group that were statistically significantly greater than in the control group, sometimes referred to as differential effects, then there is some indication that the instructional feature was helpful for student learning. When additional studies, called replications, find similar positive effects, there is better indication that the instructional feature facilitates student learning. Now let’s watch a video featuring Dr. Allison Gandhi, principal </a:t>
            </a:r>
            <a:r>
              <a:rPr lang="en-US" altLang="en-US" dirty="0">
                <a:ea typeface="ＭＳ Ｐゴシック" pitchFamily="34" charset="-128"/>
              </a:rPr>
              <a:t>r</a:t>
            </a:r>
            <a:r>
              <a:rPr lang="en-US" altLang="en-US" dirty="0" smtClean="0">
                <a:ea typeface="ＭＳ Ｐゴシック" pitchFamily="34" charset="-128"/>
              </a:rPr>
              <a:t>esearcher at the American Institutes for Research, who explains the notion of </a:t>
            </a:r>
            <a:r>
              <a:rPr lang="en-US" altLang="en-US" i="1" dirty="0" smtClean="0">
                <a:ea typeface="ＭＳ Ｐゴシック" pitchFamily="34" charset="-128"/>
              </a:rPr>
              <a:t>evidence</a:t>
            </a:r>
            <a:r>
              <a:rPr lang="en-US" altLang="en-US" i="1" dirty="0">
                <a:ea typeface="ＭＳ Ｐゴシック" pitchFamily="34" charset="-128"/>
              </a:rPr>
              <a:t> </a:t>
            </a:r>
            <a:r>
              <a:rPr lang="en-US" altLang="en-US" i="1" dirty="0" smtClean="0">
                <a:ea typeface="ＭＳ Ｐゴシック" pitchFamily="34" charset="-128"/>
              </a:rPr>
              <a:t>based </a:t>
            </a:r>
            <a:r>
              <a:rPr lang="en-US" altLang="en-US" dirty="0" smtClean="0">
                <a:ea typeface="ＭＳ Ｐゴシック" pitchFamily="34" charset="-128"/>
              </a:rPr>
              <a:t>in more detail.</a:t>
            </a:r>
          </a:p>
          <a:p>
            <a:pPr>
              <a:lnSpc>
                <a:spcPct val="110000"/>
              </a:lnSpc>
              <a:defRPr/>
            </a:pPr>
            <a:endParaRPr lang="en-US" altLang="en-US" dirty="0" smtClean="0">
              <a:ea typeface="ＭＳ Ｐゴシック" pitchFamily="34" charset="-128"/>
            </a:endParaRPr>
          </a:p>
          <a:p>
            <a:pPr>
              <a:lnSpc>
                <a:spcPct val="110000"/>
              </a:lnSpc>
              <a:defRPr/>
            </a:pPr>
            <a:r>
              <a:rPr lang="en-US" altLang="en-US" i="1" dirty="0" smtClean="0">
                <a:ea typeface="ＭＳ Ｐゴシック" pitchFamily="34" charset="-128"/>
              </a:rPr>
              <a:t>You may conduct this video activity through Jigsaw Listening. Jigsaw Listening is an activity that students/participants can then use in their teaching contexts. </a:t>
            </a:r>
          </a:p>
          <a:p>
            <a:pPr>
              <a:lnSpc>
                <a:spcPct val="110000"/>
              </a:lnSpc>
              <a:defRPr/>
            </a:pPr>
            <a:endParaRPr lang="en-US" altLang="en-US" b="0" i="1" dirty="0" smtClean="0">
              <a:ea typeface="ＭＳ Ｐゴシック" pitchFamily="34" charset="-128"/>
            </a:endParaRPr>
          </a:p>
          <a:p>
            <a:pPr>
              <a:lnSpc>
                <a:spcPct val="110000"/>
              </a:lnSpc>
              <a:defRPr/>
            </a:pPr>
            <a:r>
              <a:rPr lang="en-US" altLang="en-US" b="0" i="1" u="none" dirty="0" smtClean="0">
                <a:ea typeface="ＭＳ Ｐゴシック" pitchFamily="34" charset="-128"/>
              </a:rPr>
              <a:t>For Jigsaw Listening: </a:t>
            </a:r>
            <a:endParaRPr lang="en-US" altLang="en-US" i="1" u="sng" dirty="0" smtClean="0">
              <a:ea typeface="ＭＳ Ｐゴシック" pitchFamily="34" charset="-128"/>
            </a:endParaRPr>
          </a:p>
          <a:p>
            <a:pPr marL="232395" indent="-232395">
              <a:lnSpc>
                <a:spcPct val="110000"/>
              </a:lnSpc>
              <a:buFontTx/>
              <a:buAutoNum type="arabicPeriod"/>
              <a:defRPr/>
            </a:pPr>
            <a:r>
              <a:rPr lang="en-US" altLang="en-US" i="1" dirty="0" smtClean="0">
                <a:ea typeface="ＭＳ Ｐゴシック" pitchFamily="34" charset="-128"/>
              </a:rPr>
              <a:t>Students pair up and take out paper for taking notes.</a:t>
            </a:r>
          </a:p>
          <a:p>
            <a:pPr marL="232395" indent="-232395">
              <a:lnSpc>
                <a:spcPct val="110000"/>
              </a:lnSpc>
              <a:buFontTx/>
              <a:buAutoNum type="arabicPeriod"/>
              <a:defRPr/>
            </a:pPr>
            <a:r>
              <a:rPr lang="en-US" altLang="en-US" i="1" dirty="0" smtClean="0">
                <a:ea typeface="ＭＳ Ｐゴシック" pitchFamily="34" charset="-128"/>
              </a:rPr>
              <a:t>One person in each pair (half of the class) should watch the video in order to answer, “What is evidence-based practice?” The other partner should watch the video in order to answer</a:t>
            </a:r>
            <a:r>
              <a:rPr lang="en-US" altLang="en-US" i="1" baseline="0" dirty="0" smtClean="0">
                <a:ea typeface="ＭＳ Ｐゴシック" pitchFamily="34" charset="-128"/>
              </a:rPr>
              <a:t> the question, “What are c</a:t>
            </a:r>
            <a:r>
              <a:rPr lang="en-US" altLang="en-US" i="1" dirty="0" smtClean="0">
                <a:ea typeface="ＭＳ Ｐゴシック" pitchFamily="34" charset="-128"/>
              </a:rPr>
              <a:t>onsiderations for selecting evidence-based tools</a:t>
            </a:r>
            <a:r>
              <a:rPr lang="en-US" altLang="en-US" i="1" baseline="0" dirty="0" smtClean="0">
                <a:ea typeface="ＭＳ Ｐゴシック" pitchFamily="34" charset="-128"/>
              </a:rPr>
              <a:t> and interventions?”</a:t>
            </a:r>
            <a:r>
              <a:rPr lang="en-US" altLang="en-US" i="1" dirty="0" smtClean="0">
                <a:ea typeface="ＭＳ Ｐゴシック" pitchFamily="34" charset="-128"/>
              </a:rPr>
              <a:t> </a:t>
            </a:r>
          </a:p>
          <a:p>
            <a:pPr marL="232395" indent="-232395">
              <a:lnSpc>
                <a:spcPct val="110000"/>
              </a:lnSpc>
              <a:buFontTx/>
              <a:buAutoNum type="arabicPeriod"/>
              <a:defRPr/>
            </a:pPr>
            <a:r>
              <a:rPr lang="en-US" altLang="en-US" i="1" dirty="0" smtClean="0">
                <a:ea typeface="ＭＳ Ｐゴシック" pitchFamily="34" charset="-128"/>
              </a:rPr>
              <a:t>At the end of the video, partners share their responses with each other. </a:t>
            </a:r>
          </a:p>
          <a:p>
            <a:pPr marL="232395" indent="-232395">
              <a:lnSpc>
                <a:spcPct val="110000"/>
              </a:lnSpc>
              <a:buFontTx/>
              <a:buAutoNum type="arabicPeriod"/>
              <a:defRPr/>
            </a:pPr>
            <a:r>
              <a:rPr lang="en-US" altLang="en-US" i="1" dirty="0" smtClean="0">
                <a:ea typeface="ＭＳ Ｐゴシック" pitchFamily="34" charset="-128"/>
              </a:rPr>
              <a:t>Debrief the content as a class. Ask: What is evidence-based practice and what should be considered in selecting evidence-based tools?</a:t>
            </a:r>
          </a:p>
          <a:p>
            <a:pPr marL="232395" indent="-232395">
              <a:lnSpc>
                <a:spcPct val="110000"/>
              </a:lnSpc>
              <a:buFontTx/>
              <a:buAutoNum type="arabicPeriod"/>
              <a:defRPr/>
            </a:pPr>
            <a:r>
              <a:rPr lang="en-US" altLang="en-US" i="1" dirty="0" smtClean="0">
                <a:ea typeface="ＭＳ Ｐゴシック" pitchFamily="34" charset="-128"/>
              </a:rPr>
              <a:t>You may also debrief the activity as a class. Ask: How did this activity support students? (Students may respond that they were able to engage with a partner and discuss each of their answers with a partner before discussing as a whole class. Therefore, their partner could provide support and modelling if needed.)</a:t>
            </a:r>
            <a:endParaRPr lang="en-US" altLang="en-US" dirty="0" smtClean="0">
              <a:ea typeface="ＭＳ Ｐゴシック" pitchFamily="34" charset="-128"/>
            </a:endParaRPr>
          </a:p>
          <a:p>
            <a:pPr>
              <a:lnSpc>
                <a:spcPct val="110000"/>
              </a:lnSpc>
              <a:defRPr/>
            </a:pPr>
            <a:endParaRPr lang="en-US" altLang="en-US" dirty="0" smtClean="0">
              <a:ea typeface="ＭＳ Ｐゴシック" pitchFamily="34" charset="-128"/>
            </a:endParaRPr>
          </a:p>
          <a:p>
            <a:pPr>
              <a:lnSpc>
                <a:spcPct val="110000"/>
              </a:lnSpc>
              <a:defRPr/>
            </a:pPr>
            <a:r>
              <a:rPr lang="en-US" altLang="en-US" dirty="0" smtClean="0">
                <a:ea typeface="ＭＳ Ｐゴシック" pitchFamily="34" charset="-128"/>
              </a:rPr>
              <a:t>Consider different populations and student groups while exploring the evidence of a program or instructional feature. Therefore, if you have a certain student demographic in your classroom, evidence for the instructional feature or program is strengthened for that student group if the research reports how the program functions for the relevant student subpopulation. When judging an evidence base, consider the different groups and how they may respond rather than just considering the general efficacy of an intervention.</a:t>
            </a:r>
          </a:p>
          <a:p>
            <a:pPr>
              <a:lnSpc>
                <a:spcPct val="110000"/>
              </a:lnSpc>
              <a:defRPr/>
            </a:pPr>
            <a:endParaRPr lang="en-US" altLang="en-US" i="1" dirty="0" smtClean="0">
              <a:ea typeface="ＭＳ Ｐゴシック" pitchFamily="34" charset="-128"/>
            </a:endParaRPr>
          </a:p>
          <a:p>
            <a:pPr>
              <a:lnSpc>
                <a:spcPct val="110000"/>
              </a:lnSpc>
              <a:defRPr/>
            </a:pPr>
            <a:r>
              <a:rPr lang="en-US" altLang="en-US" i="1" dirty="0" smtClean="0">
                <a:ea typeface="ＭＳ Ｐゴシック" pitchFamily="34" charset="-128"/>
              </a:rPr>
              <a:t>Ask participants what subgroups they might explore further. </a:t>
            </a:r>
            <a:endParaRPr lang="en-US" altLang="en-US" i="1" dirty="0" smtClean="0"/>
          </a:p>
          <a:p>
            <a:pPr>
              <a:lnSpc>
                <a:spcPct val="110000"/>
              </a:lnSpc>
            </a:pPr>
            <a:endParaRPr lang="en-US" dirty="0"/>
          </a:p>
          <a:p>
            <a:pPr>
              <a:lnSpc>
                <a:spcPct val="110000"/>
              </a:lnSpc>
            </a:pPr>
            <a:endParaRPr lang="en-US" sz="1200" kern="1200" dirty="0" smtClean="0">
              <a:solidFill>
                <a:schemeClr val="tx1"/>
              </a:solidFill>
              <a:effectLst/>
              <a:latin typeface="+mn-lt"/>
              <a:ea typeface="ＭＳ Ｐゴシック" charset="0"/>
              <a:cs typeface="ＭＳ Ｐゴシック" charset="0"/>
            </a:endParaRPr>
          </a:p>
          <a:p>
            <a:pPr>
              <a:lnSpc>
                <a:spcPct val="110000"/>
              </a:lnSpc>
              <a:defRPr/>
            </a:pPr>
            <a:endParaRPr lang="en-US" altLang="en-US" i="1" dirty="0" smtClean="0">
              <a:ea typeface="ＭＳ Ｐゴシック" pitchFamily="34" charset="-128"/>
            </a:endParaRP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289AEDB-3EE9-4B95-80D8-A442E5819FBD}" type="slidenum">
              <a:rPr lang="en-US" altLang="en-US">
                <a:latin typeface="Arial" panose="020B0604020202020204" pitchFamily="34" charset="0"/>
                <a:cs typeface="Arial" panose="020B0604020202020204" pitchFamily="34" charset="0"/>
              </a:rPr>
              <a:pPr>
                <a:spcBef>
                  <a:spcPct val="0"/>
                </a:spcBef>
              </a:pPr>
              <a:t>15</a:t>
            </a:fld>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5487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There is a list of evidence-based universal (as well as secondary and intensive) math programs and interventions on the What Works Clearinghouse (WWC) website. The WWC is part of the U.S. Department of Education’s Institute of Education Sciences (IES), which was established under the Education Sciences Reform Act of 2002. </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This link details WWC review procedures: http://ies.ed.gov/ncee/wwc/pdf/reference_resources/wwc_procedures_v2_1_standards_handbook.pdf</a:t>
            </a:r>
          </a:p>
          <a:p>
            <a:pPr>
              <a:lnSpc>
                <a:spcPct val="110000"/>
              </a:lnSpc>
            </a:pPr>
            <a:r>
              <a:rPr lang="en-US" altLang="en-US" i="1" dirty="0" smtClean="0">
                <a:ea typeface="ＭＳ Ｐゴシック" panose="020B0600070205080204" pitchFamily="34" charset="-128"/>
              </a:rPr>
              <a:t>Some universal program WWC research reports are summarized here: http://iris.peabody.vanderbilt.edu/</a:t>
            </a:r>
            <a:r>
              <a:rPr lang="en-US" altLang="en-US" i="1" dirty="0" err="1" smtClean="0">
                <a:ea typeface="ＭＳ Ｐゴシック" panose="020B0600070205080204" pitchFamily="34" charset="-128"/>
              </a:rPr>
              <a:t>ebp_summaries</a:t>
            </a:r>
            <a:r>
              <a:rPr lang="en-US" altLang="en-US" i="1" dirty="0" smtClean="0">
                <a:ea typeface="ＭＳ Ｐゴシック" panose="020B0600070205080204" pitchFamily="34" charset="-128"/>
              </a:rPr>
              <a:t>/</a:t>
            </a: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93CA959-7012-4EE9-9E6F-864BD0D36D8C}" type="slidenum">
              <a:rPr lang="en-US" altLang="en-US">
                <a:latin typeface="Arial" panose="020B0604020202020204" pitchFamily="34" charset="0"/>
                <a:cs typeface="Arial" panose="020B0604020202020204" pitchFamily="34" charset="0"/>
              </a:rPr>
              <a:pPr>
                <a:spcBef>
                  <a:spcPct val="0"/>
                </a:spcBef>
              </a:pPr>
              <a:t>16</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61627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These are the six WWC ratings:</a:t>
            </a:r>
          </a:p>
          <a:p>
            <a:pPr marL="179388" lvl="1" indent="-179388">
              <a:lnSpc>
                <a:spcPct val="110000"/>
              </a:lnSpc>
              <a:buFont typeface="Calibri" panose="020F0502020204030204" pitchFamily="34" charset="0"/>
              <a:buAutoNum type="arabicPeriod"/>
            </a:pPr>
            <a:r>
              <a:rPr lang="en-US" altLang="en-US" dirty="0" smtClean="0">
                <a:ea typeface="ＭＳ Ｐゴシック" panose="020B0600070205080204" pitchFamily="34" charset="-128"/>
              </a:rPr>
              <a:t>Positive effects. Strong evidence of a positive effect with no overriding contrary evidence.</a:t>
            </a:r>
          </a:p>
          <a:p>
            <a:pPr marL="179388" lvl="1" indent="-179388">
              <a:lnSpc>
                <a:spcPct val="110000"/>
              </a:lnSpc>
              <a:buFont typeface="Calibri" panose="020F0502020204030204" pitchFamily="34" charset="0"/>
              <a:buAutoNum type="arabicPeriod"/>
            </a:pPr>
            <a:r>
              <a:rPr lang="en-US" altLang="en-US" dirty="0" smtClean="0">
                <a:ea typeface="ＭＳ Ｐゴシック" panose="020B0600070205080204" pitchFamily="34" charset="-128"/>
              </a:rPr>
              <a:t>Potentially positive effects. Evidence of a positive effect with no overriding contrary evidence.</a:t>
            </a:r>
          </a:p>
          <a:p>
            <a:pPr marL="179388" lvl="1" indent="-179388">
              <a:lnSpc>
                <a:spcPct val="110000"/>
              </a:lnSpc>
              <a:buFont typeface="Calibri" panose="020F0502020204030204" pitchFamily="34" charset="0"/>
              <a:buAutoNum type="arabicPeriod"/>
            </a:pPr>
            <a:r>
              <a:rPr lang="en-US" altLang="en-US" dirty="0" smtClean="0">
                <a:ea typeface="ＭＳ Ｐゴシック" panose="020B0600070205080204" pitchFamily="34" charset="-128"/>
              </a:rPr>
              <a:t>No discernible effects. No affirmative evidence of positive or negative effects.</a:t>
            </a:r>
          </a:p>
          <a:p>
            <a:pPr marL="179388" lvl="1" indent="-179388">
              <a:lnSpc>
                <a:spcPct val="110000"/>
              </a:lnSpc>
              <a:buFont typeface="Calibri" panose="020F0502020204030204" pitchFamily="34" charset="0"/>
              <a:buAutoNum type="arabicPeriod"/>
            </a:pPr>
            <a:r>
              <a:rPr lang="en-US" altLang="en-US" dirty="0" smtClean="0">
                <a:ea typeface="ＭＳ Ｐゴシック" panose="020B0600070205080204" pitchFamily="34" charset="-128"/>
              </a:rPr>
              <a:t>Mixed effects. Evidence of inconsistent effects. </a:t>
            </a:r>
          </a:p>
          <a:p>
            <a:pPr marL="179388" lvl="1" indent="-179388">
              <a:lnSpc>
                <a:spcPct val="110000"/>
              </a:lnSpc>
              <a:buFont typeface="Calibri" panose="020F0502020204030204" pitchFamily="34" charset="0"/>
              <a:buAutoNum type="arabicPeriod"/>
            </a:pPr>
            <a:r>
              <a:rPr lang="en-US" altLang="en-US" dirty="0" smtClean="0">
                <a:ea typeface="ＭＳ Ｐゴシック" panose="020B0600070205080204" pitchFamily="34" charset="-128"/>
              </a:rPr>
              <a:t>Potentially negative effects. Evidence of a negative effect with no overriding contrary evidence.</a:t>
            </a:r>
          </a:p>
          <a:p>
            <a:pPr marL="179388" lvl="1" indent="-179388">
              <a:lnSpc>
                <a:spcPct val="110000"/>
              </a:lnSpc>
              <a:buFont typeface="Calibri" panose="020F0502020204030204" pitchFamily="34" charset="0"/>
              <a:buAutoNum type="arabicPeriod"/>
            </a:pPr>
            <a:r>
              <a:rPr lang="en-US" altLang="en-US" dirty="0" smtClean="0">
                <a:ea typeface="ＭＳ Ｐゴシック" panose="020B0600070205080204" pitchFamily="34" charset="-128"/>
              </a:rPr>
              <a:t>Negative effects. Strong evidence of a negative effect with no overriding contrary evidence.</a:t>
            </a:r>
          </a:p>
          <a:p>
            <a:pPr marL="179388" lvl="1" indent="-179388">
              <a:lnSpc>
                <a:spcPct val="110000"/>
              </a:lnSpc>
              <a:buFont typeface="Calibri" panose="020F0502020204030204" pitchFamily="34" charset="0"/>
              <a:buAutoNum type="arabicPeriod"/>
            </a:pPr>
            <a:endParaRPr lang="en-US" altLang="en-US"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Understanding each rating will help you as you use the WWC website to identify universal math programs. Keep in mind that evidence should show function of the program with relevant student subgroups. </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This link details WWC review procedures: http://ies.ed.gov/ncee/wwc/pdf/reference_resources/wwc_procedures_v2_1_standards_handbook.pdf</a:t>
            </a:r>
          </a:p>
          <a:p>
            <a:pPr>
              <a:lnSpc>
                <a:spcPct val="110000"/>
              </a:lnSpc>
            </a:pPr>
            <a:r>
              <a:rPr lang="en-US" altLang="en-US" i="1" dirty="0" smtClean="0">
                <a:ea typeface="ＭＳ Ｐゴシック" panose="020B0600070205080204" pitchFamily="34" charset="-128"/>
              </a:rPr>
              <a:t>Some universal program WWC research reports are summarized here: http://iris.peabody.vanderbilt.edu/</a:t>
            </a:r>
            <a:r>
              <a:rPr lang="en-US" altLang="en-US" i="1" dirty="0" err="1" smtClean="0">
                <a:ea typeface="ＭＳ Ｐゴシック" panose="020B0600070205080204" pitchFamily="34" charset="-128"/>
              </a:rPr>
              <a:t>ebp_summaries</a:t>
            </a:r>
            <a:r>
              <a:rPr lang="en-US" altLang="en-US" i="1" dirty="0" smtClean="0">
                <a:ea typeface="ＭＳ Ｐゴシック" panose="020B0600070205080204" pitchFamily="34" charset="-128"/>
              </a:rPr>
              <a:t>/</a:t>
            </a:r>
            <a:endParaRPr lang="en-US" altLang="en-US" dirty="0" smtClean="0">
              <a:ea typeface="ＭＳ Ｐゴシック" panose="020B0600070205080204" pitchFamily="34" charset="-128"/>
            </a:endParaRPr>
          </a:p>
          <a:p>
            <a:pPr>
              <a:lnSpc>
                <a:spcPct val="110000"/>
              </a:lnSpc>
            </a:pPr>
            <a:endParaRPr lang="en-US" altLang="en-US" dirty="0" smtClean="0">
              <a:ea typeface="ＭＳ Ｐゴシック" panose="020B0600070205080204" pitchFamily="34" charset="-128"/>
            </a:endParaRP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9DF00C2-A80D-4E50-B4DE-FCDA0621B585}" type="slidenum">
              <a:rPr lang="en-US" altLang="en-US">
                <a:latin typeface="Arial" panose="020B0604020202020204" pitchFamily="34" charset="0"/>
                <a:cs typeface="Arial" panose="020B0604020202020204" pitchFamily="34" charset="0"/>
              </a:rPr>
              <a:pPr>
                <a:spcBef>
                  <a:spcPct val="0"/>
                </a:spcBef>
              </a:pPr>
              <a:t>17</a:t>
            </a:fld>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4917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lnSpc>
                <a:spcPct val="110000"/>
              </a:lnSpc>
              <a:spcBef>
                <a:spcPct val="30000"/>
              </a:spcBef>
              <a:spcAft>
                <a:spcPct val="0"/>
              </a:spcAft>
              <a:buClrTx/>
              <a:buSzTx/>
              <a:buFontTx/>
              <a:buNone/>
              <a:tabLst/>
              <a:defRPr/>
            </a:pPr>
            <a:r>
              <a:rPr lang="en-US" altLang="en-US" dirty="0" smtClean="0">
                <a:ea typeface="ＭＳ Ｐゴシック" panose="020B0600070205080204" pitchFamily="34" charset="-128"/>
              </a:rPr>
              <a:t>The </a:t>
            </a:r>
            <a:r>
              <a:rPr lang="en-US" altLang="en-US" i="1" dirty="0" smtClean="0">
                <a:ea typeface="ＭＳ Ｐゴシック" panose="020B0600070205080204" pitchFamily="34" charset="-128"/>
              </a:rPr>
              <a:t>Best Evidence Encyclopedia </a:t>
            </a:r>
            <a:r>
              <a:rPr lang="en-US" altLang="en-US" dirty="0" smtClean="0">
                <a:ea typeface="ＭＳ Ｐゴシック" panose="020B0600070205080204" pitchFamily="34" charset="-128"/>
              </a:rPr>
              <a:t>provides similar</a:t>
            </a:r>
            <a:r>
              <a:rPr lang="en-US" altLang="en-US" baseline="0" dirty="0" smtClean="0">
                <a:ea typeface="ＭＳ Ｐゴシック" panose="020B0600070205080204" pitchFamily="34" charset="-128"/>
              </a:rPr>
              <a:t> </a:t>
            </a:r>
            <a:r>
              <a:rPr lang="en-US" altLang="en-US" dirty="0" smtClean="0">
                <a:ea typeface="ＭＳ Ｐゴシック" panose="020B0600070205080204" pitchFamily="34" charset="-128"/>
              </a:rPr>
              <a:t>reports for evidence.</a:t>
            </a:r>
            <a:r>
              <a:rPr lang="en-US" baseline="0" dirty="0" smtClean="0"/>
              <a:t> Each program reviewed is rated for its level of evidence, and a symbol next to each program’s name shows its rating. The categories of evidence of effectiveness are strong, moderate, limited (strong evidence of modest effects and weak evidence with notable effects), and no qualifying studies. Ratings are based on both the quantity and the quality of studies reviewed and consider the number of studies, the type of studies (preference for randomized or randomized quasi-experimental), sample size, and effect size.</a:t>
            </a:r>
          </a:p>
          <a:p>
            <a:pPr marL="0" marR="0" indent="0" algn="l" defTabSz="457200" rtl="0" eaLnBrk="0" fontAlgn="base" latinLnBrk="0" hangingPunct="0">
              <a:lnSpc>
                <a:spcPct val="110000"/>
              </a:lnSpc>
              <a:spcBef>
                <a:spcPct val="30000"/>
              </a:spcBef>
              <a:spcAft>
                <a:spcPct val="0"/>
              </a:spcAft>
              <a:buClrTx/>
              <a:buSzTx/>
              <a:buFontTx/>
              <a:buNone/>
              <a:tabLst/>
              <a:defRPr/>
            </a:pPr>
            <a:endParaRPr lang="en-US" altLang="en-US"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For more information:</a:t>
            </a:r>
            <a:r>
              <a:rPr lang="en-US" altLang="en-US" i="1" baseline="0" dirty="0" smtClean="0">
                <a:ea typeface="ＭＳ Ｐゴシック" panose="020B0600070205080204" pitchFamily="34" charset="-128"/>
              </a:rPr>
              <a:t> </a:t>
            </a:r>
            <a:r>
              <a:rPr lang="en-US" altLang="en-US" i="0" u="none" dirty="0" smtClean="0">
                <a:ea typeface="ＭＳ Ｐゴシック" panose="020B0600070205080204" pitchFamily="34" charset="-128"/>
              </a:rPr>
              <a:t>http://</a:t>
            </a:r>
            <a:r>
              <a:rPr lang="en-US" altLang="en-US" i="0" u="none" dirty="0" err="1" smtClean="0">
                <a:ea typeface="ＭＳ Ｐゴシック" panose="020B0600070205080204" pitchFamily="34" charset="-128"/>
              </a:rPr>
              <a:t>www.bestevidence.org</a:t>
            </a:r>
            <a:r>
              <a:rPr lang="en-US" altLang="en-US" i="0" u="none" dirty="0" smtClean="0">
                <a:ea typeface="ＭＳ Ｐゴシック" panose="020B0600070205080204" pitchFamily="34" charset="-128"/>
              </a:rPr>
              <a:t>/math/</a:t>
            </a:r>
            <a:r>
              <a:rPr lang="en-US" altLang="en-US" i="0" u="none" dirty="0" err="1" smtClean="0">
                <a:ea typeface="ＭＳ Ｐゴシック" panose="020B0600070205080204" pitchFamily="34" charset="-128"/>
              </a:rPr>
              <a:t>mhs</a:t>
            </a:r>
            <a:r>
              <a:rPr lang="en-US" altLang="en-US" i="0" u="none" dirty="0" smtClean="0">
                <a:ea typeface="ＭＳ Ｐゴシック" panose="020B0600070205080204" pitchFamily="34" charset="-128"/>
              </a:rPr>
              <a:t>/</a:t>
            </a:r>
            <a:r>
              <a:rPr lang="en-US" altLang="en-US" i="0" u="none" dirty="0" err="1" smtClean="0">
                <a:ea typeface="ＭＳ Ｐゴシック" panose="020B0600070205080204" pitchFamily="34" charset="-128"/>
              </a:rPr>
              <a:t>top.htm</a:t>
            </a:r>
            <a:endParaRPr lang="en-US" altLang="en-US" i="0" u="none" baseline="0" dirty="0" smtClean="0">
              <a:ea typeface="ＭＳ Ｐゴシック" panose="020B0600070205080204" pitchFamily="34" charset="-128"/>
            </a:endParaRPr>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92CCAE2-B61F-4A10-B755-ED7BBE9FC81A}" type="slidenum">
              <a:rPr lang="en-US" altLang="en-US">
                <a:latin typeface="Arial" panose="020B0604020202020204" pitchFamily="34" charset="0"/>
                <a:cs typeface="Arial" panose="020B0604020202020204" pitchFamily="34" charset="0"/>
              </a:rPr>
              <a:pPr>
                <a:spcBef>
                  <a:spcPct val="0"/>
                </a:spcBef>
              </a:pPr>
              <a:t>18</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96662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defRPr/>
            </a:pPr>
            <a:r>
              <a:rPr lang="en-US" altLang="en-US" dirty="0" smtClean="0">
                <a:ea typeface="ＭＳ Ｐゴシック" pitchFamily="34" charset="-128"/>
              </a:rPr>
              <a:t>Now let’s investigate some of the universal math programs using information from WWC</a:t>
            </a:r>
            <a:r>
              <a:rPr lang="en-US" altLang="en-US" baseline="0" dirty="0" smtClean="0">
                <a:ea typeface="ＭＳ Ｐゴシック" pitchFamily="34" charset="-128"/>
              </a:rPr>
              <a:t> </a:t>
            </a:r>
            <a:r>
              <a:rPr lang="en-US" altLang="en-US" dirty="0" smtClean="0">
                <a:ea typeface="ＭＳ Ｐゴシック" pitchFamily="34" charset="-128"/>
              </a:rPr>
              <a:t>or the Best Evidence Encyclopedia. </a:t>
            </a:r>
            <a:endParaRPr lang="en-US" altLang="en-US" i="1" dirty="0" smtClean="0">
              <a:ea typeface="ＭＳ Ｐゴシック" pitchFamily="34" charset="-128"/>
            </a:endParaRPr>
          </a:p>
          <a:p>
            <a:pPr>
              <a:lnSpc>
                <a:spcPct val="110000"/>
              </a:lnSpc>
              <a:defRPr/>
            </a:pPr>
            <a:r>
              <a:rPr lang="en-US" altLang="en-US" i="1" dirty="0" smtClean="0">
                <a:ea typeface="ＭＳ Ｐゴシック" pitchFamily="34" charset="-128"/>
              </a:rPr>
              <a:t>Conduct this activity using activity </a:t>
            </a:r>
            <a:r>
              <a:rPr lang="en-US" altLang="en-US" i="1" dirty="0">
                <a:ea typeface="ＭＳ Ｐゴシック" pitchFamily="34" charset="-128"/>
              </a:rPr>
              <a:t>H</a:t>
            </a:r>
            <a:r>
              <a:rPr lang="en-US" altLang="en-US" i="1" dirty="0" smtClean="0">
                <a:ea typeface="ＭＳ Ｐゴシック" pitchFamily="34" charset="-128"/>
              </a:rPr>
              <a:t>andout 5. The activity, called Pairs to Squares, takes about 15 minutes to complete. Participants can keep track of this activity in their notebooks in order to draw on this when they begin teaching.</a:t>
            </a:r>
          </a:p>
          <a:p>
            <a:pPr>
              <a:lnSpc>
                <a:spcPct val="110000"/>
              </a:lnSpc>
              <a:defRPr/>
            </a:pPr>
            <a:endParaRPr lang="en-US" altLang="en-US" i="0" dirty="0" smtClean="0">
              <a:ea typeface="ＭＳ Ｐゴシック" pitchFamily="34" charset="-128"/>
            </a:endParaRPr>
          </a:p>
          <a:p>
            <a:pPr>
              <a:lnSpc>
                <a:spcPct val="110000"/>
              </a:lnSpc>
              <a:defRPr/>
            </a:pPr>
            <a:r>
              <a:rPr lang="en-US" altLang="en-US" b="0" i="1" u="none" dirty="0" smtClean="0">
                <a:ea typeface="ＭＳ Ｐゴシック" pitchFamily="34" charset="-128"/>
              </a:rPr>
              <a:t>For Pairs to Squares:</a:t>
            </a:r>
            <a:endParaRPr lang="en-US" altLang="en-US" i="1" u="sng" dirty="0" smtClean="0">
              <a:ea typeface="ＭＳ Ｐゴシック" pitchFamily="34" charset="-128"/>
            </a:endParaRPr>
          </a:p>
          <a:p>
            <a:pPr marL="228600" indent="-228600">
              <a:lnSpc>
                <a:spcPct val="110000"/>
              </a:lnSpc>
              <a:buFontTx/>
              <a:buAutoNum type="arabicPeriod"/>
              <a:defRPr/>
            </a:pPr>
            <a:r>
              <a:rPr lang="en-US" altLang="en-US" i="1" dirty="0" smtClean="0">
                <a:ea typeface="ＭＳ Ｐゴシック" pitchFamily="34" charset="-128"/>
              </a:rPr>
              <a:t>Have participants work in the same pairs as the prior activity. </a:t>
            </a:r>
          </a:p>
          <a:p>
            <a:pPr marL="228600" indent="-228600">
              <a:lnSpc>
                <a:spcPct val="110000"/>
              </a:lnSpc>
              <a:buFontTx/>
              <a:buAutoNum type="arabicPeriod"/>
              <a:defRPr/>
            </a:pPr>
            <a:r>
              <a:rPr lang="en-US" altLang="en-US" i="1" dirty="0" smtClean="0">
                <a:ea typeface="ＭＳ Ｐゴシック" pitchFamily="34" charset="-128"/>
              </a:rPr>
              <a:t>Each pair should pick two universal programs and explore the information on the WWC or Best Evidence Encyclopedia website. </a:t>
            </a:r>
          </a:p>
          <a:p>
            <a:pPr marL="228600" indent="-228600">
              <a:lnSpc>
                <a:spcPct val="110000"/>
              </a:lnSpc>
              <a:buFontTx/>
              <a:buAutoNum type="arabicPeriod"/>
              <a:defRPr/>
            </a:pPr>
            <a:r>
              <a:rPr lang="en-US" altLang="en-US" i="1" dirty="0" smtClean="0">
                <a:ea typeface="ＭＳ Ｐゴシック" pitchFamily="34" charset="-128"/>
              </a:rPr>
              <a:t>After an appropriate duration of time, have partners combine with another pair (groups of four; “square the pairs”) and share their findings. </a:t>
            </a:r>
          </a:p>
          <a:p>
            <a:pPr marL="228600" indent="-228600">
              <a:lnSpc>
                <a:spcPct val="110000"/>
              </a:lnSpc>
              <a:buFontTx/>
              <a:buAutoNum type="arabicPeriod"/>
              <a:defRPr/>
            </a:pPr>
            <a:r>
              <a:rPr lang="en-US" altLang="en-US" i="1" dirty="0" smtClean="0">
                <a:ea typeface="ＭＳ Ｐゴシック" pitchFamily="34" charset="-128"/>
              </a:rPr>
              <a:t>If pair in the small groups investigated different programs, they can give a brief summary of the program. If they investigated the same universal program, they can each report their findings and discuss how their analyses were similar and different. </a:t>
            </a:r>
          </a:p>
          <a:p>
            <a:pPr marL="228600" indent="-228600">
              <a:lnSpc>
                <a:spcPct val="110000"/>
              </a:lnSpc>
              <a:buFontTx/>
              <a:buAutoNum type="arabicPeriod"/>
              <a:defRPr/>
            </a:pPr>
            <a:r>
              <a:rPr lang="en-US" altLang="en-US" i="1" dirty="0" smtClean="0">
                <a:ea typeface="ＭＳ Ｐゴシック" pitchFamily="34" charset="-128"/>
              </a:rPr>
              <a:t>Debrief the activity with participants; noting how working in pairs, then small groups, helps provide peer scaffolding and support. They can keep these grouping structures in mind in universal math.</a:t>
            </a:r>
          </a:p>
          <a:p>
            <a:pPr marL="0" indent="0">
              <a:lnSpc>
                <a:spcPct val="110000"/>
              </a:lnSpc>
              <a:buFontTx/>
              <a:buNone/>
              <a:defRPr/>
            </a:pPr>
            <a:endParaRPr lang="en-US" altLang="en-US" i="1" dirty="0" smtClean="0">
              <a:ea typeface="ＭＳ Ｐゴシック" pitchFamily="34" charset="-128"/>
            </a:endParaRPr>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910BF3D-A62A-4FDA-9897-F2C075350739}" type="slidenum">
              <a:rPr lang="en-US" altLang="en-US">
                <a:latin typeface="Arial" panose="020B0604020202020204" pitchFamily="34" charset="0"/>
                <a:cs typeface="Arial" panose="020B0604020202020204" pitchFamily="34" charset="0"/>
              </a:rPr>
              <a:pPr>
                <a:spcBef>
                  <a:spcPct val="0"/>
                </a:spcBef>
              </a:pPr>
              <a:t>19</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5992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ea typeface="ＭＳ Ｐゴシック" panose="020B0600070205080204" pitchFamily="34" charset="-128"/>
              </a:rPr>
              <a:t>In light of many of these difficulties, CEEDAR was developed as a response.</a:t>
            </a:r>
          </a:p>
          <a:p>
            <a:pPr eaLnBrk="1" hangingPunct="1"/>
            <a:endParaRPr lang="en-US" altLang="en-US" smtClean="0">
              <a:ea typeface="ＭＳ Ｐゴシック" panose="020B0600070205080204" pitchFamily="34" charset="-128"/>
            </a:endParaRPr>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4748592-A1F5-43D0-9AE9-8515E45DD670}" type="slidenum">
              <a:rPr lang="en-US" altLang="en-US">
                <a:latin typeface="Arial" panose="020B0604020202020204" pitchFamily="34" charset="0"/>
                <a:cs typeface="Arial" panose="020B0604020202020204" pitchFamily="34" charset="0"/>
              </a:rPr>
              <a:pPr>
                <a:spcBef>
                  <a:spcPct val="0"/>
                </a:spcBef>
              </a:pPr>
              <a:t>2</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5112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Explicit instruction often entails initial instruction and modelling by the teacher, guided practice with the teacher, independent student practice and application, and </a:t>
            </a:r>
            <a:r>
              <a:rPr lang="en-US" altLang="en-US" dirty="0" err="1" smtClean="0">
                <a:ea typeface="ＭＳ Ｐゴシック" panose="020B0600070205080204" pitchFamily="34" charset="-128"/>
              </a:rPr>
              <a:t>reteaching</a:t>
            </a:r>
            <a:r>
              <a:rPr lang="en-US" altLang="en-US" dirty="0" smtClean="0">
                <a:ea typeface="ＭＳ Ｐゴシック" panose="020B0600070205080204" pitchFamily="34" charset="-128"/>
              </a:rPr>
              <a:t> to address misunderstandings. Although not math specific, many practices outlined by </a:t>
            </a:r>
            <a:r>
              <a:rPr lang="en-US" altLang="en-US" dirty="0" err="1" smtClean="0">
                <a:ea typeface="ＭＳ Ｐゴシック" panose="020B0600070205080204" pitchFamily="34" charset="-128"/>
              </a:rPr>
              <a:t>Paschler</a:t>
            </a:r>
            <a:r>
              <a:rPr lang="en-US" altLang="en-US" dirty="0" smtClean="0">
                <a:ea typeface="ＭＳ Ｐゴシック" panose="020B0600070205080204" pitchFamily="34" charset="-128"/>
              </a:rPr>
              <a:t> et al. (2007; IES Practice Guide) can be applied to math. These findings include space learning over time; use a sequence of content that builds understanding in meaningful ways (</a:t>
            </a:r>
            <a:r>
              <a:rPr lang="en-US" altLang="en-US" i="1" dirty="0" smtClean="0">
                <a:ea typeface="ＭＳ Ｐゴシック" panose="020B0600070205080204" pitchFamily="34" charset="-128"/>
              </a:rPr>
              <a:t>see figure on slide for example of a sequence with fractions</a:t>
            </a:r>
            <a:r>
              <a:rPr lang="en-US" altLang="en-US" dirty="0" smtClean="0">
                <a:ea typeface="ＭＳ Ｐゴシック" panose="020B0600070205080204" pitchFamily="34" charset="-128"/>
              </a:rPr>
              <a:t>); integrate examples with practice; combine visual and verbal descriptions; integrate abstract and conceptual representations; assess</a:t>
            </a:r>
            <a:r>
              <a:rPr lang="en-US" altLang="en-US" baseline="0" dirty="0" smtClean="0">
                <a:ea typeface="ＭＳ Ｐゴシック" panose="020B0600070205080204" pitchFamily="34" charset="-128"/>
              </a:rPr>
              <a:t> students </a:t>
            </a:r>
            <a:r>
              <a:rPr lang="en-US" altLang="en-US" dirty="0" smtClean="0">
                <a:ea typeface="ＭＳ Ｐゴシック" panose="020B0600070205080204" pitchFamily="34" charset="-128"/>
              </a:rPr>
              <a:t>to inform and facilitate learning; and teach students how to judge their own learning and strengthen their metacognitive skills, </a:t>
            </a:r>
            <a:r>
              <a:rPr lang="en-US" altLang="en-US" baseline="0" dirty="0" smtClean="0">
                <a:ea typeface="ＭＳ Ｐゴシック" panose="020B0600070205080204" pitchFamily="34" charset="-128"/>
              </a:rPr>
              <a:t>those skills that help them to think about their learning</a:t>
            </a:r>
            <a:r>
              <a:rPr lang="en-US" altLang="en-US" dirty="0" smtClean="0">
                <a:ea typeface="ＭＳ Ｐゴシック" panose="020B0600070205080204" pitchFamily="34" charset="-128"/>
              </a:rPr>
              <a:t>.</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Have participants discuss these and other features. </a:t>
            </a:r>
          </a:p>
          <a:p>
            <a:pPr>
              <a:lnSpc>
                <a:spcPct val="110000"/>
              </a:lnSpc>
            </a:pPr>
            <a:endParaRPr lang="en-US" altLang="en-US" i="1"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For more information: The IRIS Center for Training Enhancements. (2010). High-quality mathematics instruction: What teachers should know. Retrieved from </a:t>
            </a:r>
            <a:r>
              <a:rPr lang="en-US" altLang="en-US" i="1" dirty="0">
                <a:ea typeface="ＭＳ Ｐゴシック" panose="020B0600070205080204" pitchFamily="34" charset="-128"/>
              </a:rPr>
              <a:t>http://iris.peabody.vanderbilt.edu/module/math</a:t>
            </a:r>
            <a:r>
              <a:rPr lang="en-US" altLang="en-US" i="1" dirty="0" smtClean="0">
                <a:ea typeface="ＭＳ Ｐゴシック" panose="020B0600070205080204" pitchFamily="34" charset="-128"/>
              </a:rPr>
              <a:t>/</a:t>
            </a:r>
          </a:p>
          <a:p>
            <a:pPr>
              <a:lnSpc>
                <a:spcPct val="110000"/>
              </a:lnSpc>
            </a:pPr>
            <a:r>
              <a:rPr lang="en-US" altLang="en-US" i="1" dirty="0" smtClean="0">
                <a:ea typeface="ＭＳ Ｐゴシック" panose="020B0600070205080204" pitchFamily="34" charset="-128"/>
              </a:rPr>
              <a:t>Center for Data-Driven Reform in Education. (</a:t>
            </a:r>
            <a:r>
              <a:rPr lang="en-US" altLang="en-US" i="1" dirty="0" err="1" smtClean="0">
                <a:ea typeface="ＭＳ Ｐゴシック" panose="020B0600070205080204" pitchFamily="34" charset="-128"/>
              </a:rPr>
              <a:t>n.d.</a:t>
            </a:r>
            <a:r>
              <a:rPr lang="en-US" altLang="en-US" i="1" dirty="0" smtClean="0">
                <a:ea typeface="ＭＳ Ｐゴシック" panose="020B0600070205080204" pitchFamily="34" charset="-128"/>
              </a:rPr>
              <a:t>). Mathematics/middle and high school. Best evidence encyclopedia. Retrieved from http://www.bestevidence.org/math/mhs/</a:t>
            </a:r>
            <a:r>
              <a:rPr lang="en-US" altLang="en-US" i="1" dirty="0" err="1" smtClean="0">
                <a:ea typeface="ＭＳ Ｐゴシック" panose="020B0600070205080204" pitchFamily="34" charset="-128"/>
              </a:rPr>
              <a:t>top.htm</a:t>
            </a:r>
            <a:endParaRPr lang="en-US" altLang="en-US" i="1" dirty="0" smtClean="0">
              <a:ea typeface="ＭＳ Ｐゴシック" panose="020B0600070205080204" pitchFamily="34" charset="-128"/>
            </a:endParaRP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8C4A1B2-76E6-4646-B06D-70442526FDB0}" type="slidenum">
              <a:rPr lang="en-US" altLang="en-US">
                <a:latin typeface="Arial" panose="020B0604020202020204" pitchFamily="34" charset="0"/>
                <a:cs typeface="Arial" panose="020B0604020202020204" pitchFamily="34" charset="0"/>
              </a:rPr>
              <a:pPr>
                <a:spcBef>
                  <a:spcPct val="0"/>
                </a:spcBef>
              </a:pPr>
              <a:t>20</a:t>
            </a:fld>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06255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lnSpc>
                <a:spcPct val="110000"/>
              </a:lnSpc>
              <a:spcBef>
                <a:spcPct val="30000"/>
              </a:spcBef>
              <a:spcAft>
                <a:spcPct val="0"/>
              </a:spcAft>
              <a:buClrTx/>
              <a:buSzTx/>
              <a:buFontTx/>
              <a:buNone/>
              <a:tabLst/>
              <a:defRPr/>
            </a:pPr>
            <a:r>
              <a:rPr lang="en-US" altLang="en-US" dirty="0" smtClean="0">
                <a:ea typeface="ＭＳ Ｐゴシック" panose="020B0600070205080204" pitchFamily="34" charset="-128"/>
              </a:rPr>
              <a:t>Support students’ math learning through modelling concepts and prompt them to expressively think aloud while they acquire and work with a new skill. </a:t>
            </a:r>
          </a:p>
          <a:p>
            <a:pPr marL="0" marR="0" indent="0" algn="l" defTabSz="457200" rtl="0" eaLnBrk="0" fontAlgn="base" latinLnBrk="0" hangingPunct="0">
              <a:lnSpc>
                <a:spcPct val="110000"/>
              </a:lnSpc>
              <a:spcBef>
                <a:spcPct val="30000"/>
              </a:spcBef>
              <a:spcAft>
                <a:spcPct val="0"/>
              </a:spcAft>
              <a:buClrTx/>
              <a:buSzTx/>
              <a:buFontTx/>
              <a:buNone/>
              <a:tabLst/>
              <a:defRPr/>
            </a:pPr>
            <a:endParaRPr lang="en-US" altLang="en-US" dirty="0" smtClean="0">
              <a:ea typeface="ＭＳ Ｐゴシック" panose="020B0600070205080204" pitchFamily="34" charset="-128"/>
            </a:endParaRPr>
          </a:p>
          <a:p>
            <a:pPr>
              <a:lnSpc>
                <a:spcPct val="110000"/>
              </a:lnSpc>
            </a:pPr>
            <a:r>
              <a:rPr lang="en-US" altLang="en-US" dirty="0" err="1" smtClean="0">
                <a:ea typeface="ＭＳ Ｐゴシック" panose="020B0600070205080204" pitchFamily="34" charset="-128"/>
              </a:rPr>
              <a:t>Buffum</a:t>
            </a:r>
            <a:r>
              <a:rPr lang="en-US" altLang="en-US" dirty="0" smtClean="0">
                <a:ea typeface="ＭＳ Ｐゴシック" panose="020B0600070205080204" pitchFamily="34" charset="-128"/>
              </a:rPr>
              <a:t> et al. (2012) presented the notion of concentrated instruction as a “systematic approach of identifying essential knowledge and skill that all students must master” (p. 45). They suggested asking questions like, “Where are we and where do we need to go?” </a:t>
            </a:r>
            <a:r>
              <a:rPr lang="en-US" altLang="en-US" dirty="0" err="1" smtClean="0">
                <a:ea typeface="ＭＳ Ｐゴシック" panose="020B0600070205080204" pitchFamily="34" charset="-128"/>
              </a:rPr>
              <a:t>Echevarria</a:t>
            </a:r>
            <a:r>
              <a:rPr lang="en-US" altLang="en-US" dirty="0" smtClean="0">
                <a:ea typeface="ＭＳ Ｐゴシック" panose="020B0600070205080204" pitchFamily="34" charset="-128"/>
              </a:rPr>
              <a:t>, Vogt, &amp; Short (2013) recommended conducting a task analysis to determine the elements that require additional background enhancements. To conduct a task analysis, determine the degree of background knowledge a student must possess in order to accrue the new content knowledge and then conduct background-building activities accordingly. For example, an instructor may show a brief multimedia video clip related to a math concept before modelling the target concept for the class. </a:t>
            </a:r>
          </a:p>
          <a:p>
            <a:pPr>
              <a:lnSpc>
                <a:spcPct val="110000"/>
              </a:lnSpc>
            </a:pPr>
            <a:endParaRPr lang="en-US" altLang="en-US" i="1"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For explicit instruction, demonstrate each step related to a specific set of math problems and allow students to practice on a new set of problems using the same procedures (Baker, </a:t>
            </a:r>
            <a:r>
              <a:rPr lang="en-US" dirty="0" err="1" smtClean="0"/>
              <a:t>Gersten</a:t>
            </a:r>
            <a:r>
              <a:rPr lang="en-US" dirty="0" smtClean="0"/>
              <a:t>, &amp; Lee</a:t>
            </a:r>
            <a:r>
              <a:rPr lang="en-US" altLang="en-US" dirty="0" smtClean="0">
                <a:ea typeface="ＭＳ Ｐゴシック" panose="020B0600070205080204" pitchFamily="34" charset="-128"/>
              </a:rPr>
              <a:t>, 2002; </a:t>
            </a:r>
            <a:r>
              <a:rPr lang="en-US" altLang="en-US" dirty="0" err="1" smtClean="0">
                <a:ea typeface="ＭＳ Ｐゴシック" panose="020B0600070205080204" pitchFamily="34" charset="-128"/>
              </a:rPr>
              <a:t>Gersten</a:t>
            </a:r>
            <a:r>
              <a:rPr lang="en-US" altLang="en-US" dirty="0" smtClean="0">
                <a:ea typeface="ＭＳ Ｐゴシック" panose="020B0600070205080204" pitchFamily="34" charset="-128"/>
              </a:rPr>
              <a:t> et al., 2009). Show students heuristic strategies that promote metacognitive math learning.</a:t>
            </a:r>
            <a:r>
              <a:rPr lang="en-US" altLang="en-US" baseline="0" dirty="0" smtClean="0">
                <a:ea typeface="ＭＳ Ｐゴシック" panose="020B0600070205080204" pitchFamily="34" charset="-128"/>
              </a:rPr>
              <a:t> Heuristic strategies are those that help students think about their math learning</a:t>
            </a:r>
            <a:r>
              <a:rPr lang="en-US" altLang="en-US" dirty="0" smtClean="0">
                <a:ea typeface="ＭＳ Ｐゴシック" panose="020B0600070205080204" pitchFamily="34" charset="-128"/>
              </a:rPr>
              <a:t> (e.g., underline key words, check work). These strategies are not math specific, but they help students attend to methods for solving math problems (</a:t>
            </a:r>
            <a:r>
              <a:rPr lang="en-US" altLang="en-US" dirty="0" err="1" smtClean="0">
                <a:ea typeface="ＭＳ Ｐゴシック" panose="020B0600070205080204" pitchFamily="34" charset="-128"/>
              </a:rPr>
              <a:t>Gersten</a:t>
            </a:r>
            <a:r>
              <a:rPr lang="en-US" altLang="en-US" dirty="0" smtClean="0">
                <a:ea typeface="ＭＳ Ｐゴシック" panose="020B0600070205080204" pitchFamily="34" charset="-128"/>
              </a:rPr>
              <a:t> et al., 2009), and these heuristic techniques are particularly supportive of students with learning disabilities.</a:t>
            </a:r>
          </a:p>
          <a:p>
            <a:pPr>
              <a:lnSpc>
                <a:spcPct val="110000"/>
              </a:lnSpc>
            </a:pPr>
            <a:r>
              <a:rPr lang="en-US" altLang="en-US" i="1" dirty="0" smtClean="0">
                <a:ea typeface="ＭＳ Ｐゴシック" panose="020B0600070205080204" pitchFamily="34" charset="-128"/>
              </a:rPr>
              <a:t>Have participants think-pair-share ways they have seen their teachers implement these practices or have implemented these practices themselves.</a:t>
            </a:r>
          </a:p>
          <a:p>
            <a:pPr>
              <a:lnSpc>
                <a:spcPct val="110000"/>
              </a:lnSpc>
            </a:pPr>
            <a:endParaRPr lang="en-US" altLang="en-US" i="1" dirty="0" smtClean="0">
              <a:ea typeface="ＭＳ Ｐゴシック" panose="020B0600070205080204" pitchFamily="34" charset="-128"/>
            </a:endParaRPr>
          </a:p>
          <a:p>
            <a:pPr>
              <a:lnSpc>
                <a:spcPct val="110000"/>
              </a:lnSpc>
            </a:pPr>
            <a:r>
              <a:rPr lang="en-US" altLang="en-US" b="0" i="1" u="none" dirty="0" smtClean="0">
                <a:ea typeface="ＭＳ Ｐゴシック" panose="020B0600070205080204" pitchFamily="34" charset="-128"/>
              </a:rPr>
              <a:t>For Think-Pair-Share:</a:t>
            </a:r>
            <a:endParaRPr lang="en-US" altLang="en-US" i="1" u="sng"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1. Pose the question.</a:t>
            </a:r>
          </a:p>
          <a:p>
            <a:pPr>
              <a:lnSpc>
                <a:spcPct val="110000"/>
              </a:lnSpc>
            </a:pPr>
            <a:r>
              <a:rPr lang="en-US" altLang="en-US" i="1" dirty="0" smtClean="0">
                <a:ea typeface="ＭＳ Ｐゴシック" panose="020B0600070205080204" pitchFamily="34" charset="-128"/>
              </a:rPr>
              <a:t>2. Provide students a few minutes to reflect on their answers.</a:t>
            </a:r>
          </a:p>
          <a:p>
            <a:pPr>
              <a:lnSpc>
                <a:spcPct val="110000"/>
              </a:lnSpc>
            </a:pPr>
            <a:r>
              <a:rPr lang="en-US" altLang="en-US" i="1" dirty="0" smtClean="0">
                <a:ea typeface="ＭＳ Ｐゴシック" panose="020B0600070205080204" pitchFamily="34" charset="-128"/>
              </a:rPr>
              <a:t>3. Students find a partner and share together.</a:t>
            </a:r>
          </a:p>
          <a:p>
            <a:pPr>
              <a:lnSpc>
                <a:spcPct val="110000"/>
              </a:lnSpc>
            </a:pPr>
            <a:r>
              <a:rPr lang="en-US" altLang="en-US" i="1" dirty="0" smtClean="0">
                <a:ea typeface="ＭＳ Ｐゴシック" panose="020B0600070205080204" pitchFamily="34" charset="-128"/>
              </a:rPr>
              <a:t>4. Debrief answers as a whole class.</a:t>
            </a:r>
          </a:p>
          <a:p>
            <a:pPr>
              <a:lnSpc>
                <a:spcPct val="110000"/>
              </a:lnSpc>
            </a:pPr>
            <a:endParaRPr lang="en-US" altLang="en-US" i="1" dirty="0" smtClean="0">
              <a:ea typeface="ＭＳ Ｐゴシック" panose="020B0600070205080204" pitchFamily="34" charset="-128"/>
            </a:endParaRPr>
          </a:p>
          <a:p>
            <a:pPr>
              <a:lnSpc>
                <a:spcPct val="110000"/>
              </a:lnSpc>
            </a:pPr>
            <a:endParaRPr lang="en-US" altLang="en-US" i="1" dirty="0" smtClean="0">
              <a:ea typeface="ＭＳ Ｐゴシック" panose="020B0600070205080204" pitchFamily="34" charset="-128"/>
            </a:endParaRP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02BF040-D741-4D42-92A5-E74345079003}" type="slidenum">
              <a:rPr lang="en-US" altLang="en-US">
                <a:latin typeface="Arial" panose="020B0604020202020204" pitchFamily="34" charset="0"/>
                <a:cs typeface="Arial" panose="020B0604020202020204" pitchFamily="34" charset="0"/>
              </a:rPr>
              <a:pPr>
                <a:spcBef>
                  <a:spcPct val="0"/>
                </a:spcBef>
              </a:pPr>
              <a:t>21</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16214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Develop students’ math language. Academic English is the language of the classroom, of academic disciplines (e.g., science, history, and math) in texts and literature.</a:t>
            </a:r>
            <a:r>
              <a:rPr lang="en-US" altLang="en-US" baseline="0" dirty="0" smtClean="0">
                <a:ea typeface="ＭＳ Ｐゴシック" panose="020B0600070205080204" pitchFamily="34" charset="-128"/>
              </a:rPr>
              <a:t> It is often used</a:t>
            </a:r>
            <a:r>
              <a:rPr lang="en-US" altLang="en-US" dirty="0" smtClean="0">
                <a:ea typeface="ＭＳ Ｐゴシック" panose="020B0600070205080204" pitchFamily="34" charset="-128"/>
              </a:rPr>
              <a:t> in extended</a:t>
            </a:r>
            <a:r>
              <a:rPr lang="en-US" altLang="en-US" baseline="0" dirty="0" smtClean="0">
                <a:ea typeface="ＭＳ Ｐゴシック" panose="020B0600070205080204" pitchFamily="34" charset="-128"/>
              </a:rPr>
              <a:t> </a:t>
            </a:r>
            <a:r>
              <a:rPr lang="en-US" altLang="en-US" dirty="0" smtClean="0">
                <a:ea typeface="ＭＳ Ｐゴシック" panose="020B0600070205080204" pitchFamily="34" charset="-128"/>
              </a:rPr>
              <a:t>discourse related</a:t>
            </a:r>
            <a:r>
              <a:rPr lang="en-US" altLang="en-US" baseline="0" dirty="0" smtClean="0">
                <a:ea typeface="ＭＳ Ｐゴシック" panose="020B0600070205080204" pitchFamily="34" charset="-128"/>
              </a:rPr>
              <a:t> to reasoning (</a:t>
            </a:r>
            <a:r>
              <a:rPr lang="en-US" altLang="en-US" dirty="0" err="1" smtClean="0">
                <a:ea typeface="ＭＳ Ｐゴシック" panose="020B0600070205080204" pitchFamily="34" charset="-128"/>
              </a:rPr>
              <a:t>Schleppegrell</a:t>
            </a:r>
            <a:r>
              <a:rPr lang="en-US" altLang="en-US" dirty="0" smtClean="0">
                <a:ea typeface="ＭＳ Ｐゴシック" panose="020B0600070205080204" pitchFamily="34" charset="-128"/>
              </a:rPr>
              <a:t>, 2004, 2007).  Unique</a:t>
            </a:r>
            <a:r>
              <a:rPr lang="en-US" altLang="en-US" baseline="0" dirty="0" smtClean="0">
                <a:ea typeface="ＭＳ Ｐゴシック" panose="020B0600070205080204" pitchFamily="34" charset="-128"/>
              </a:rPr>
              <a:t> linguistic patterns in math can be found in vocabulary, discourse, and with grammatical patterns. For example, t</a:t>
            </a:r>
            <a:r>
              <a:rPr lang="en-US" altLang="en-US" dirty="0" smtClean="0">
                <a:ea typeface="ＭＳ Ｐゴシック" panose="020B0600070205080204" pitchFamily="34" charset="-128"/>
              </a:rPr>
              <a:t>o contend with math, one must relate math concepts to each other and</a:t>
            </a:r>
            <a:r>
              <a:rPr lang="en-US" altLang="en-US" baseline="0" dirty="0" smtClean="0">
                <a:ea typeface="ＭＳ Ｐゴシック" panose="020B0600070205080204" pitchFamily="34" charset="-128"/>
              </a:rPr>
              <a:t> work with more technical and sometimes abstract math vocabulary (see Bauman &amp; Graves, 2010, for a discussion regarding academic vocabulary). Therefore, promoting skills connected to the language structures in math is helpful for student math learning. At the end of this CEM section, we will discuss ways to focus on math vocabulary. However, supporting students contend with the language of math also includes the discourse and text levels as well.</a:t>
            </a:r>
          </a:p>
          <a:p>
            <a:pPr>
              <a:lnSpc>
                <a:spcPct val="110000"/>
              </a:lnSpc>
            </a:pPr>
            <a:endParaRPr lang="en-US" altLang="en-US" i="1"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Have participants think-pair-share how these practices can help promote student math learning.</a:t>
            </a:r>
          </a:p>
          <a:p>
            <a:pPr>
              <a:lnSpc>
                <a:spcPct val="110000"/>
              </a:lnSpc>
            </a:pPr>
            <a:endParaRPr lang="en-US" altLang="en-US" i="1"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Figure drawn from curriculum on http://www.intensiveintervention.org/resources/sample-lessons-activities/mathematics.</a:t>
            </a:r>
          </a:p>
          <a:p>
            <a:pPr>
              <a:lnSpc>
                <a:spcPct val="110000"/>
              </a:lnSpc>
            </a:pPr>
            <a:endParaRPr lang="en-US" altLang="en-US" dirty="0" smtClean="0">
              <a:ea typeface="ＭＳ Ｐゴシック" panose="020B0600070205080204" pitchFamily="34" charset="-128"/>
            </a:endParaRP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643DCBD-1490-4343-8C1B-A5FBD4FC8EAD}" type="slidenum">
              <a:rPr lang="en-US" altLang="en-US">
                <a:latin typeface="Arial" panose="020B0604020202020204" pitchFamily="34" charset="0"/>
                <a:cs typeface="Arial" panose="020B0604020202020204" pitchFamily="34" charset="0"/>
              </a:rPr>
              <a:pPr>
                <a:spcBef>
                  <a:spcPct val="0"/>
                </a:spcBef>
              </a:pPr>
              <a:t>22</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98530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err="1" smtClean="0">
                <a:ea typeface="ＭＳ Ｐゴシック" panose="020B0600070205080204" pitchFamily="34" charset="-128"/>
              </a:rPr>
              <a:t>Paivio</a:t>
            </a:r>
            <a:r>
              <a:rPr lang="en-US" altLang="en-US" dirty="0" smtClean="0">
                <a:ea typeface="ＭＳ Ｐゴシック" panose="020B0600070205080204" pitchFamily="34" charset="-128"/>
              </a:rPr>
              <a:t> (1990) brought forth the dual coding theory. The dual coding theory stipulates that learners draw on visual and verbal information when comprehending new information.</a:t>
            </a:r>
            <a:r>
              <a:rPr lang="en-US" altLang="en-US" baseline="0" dirty="0" smtClean="0">
                <a:ea typeface="ＭＳ Ｐゴシック" panose="020B0600070205080204" pitchFamily="34" charset="-128"/>
              </a:rPr>
              <a:t> Therefore,</a:t>
            </a:r>
            <a:r>
              <a:rPr lang="en-US" altLang="en-US" dirty="0" smtClean="0">
                <a:ea typeface="ＭＳ Ｐゴシック" panose="020B0600070205080204" pitchFamily="34" charset="-128"/>
              </a:rPr>
              <a:t> helping to strengthen the visual code for math concepts may help promote, facilitate, and support students’ understanding,</a:t>
            </a:r>
            <a:r>
              <a:rPr lang="en-US" altLang="en-US" baseline="0" dirty="0" smtClean="0">
                <a:ea typeface="ＭＳ Ｐゴシック" panose="020B0600070205080204" pitchFamily="34" charset="-128"/>
              </a:rPr>
              <a:t> especially with more abstract concepts.</a:t>
            </a:r>
            <a:r>
              <a:rPr lang="en-US" altLang="en-US" dirty="0" smtClean="0">
                <a:ea typeface="ＭＳ Ｐゴシック" panose="020B0600070205080204" pitchFamily="34" charset="-128"/>
              </a:rPr>
              <a:t> </a:t>
            </a:r>
          </a:p>
          <a:p>
            <a:pPr>
              <a:lnSpc>
                <a:spcPct val="110000"/>
              </a:lnSpc>
            </a:pPr>
            <a:endParaRPr lang="en-US" altLang="en-US" i="1"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Read slide. Have participants think-pair-share ways they have seen their teachers implement these practices or have implemented the practices themselves.</a:t>
            </a:r>
          </a:p>
          <a:p>
            <a:pPr>
              <a:lnSpc>
                <a:spcPct val="110000"/>
              </a:lnSpc>
            </a:pPr>
            <a:endParaRPr lang="en-US" altLang="en-US" dirty="0" smtClean="0">
              <a:ea typeface="ＭＳ Ｐゴシック" panose="020B0600070205080204" pitchFamily="34" charset="-128"/>
            </a:endParaRPr>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07B2AFC-838C-4726-9720-BE325B532B9A}" type="slidenum">
              <a:rPr lang="en-US" altLang="en-US">
                <a:latin typeface="Arial" panose="020B0604020202020204" pitchFamily="34" charset="0"/>
                <a:cs typeface="Arial" panose="020B0604020202020204" pitchFamily="34" charset="0"/>
              </a:rPr>
              <a:pPr>
                <a:spcBef>
                  <a:spcPct val="0"/>
                </a:spcBef>
              </a:pPr>
              <a:t>23</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47776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At the universal level, there should be opportunities for student interactions and discussion and interaction between teacher and students using all modalities of language: reading, speaking, writing, and listening (Fuchs, Fuchs, </a:t>
            </a:r>
            <a:r>
              <a:rPr lang="en-US" altLang="en-US" dirty="0" err="1" smtClean="0">
                <a:ea typeface="ＭＳ Ｐゴシック" panose="020B0600070205080204" pitchFamily="34" charset="-128"/>
              </a:rPr>
              <a:t>Mathes</a:t>
            </a:r>
            <a:r>
              <a:rPr lang="en-US" altLang="en-US" dirty="0">
                <a:ea typeface="ＭＳ Ｐゴシック" panose="020B0600070205080204" pitchFamily="34" charset="-128"/>
              </a:rPr>
              <a:t>, </a:t>
            </a:r>
            <a:r>
              <a:rPr lang="en-US" altLang="en-US" dirty="0" smtClean="0">
                <a:ea typeface="ＭＳ Ｐゴシック" panose="020B0600070205080204" pitchFamily="34" charset="-128"/>
              </a:rPr>
              <a:t>&amp; Simmons,</a:t>
            </a:r>
            <a:r>
              <a:rPr lang="en-US" altLang="en-US" baseline="0" dirty="0" smtClean="0">
                <a:ea typeface="ＭＳ Ｐゴシック" panose="020B0600070205080204" pitchFamily="34" charset="-128"/>
              </a:rPr>
              <a:t> </a:t>
            </a:r>
            <a:r>
              <a:rPr lang="en-US" altLang="en-US" dirty="0" smtClean="0">
                <a:ea typeface="ＭＳ Ｐゴシック" panose="020B0600070205080204" pitchFamily="34" charset="-128"/>
              </a:rPr>
              <a:t>1997; </a:t>
            </a:r>
            <a:r>
              <a:rPr lang="en-US" altLang="en-US" dirty="0" err="1" smtClean="0">
                <a:ea typeface="ＭＳ Ｐゴシック" panose="020B0600070205080204" pitchFamily="34" charset="-128"/>
              </a:rPr>
              <a:t>Moschkovich</a:t>
            </a:r>
            <a:r>
              <a:rPr lang="en-US" altLang="en-US" dirty="0" smtClean="0">
                <a:ea typeface="ＭＳ Ｐゴシック" panose="020B0600070205080204" pitchFamily="34" charset="-128"/>
              </a:rPr>
              <a:t>, 1999). Grouping configurations can be strategically applied to support math lesson objectives.</a:t>
            </a:r>
          </a:p>
          <a:p>
            <a:pPr>
              <a:lnSpc>
                <a:spcPct val="110000"/>
              </a:lnSpc>
            </a:pPr>
            <a:r>
              <a:rPr lang="en-US" altLang="en-US" dirty="0" smtClean="0">
                <a:ea typeface="ＭＳ Ｐゴシック" panose="020B0600070205080204" pitchFamily="34" charset="-128"/>
              </a:rPr>
              <a:t> </a:t>
            </a:r>
          </a:p>
          <a:p>
            <a:pPr>
              <a:lnSpc>
                <a:spcPct val="110000"/>
              </a:lnSpc>
            </a:pPr>
            <a:r>
              <a:rPr lang="en-US" altLang="en-US" dirty="0" smtClean="0">
                <a:ea typeface="ＭＳ Ｐゴシック" panose="020B0600070205080204" pitchFamily="34" charset="-128"/>
              </a:rPr>
              <a:t>Look at the three square pictures. These pictures depict the grouping configurations: teacher-to-whole-class and independent practice. What do you notice about the level of engagement with the students in the square pictures? Do you think instruction is reaching all of them? (</a:t>
            </a:r>
            <a:r>
              <a:rPr lang="en-US" altLang="en-US" i="1" dirty="0" smtClean="0">
                <a:ea typeface="ＭＳ Ｐゴシック" panose="020B0600070205080204" pitchFamily="34" charset="-128"/>
              </a:rPr>
              <a:t>Allow participants to share.</a:t>
            </a:r>
            <a:r>
              <a:rPr lang="en-US" altLang="en-US" dirty="0" smtClean="0">
                <a:ea typeface="ＭＳ Ｐゴシック" panose="020B0600070205080204" pitchFamily="34" charset="-128"/>
              </a:rPr>
              <a:t>) You can see in these pictures that some students are engaged, like the female in the pink shirt and the male in the plaid shirt, but not all students. The female in the purple shirt in the back looks very bored, or perhaps she is confused. </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Now look at the circular pictures. What do you notice about the level of engagement? (</a:t>
            </a:r>
            <a:r>
              <a:rPr lang="en-US" altLang="en-US" i="1" dirty="0" smtClean="0">
                <a:ea typeface="ＭＳ Ｐゴシック" panose="020B0600070205080204" pitchFamily="34" charset="-128"/>
              </a:rPr>
              <a:t>Allow participants to share.</a:t>
            </a:r>
            <a:r>
              <a:rPr lang="en-US" altLang="en-US" dirty="0" smtClean="0">
                <a:ea typeface="ＭＳ Ｐゴシック" panose="020B0600070205080204" pitchFamily="34" charset="-128"/>
              </a:rPr>
              <a:t>) These grouping configurations increase student discussion and engagement with the math content. In paired work, half the class will be speaking at once. </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Teacher-to-whole-class and independent practice have an important place in the lesson but should be used along with paired work and small group configurations as well. The instructional goals of the lesson should be used to determine the grouping patterns for each class, and in turn the groupings should be supported by lesson goals and objectives. </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Strategic grouping configurations can also support a gradual release of learning (e.g., teacher models, teacher models with students, students do it together, students do it alone), through which students’ responsibility is increased as they acquire the concept (see Fisher &amp; Frey, 2013, for discussion regarding gradual release). For example, a teacher may initially model a new math concept to the class (i.e., teacher-to-whole-class), then have students practice with a partner and confirm their answers in small groups. At the end of the lesson, when students have already engaged with the concept with their peers and acquired it through the teacher model, they may participate in an individual activity.</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If there is time, conduct the noise experiment. Ask one participant to be the Noise Monitor. Pose a question to the class and call on one student. Have the Noise Monitor note the noise level. Then pose a second question and ask participants to share in pairs. Have the Noise Monitor note the noise level. Have participants discuss their feelings with respect to the noise level. Ask: Is a noisy classroom always a sign of an unmanaged class? What are additional considerations regarding peer learning? Students may respond that they should monitor the groups/pairs, that students should be held accountable for learning in form, that students may become more adept at peer learning activities as the year advances (with additional practice), that noisy activities should not be conducted when the next-door neighbor is administering an important test, etc.</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For more information, see: http://iris.peabody.vanderbilt.edu/module/rti-math/cresource/how-can-teachers-effectively-implement-rti-for-mathematics/rti_math_11/rti_math_11_link_lessonplan/#content</a:t>
            </a: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C9E291E-5773-462F-A6AB-D38BE42BA07F}" type="slidenum">
              <a:rPr lang="en-US" altLang="en-US">
                <a:latin typeface="Arial" panose="020B0604020202020204" pitchFamily="34" charset="0"/>
                <a:cs typeface="Arial" panose="020B0604020202020204" pitchFamily="34" charset="0"/>
              </a:rPr>
              <a:pPr>
                <a:spcBef>
                  <a:spcPct val="0"/>
                </a:spcBef>
              </a:pPr>
              <a:t>24</a:t>
            </a:fld>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74497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Paired instruction often includes students working in dyads. Cooperative small groups often entail small groups of students. Each student is usually held accountable for his or her learning and performance in the small group (</a:t>
            </a:r>
            <a:r>
              <a:rPr lang="en-US" altLang="en-US" dirty="0" err="1" smtClean="0">
                <a:ea typeface="ＭＳ Ｐゴシック" panose="020B0600070205080204" pitchFamily="34" charset="-128"/>
              </a:rPr>
              <a:t>Slavin</a:t>
            </a:r>
            <a:r>
              <a:rPr lang="en-US" altLang="en-US" dirty="0" smtClean="0">
                <a:ea typeface="ＭＳ Ｐゴシック" panose="020B0600070205080204" pitchFamily="34" charset="-128"/>
              </a:rPr>
              <a:t>, 2011). </a:t>
            </a:r>
            <a:r>
              <a:rPr lang="en-US" altLang="en-US" i="1" dirty="0" smtClean="0">
                <a:ea typeface="ＭＳ Ｐゴシック" panose="020B0600070205080204" pitchFamily="34" charset="-128"/>
              </a:rPr>
              <a:t>Ask participants to discuss ways they may hold students accountable for learning in small groups. </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Peer tutoring and learning models show promise in the research as a way to support student learning and increase learning motivation while students practice a concept (Fuchs, </a:t>
            </a:r>
            <a:r>
              <a:rPr lang="en-US" dirty="0" smtClean="0"/>
              <a:t>Fuchs, </a:t>
            </a:r>
            <a:r>
              <a:rPr lang="en-US" dirty="0" err="1" smtClean="0"/>
              <a:t>Yazdian</a:t>
            </a:r>
            <a:r>
              <a:rPr lang="en-US" dirty="0" smtClean="0"/>
              <a:t>, </a:t>
            </a:r>
            <a:r>
              <a:rPr lang="en-US" dirty="0"/>
              <a:t>&amp; </a:t>
            </a:r>
            <a:r>
              <a:rPr lang="en-US" dirty="0" smtClean="0"/>
              <a:t>Powell, </a:t>
            </a:r>
            <a:r>
              <a:rPr lang="en-US" altLang="en-US" dirty="0" smtClean="0">
                <a:ea typeface="ＭＳ Ｐゴシック" panose="020B0600070205080204" pitchFamily="34" charset="-128"/>
              </a:rPr>
              <a:t>2002; Roscoe &amp; Chi, 2007; Saenz, Fuchs, &amp; Fuchs, 2005). Peer tutoring should not be used as a means to teach entirely new concepts (Fuchs et al., 2002). With peer tutoring and learning, students teach each other. In reciprocal peer learning, the roles of the tutor and tutee switch. Cross-age peer tutoring and learning models include dyads of different ages (Topping, 2005). The tutor or learning leader is often the older student. </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Determine student groups using a variety of ways; do not always group based on math proficiency level or language proficiency level. Students may choose groupings, or teachers might choose. Perhaps students are grouped based on interests. Consider pairing/grouping as a means of scaffolding, using heterogeneous groups in terms of math proficiency level. At other points in instruction, students may be paired in more homogenous groups and the activity differentiated to meet each group’s needs. Also consider language background and social elements while determining groupings. Link your reasons for grouping and peer learning back to the needs of the lesson goals and objectives. </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For more information: http://iris.peabody.vanderbilt.edu/module/rti-math/cresource/how-can-teachers-effectively-implement-rti-for-mathematics/rti_math_11/rti_math_11_link_lessonplan/#content</a:t>
            </a:r>
          </a:p>
          <a:p>
            <a:pPr>
              <a:lnSpc>
                <a:spcPct val="110000"/>
              </a:lnSpc>
            </a:pPr>
            <a:endParaRPr lang="en-US" altLang="en-US" i="1" dirty="0" smtClean="0">
              <a:ea typeface="ＭＳ Ｐゴシック" panose="020B0600070205080204" pitchFamily="34" charset="-128"/>
            </a:endParaRP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5FF959F-57BB-4320-9F18-566997505770}" type="slidenum">
              <a:rPr lang="en-US" altLang="en-US">
                <a:latin typeface="Arial" panose="020B0604020202020204" pitchFamily="34" charset="0"/>
                <a:cs typeface="Arial" panose="020B0604020202020204" pitchFamily="34" charset="0"/>
              </a:rPr>
              <a:pPr>
                <a:spcBef>
                  <a:spcPct val="0"/>
                </a:spcBef>
              </a:pPr>
              <a:t>25</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05309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We know that classrooms today are diverse, with students who have many different backgrounds, interests, and language backgrounds. González, Moll, &amp; </a:t>
            </a:r>
            <a:r>
              <a:rPr lang="en-US" altLang="en-US" dirty="0" err="1" smtClean="0">
                <a:ea typeface="ＭＳ Ｐゴシック" panose="020B0600070205080204" pitchFamily="34" charset="-128"/>
              </a:rPr>
              <a:t>Amanti</a:t>
            </a:r>
            <a:r>
              <a:rPr lang="en-US" altLang="en-US" dirty="0" smtClean="0">
                <a:ea typeface="ＭＳ Ｐゴシック" panose="020B0600070205080204" pitchFamily="34" charset="-128"/>
              </a:rPr>
              <a:t> (2013) discussed the notion of </a:t>
            </a:r>
            <a:r>
              <a:rPr lang="en-US" altLang="en-US" i="1" dirty="0" smtClean="0">
                <a:ea typeface="ＭＳ Ｐゴシック" panose="020B0600070205080204" pitchFamily="34" charset="-128"/>
              </a:rPr>
              <a:t>funds of knowledge</a:t>
            </a:r>
            <a:r>
              <a:rPr lang="en-US" altLang="en-US" dirty="0" smtClean="0">
                <a:ea typeface="ＭＳ Ｐゴシック" panose="020B0600070205080204" pitchFamily="34" charset="-128"/>
              </a:rPr>
              <a:t>—</a:t>
            </a:r>
            <a:r>
              <a:rPr lang="en-US" altLang="en-US" baseline="0" dirty="0" smtClean="0">
                <a:ea typeface="ＭＳ Ｐゴシック" panose="020B0600070205080204" pitchFamily="34" charset="-128"/>
              </a:rPr>
              <a:t>all </a:t>
            </a:r>
            <a:r>
              <a:rPr lang="en-US" altLang="en-US" dirty="0" smtClean="0">
                <a:ea typeface="ＭＳ Ｐゴシック" panose="020B0600070205080204" pitchFamily="34" charset="-128"/>
              </a:rPr>
              <a:t>children bring important</a:t>
            </a:r>
            <a:r>
              <a:rPr lang="en-US" altLang="en-US" baseline="0" dirty="0" smtClean="0">
                <a:ea typeface="ＭＳ Ｐゴシック" panose="020B0600070205080204" pitchFamily="34" charset="-128"/>
              </a:rPr>
              <a:t> attributes with them to their learning situations, and those attributes, or funds, can be drawn on to help promote additional content acquisition</a:t>
            </a:r>
            <a:r>
              <a:rPr lang="en-US" altLang="en-US" dirty="0" smtClean="0">
                <a:ea typeface="ＭＳ Ｐゴシック" panose="020B0600070205080204" pitchFamily="34" charset="-128"/>
              </a:rPr>
              <a:t>.</a:t>
            </a:r>
          </a:p>
          <a:p>
            <a:pPr>
              <a:lnSpc>
                <a:spcPct val="110000"/>
              </a:lnSpc>
            </a:pPr>
            <a:endParaRPr lang="en-US" altLang="en-US" dirty="0" smtClean="0">
              <a:ea typeface="ＭＳ Ｐゴシック" panose="020B0600070205080204" pitchFamily="34" charset="-128"/>
            </a:endParaRPr>
          </a:p>
          <a:p>
            <a:pPr marL="0" marR="0" indent="0" algn="l" defTabSz="457200" rtl="0" eaLnBrk="0" fontAlgn="base" latinLnBrk="0" hangingPunct="0">
              <a:lnSpc>
                <a:spcPct val="110000"/>
              </a:lnSpc>
              <a:spcBef>
                <a:spcPct val="30000"/>
              </a:spcBef>
              <a:spcAft>
                <a:spcPct val="0"/>
              </a:spcAft>
              <a:buClrTx/>
              <a:buSzTx/>
              <a:buFontTx/>
              <a:buNone/>
              <a:tabLst/>
              <a:defRPr/>
            </a:pPr>
            <a:r>
              <a:rPr lang="en-US" altLang="en-US" dirty="0" smtClean="0">
                <a:ea typeface="ＭＳ Ｐゴシック" panose="020B0600070205080204" pitchFamily="34" charset="-128"/>
              </a:rPr>
              <a:t>Instruction at the universal level should strive to meet the diverse needs of all students, including students with learning disabilitie</a:t>
            </a:r>
            <a:r>
              <a:rPr lang="en-US" altLang="en-US" dirty="0">
                <a:ea typeface="ＭＳ Ｐゴシック" panose="020B0600070205080204" pitchFamily="34" charset="-128"/>
              </a:rPr>
              <a:t>s</a:t>
            </a:r>
            <a:r>
              <a:rPr lang="en-US" altLang="en-US" dirty="0" smtClean="0">
                <a:ea typeface="ＭＳ Ｐゴシック" panose="020B0600070205080204" pitchFamily="34" charset="-128"/>
              </a:rPr>
              <a:t>. At the universal level, this may include differentiation of instruction, or tailoring instruction to meet individual student needs (Tomlinson, 2000; Tomlinson &amp; </a:t>
            </a:r>
            <a:r>
              <a:rPr lang="en-US" altLang="en-US" dirty="0" err="1" smtClean="0">
                <a:ea typeface="ＭＳ Ｐゴシック" panose="020B0600070205080204" pitchFamily="34" charset="-128"/>
              </a:rPr>
              <a:t>McTigue</a:t>
            </a:r>
            <a:r>
              <a:rPr lang="en-US" altLang="en-US" dirty="0" smtClean="0">
                <a:ea typeface="ＭＳ Ｐゴシック" panose="020B0600070205080204" pitchFamily="34" charset="-128"/>
              </a:rPr>
              <a:t>, 2006). Attention should be given to differentiation practices that are linguistically and culturally responsive, accommodations, and modifications. In universal instruction, differentiation may involve mixed instructional groupings, team teaching, peer tutoring or learning, learning centers, and accommodations to ensure that all students have access to the instructional program (Williams et al., 2014). Consider the learning goals and universal math lesson objectives and then consider how you can help each student in class access those goals and learning objectives. How can you unlock the target math content for each child? For some students, you may need to scaffold their learning with some supports or present material in a different way. Other students will benefit from lessened support, removal of the scaffolds, or additional instructional enhancements. For example, you may observe that one student is a very visual learner. Therefore, during individual practice time, you could show that visual learner a digital image that depicts the target math concept. You may notice that another student has grasped the target concept before the others; you may provide that student with an extension activity or pair that student with another student who would benefit from some additional support. </a:t>
            </a:r>
          </a:p>
          <a:p>
            <a:pPr marL="0" marR="0" indent="0" algn="l" defTabSz="457200" rtl="0" eaLnBrk="0" fontAlgn="base" latinLnBrk="0" hangingPunct="0">
              <a:lnSpc>
                <a:spcPct val="110000"/>
              </a:lnSpc>
              <a:spcBef>
                <a:spcPct val="30000"/>
              </a:spcBef>
              <a:spcAft>
                <a:spcPct val="0"/>
              </a:spcAft>
              <a:buClrTx/>
              <a:buSzTx/>
              <a:buFontTx/>
              <a:buNone/>
              <a:tabLst/>
              <a:defRPr/>
            </a:pPr>
            <a:endParaRPr lang="en-US" altLang="en-US"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Differentiated instruction is NOT the same as the supplemental or intensive instruction that characterize the other MTSS levels. It is also NOT conducting three different kinds of lessons in one class, and math</a:t>
            </a:r>
            <a:r>
              <a:rPr lang="en-US" altLang="en-US" baseline="0" dirty="0" smtClean="0">
                <a:ea typeface="ＭＳ Ｐゴシック" panose="020B0600070205080204" pitchFamily="34" charset="-128"/>
              </a:rPr>
              <a:t> instruction should focus on the grade-level math concepts outlined by the standards</a:t>
            </a:r>
            <a:r>
              <a:rPr lang="en-US" altLang="en-US" dirty="0" smtClean="0">
                <a:ea typeface="ＭＳ Ｐゴシック" panose="020B0600070205080204" pitchFamily="34" charset="-128"/>
              </a:rPr>
              <a:t>. Scaffolding</a:t>
            </a:r>
            <a:r>
              <a:rPr lang="en-US" altLang="en-US" baseline="0" dirty="0" smtClean="0">
                <a:ea typeface="ＭＳ Ｐゴシック" panose="020B0600070205080204" pitchFamily="34" charset="-128"/>
              </a:rPr>
              <a:t> is also found within differentiation. </a:t>
            </a:r>
            <a:r>
              <a:rPr lang="en-US" altLang="en-US" dirty="0" smtClean="0">
                <a:ea typeface="ＭＳ Ｐゴシック" panose="020B0600070205080204" pitchFamily="34" charset="-128"/>
              </a:rPr>
              <a:t>The term </a:t>
            </a:r>
            <a:r>
              <a:rPr lang="en-US" altLang="en-US" i="1" dirty="0" smtClean="0">
                <a:ea typeface="ＭＳ Ｐゴシック" panose="020B0600070205080204" pitchFamily="34" charset="-128"/>
              </a:rPr>
              <a:t>scaffolding</a:t>
            </a:r>
            <a:r>
              <a:rPr lang="en-US" altLang="en-US" dirty="0" smtClean="0">
                <a:ea typeface="ＭＳ Ｐゴシック" panose="020B0600070205080204" pitchFamily="34" charset="-128"/>
              </a:rPr>
              <a:t> is used to talk about instructional supports that help support students</a:t>
            </a:r>
            <a:r>
              <a:rPr lang="en-US" altLang="en-US" baseline="0" dirty="0" smtClean="0">
                <a:ea typeface="ＭＳ Ｐゴシック" panose="020B0600070205080204" pitchFamily="34" charset="-128"/>
              </a:rPr>
              <a:t> as they learn</a:t>
            </a:r>
            <a:r>
              <a:rPr lang="en-US" altLang="en-US" dirty="0" smtClean="0">
                <a:ea typeface="ＭＳ Ｐゴシック" panose="020B0600070205080204" pitchFamily="34" charset="-128"/>
              </a:rPr>
              <a:t>. We often talk about implementing certain kinds of scaffolds in learning, but strategically removing scaffolds when students are ready, informed partially through assessment, is just as important as applying the scaffold. </a:t>
            </a:r>
            <a:endParaRPr lang="en-US" altLang="en-US" i="1"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If there is time, have participants reflect on times they have encountered differentiation, scaffolding, and removal of scaffolding in their lives.    </a:t>
            </a:r>
          </a:p>
          <a:p>
            <a:pPr>
              <a:lnSpc>
                <a:spcPct val="110000"/>
              </a:lnSpc>
            </a:pPr>
            <a:endParaRPr lang="en-US" altLang="en-US" i="1"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Also, have participants share ways they may differentiate math instruction at the universal level. If they are currently teaching, they may talk together about the different differentiation practices they have seen. If they are not yet teaching, they may talk about different ways they have seen their teachers differentiate instruction.</a:t>
            </a:r>
          </a:p>
          <a:p>
            <a:pPr>
              <a:lnSpc>
                <a:spcPct val="110000"/>
              </a:lnSpc>
            </a:pPr>
            <a:endParaRPr lang="en-US" altLang="en-US" i="1"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For more information: http://iris.peabody.vanderbilt.edu/wp-content/uploads/2013/06/div.pdf#content</a:t>
            </a:r>
          </a:p>
          <a:p>
            <a:pPr>
              <a:lnSpc>
                <a:spcPct val="110000"/>
              </a:lnSpc>
            </a:pPr>
            <a:endParaRPr lang="en-US" altLang="en-US" u="sng" dirty="0" smtClean="0">
              <a:ea typeface="ＭＳ Ｐゴシック" panose="020B0600070205080204" pitchFamily="34" charset="-128"/>
            </a:endParaRPr>
          </a:p>
          <a:p>
            <a:pPr>
              <a:lnSpc>
                <a:spcPct val="110000"/>
              </a:lnSpc>
            </a:pPr>
            <a:endParaRPr lang="en-US" altLang="en-US" i="1" dirty="0" smtClean="0">
              <a:ea typeface="ＭＳ Ｐゴシック" panose="020B0600070205080204" pitchFamily="34" charset="-128"/>
            </a:endParaRP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51F5AE6-4834-41B2-A2D6-3C182A81BBB5}" type="slidenum">
              <a:rPr lang="en-US" altLang="en-US">
                <a:latin typeface="Arial" panose="020B0604020202020204" pitchFamily="34" charset="0"/>
                <a:cs typeface="Arial" panose="020B0604020202020204" pitchFamily="34" charset="0"/>
              </a:rPr>
              <a:pPr>
                <a:spcBef>
                  <a:spcPct val="0"/>
                </a:spcBef>
              </a:pPr>
              <a:t>26</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44790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This slide depicts steps in an example of supportive instruction from the National Center on Intensive Intervention. </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Read slide.</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According to </a:t>
            </a:r>
            <a:r>
              <a:rPr lang="en-US" altLang="en-US" dirty="0" err="1" smtClean="0">
                <a:ea typeface="ＭＳ Ｐゴシック" panose="020B0600070205080204" pitchFamily="34" charset="-128"/>
              </a:rPr>
              <a:t>VanDerHeyden</a:t>
            </a:r>
            <a:r>
              <a:rPr lang="en-US" altLang="en-US" dirty="0" smtClean="0">
                <a:ea typeface="ＭＳ Ｐゴシック" panose="020B0600070205080204" pitchFamily="34" charset="-128"/>
              </a:rPr>
              <a:t> and </a:t>
            </a:r>
            <a:r>
              <a:rPr lang="en-US" altLang="en-US" dirty="0" err="1" smtClean="0">
                <a:ea typeface="ＭＳ Ｐゴシック" panose="020B0600070205080204" pitchFamily="34" charset="-128"/>
              </a:rPr>
              <a:t>Allsopp</a:t>
            </a:r>
            <a:r>
              <a:rPr lang="en-US" altLang="en-US" dirty="0" smtClean="0">
                <a:ea typeface="ＭＳ Ｐゴシック" panose="020B0600070205080204" pitchFamily="34" charset="-128"/>
              </a:rPr>
              <a:t> (2014), students with math learning disabilities can have “difficulties with visual-spatial processing and associating mathematical language with the abstract notations used to represent mathematics (i.e., numbers and symbols)” (p. 22). Therefore, concrete graphical representations in universal instruction can provide support with more abstract math concepts. Consider also the needs of students with reading disabilities (see Jordan, 2007) as they engage with the language of math. These students may need support with the language elements</a:t>
            </a:r>
            <a:r>
              <a:rPr lang="en-US" altLang="en-US" baseline="0" dirty="0" smtClean="0">
                <a:ea typeface="ＭＳ Ｐゴシック" panose="020B0600070205080204" pitchFamily="34" charset="-128"/>
              </a:rPr>
              <a:t> that arise in their math materials. R</a:t>
            </a:r>
            <a:r>
              <a:rPr lang="en-US" altLang="en-US" dirty="0" smtClean="0">
                <a:ea typeface="ＭＳ Ｐゴシック" panose="020B0600070205080204" pitchFamily="34" charset="-128"/>
              </a:rPr>
              <a:t>esearch shows promising effects in helping students with disabilities attend </a:t>
            </a:r>
            <a:r>
              <a:rPr lang="en-US" altLang="en-US" dirty="0" err="1" smtClean="0">
                <a:ea typeface="ＭＳ Ｐゴシック" panose="020B0600070205080204" pitchFamily="34" charset="-128"/>
              </a:rPr>
              <a:t>metacognitively</a:t>
            </a:r>
            <a:r>
              <a:rPr lang="en-US" altLang="en-US" dirty="0" smtClean="0">
                <a:ea typeface="ＭＳ Ｐゴシック" panose="020B0600070205080204" pitchFamily="34" charset="-128"/>
              </a:rPr>
              <a:t> to their math learning (think about their learning and acquisition),</a:t>
            </a:r>
            <a:r>
              <a:rPr lang="en-US" altLang="en-US" baseline="0" dirty="0" smtClean="0">
                <a:ea typeface="ＭＳ Ｐゴシック" panose="020B0600070205080204" pitchFamily="34" charset="-128"/>
              </a:rPr>
              <a:t> and h</a:t>
            </a:r>
            <a:r>
              <a:rPr lang="en-US" altLang="en-US" dirty="0" smtClean="0">
                <a:ea typeface="ＭＳ Ｐゴシック" panose="020B0600070205080204" pitchFamily="34" charset="-128"/>
              </a:rPr>
              <a:t>euristic strategies, or those strategies that help students think about their learning process, can help promote students’ metacognitive mathematical thinking (Fuchs, Fuchs, &amp; Prentice, 2004). </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For more information: National Center on Intensive Intervention. (2014). Fractions as numbers. Washington, DC: U.S. Department of Education, Office of Special Education Programs, National Center on Intensive Intervention.</a:t>
            </a:r>
          </a:p>
          <a:p>
            <a:pPr>
              <a:lnSpc>
                <a:spcPct val="110000"/>
              </a:lnSpc>
            </a:pPr>
            <a:endParaRPr lang="en-US" altLang="en-US" dirty="0" smtClean="0">
              <a:ea typeface="ＭＳ Ｐゴシック" panose="020B0600070205080204" pitchFamily="34" charset="-128"/>
            </a:endParaRPr>
          </a:p>
          <a:p>
            <a:pPr>
              <a:lnSpc>
                <a:spcPct val="110000"/>
              </a:lnSpc>
            </a:pPr>
            <a:endParaRPr lang="en-US" altLang="en-US" dirty="0" smtClean="0">
              <a:ea typeface="ＭＳ Ｐゴシック" panose="020B0600070205080204" pitchFamily="34" charset="-128"/>
            </a:endParaRP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52329F3-AD89-497E-8F29-19C15445AB3D}" type="slidenum">
              <a:rPr lang="en-US" altLang="en-US">
                <a:latin typeface="Arial" panose="020B0604020202020204" pitchFamily="34" charset="0"/>
                <a:cs typeface="Arial" panose="020B0604020202020204" pitchFamily="34" charset="0"/>
              </a:rPr>
              <a:pPr>
                <a:spcBef>
                  <a:spcPct val="0"/>
                </a:spcBef>
              </a:pPr>
              <a:t>27</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27638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lnSpc>
                <a:spcPct val="110000"/>
              </a:lnSpc>
              <a:spcBef>
                <a:spcPct val="30000"/>
              </a:spcBef>
              <a:spcAft>
                <a:spcPct val="0"/>
              </a:spcAft>
              <a:buClrTx/>
              <a:buSzTx/>
              <a:buFontTx/>
              <a:buNone/>
              <a:tabLst/>
              <a:defRPr/>
            </a:pPr>
            <a:r>
              <a:rPr lang="en-US" altLang="en-US" i="0" dirty="0" smtClean="0">
                <a:ea typeface="ＭＳ Ｐゴシック" panose="020B0600070205080204" pitchFamily="34" charset="-128"/>
              </a:rPr>
              <a:t>Providing students opportunities to practice with the new math skill is also an</a:t>
            </a:r>
            <a:r>
              <a:rPr lang="en-US" altLang="en-US" i="0" baseline="0" dirty="0" smtClean="0">
                <a:ea typeface="ＭＳ Ｐゴシック" panose="020B0600070205080204" pitchFamily="34" charset="-128"/>
              </a:rPr>
              <a:t> important component in supporting students with math learning disabilities</a:t>
            </a:r>
            <a:r>
              <a:rPr lang="en-US" altLang="en-US" i="0" dirty="0" smtClean="0">
                <a:ea typeface="ＭＳ Ｐゴシック" panose="020B0600070205080204" pitchFamily="34" charset="-128"/>
              </a:rPr>
              <a:t>. Provide opportunities for students to practice and</a:t>
            </a:r>
            <a:r>
              <a:rPr lang="en-US" altLang="en-US" i="0" baseline="0" dirty="0" smtClean="0">
                <a:ea typeface="ＭＳ Ｐゴシック" panose="020B0600070205080204" pitchFamily="34" charset="-128"/>
              </a:rPr>
              <a:t> apply the new math skills. While they practice provide performance feedback that includes explicit correction of errors as they work; encourage student to repeat the correct process. Incorporate peer-mediated into practice opportunities for students as well (Baker, </a:t>
            </a:r>
            <a:r>
              <a:rPr lang="en-US" altLang="en-US" i="0" baseline="0" dirty="0" err="1" smtClean="0">
                <a:ea typeface="ＭＳ Ｐゴシック" panose="020B0600070205080204" pitchFamily="34" charset="-128"/>
              </a:rPr>
              <a:t>Gersten</a:t>
            </a:r>
            <a:r>
              <a:rPr lang="en-US" altLang="en-US" i="0" baseline="0" dirty="0" smtClean="0">
                <a:ea typeface="ＭＳ Ｐゴシック" panose="020B0600070205080204" pitchFamily="34" charset="-128"/>
              </a:rPr>
              <a:t>, &amp; Lee, 2002).  </a:t>
            </a:r>
            <a:r>
              <a:rPr lang="en-US" altLang="en-US" dirty="0" smtClean="0">
                <a:ea typeface="ＭＳ Ｐゴシック" panose="020B0600070205080204" pitchFamily="34" charset="-128"/>
              </a:rPr>
              <a:t>Peer assisted learning</a:t>
            </a:r>
            <a:r>
              <a:rPr lang="en-US" altLang="en-US" baseline="0" dirty="0" smtClean="0">
                <a:ea typeface="ＭＳ Ｐゴシック" panose="020B0600070205080204" pitchFamily="34" charset="-128"/>
              </a:rPr>
              <a:t> </a:t>
            </a:r>
            <a:r>
              <a:rPr lang="en-US" altLang="en-US" dirty="0" smtClean="0">
                <a:ea typeface="ＭＳ Ｐゴシック" panose="020B0600070205080204" pitchFamily="34" charset="-128"/>
              </a:rPr>
              <a:t>show promise in the research as a way to support student learning and increase learning motivation while students practice a concept (Fuchs et al., 2002; Roscoe &amp; Chi, 2007; Saenz et al., 2005). Peer tutoring should not be used as a means to teach entirely new concepts (Fuchs et al., 2002). </a:t>
            </a:r>
            <a:r>
              <a:rPr lang="en-US" altLang="en-US" i="1" dirty="0" smtClean="0">
                <a:ea typeface="ＭＳ Ｐゴシック" panose="020B0600070205080204" pitchFamily="34" charset="-128"/>
              </a:rPr>
              <a:t>Refer back to slide 25 for the</a:t>
            </a:r>
            <a:r>
              <a:rPr lang="en-US" altLang="en-US" i="1" baseline="0" dirty="0" smtClean="0">
                <a:ea typeface="ＭＳ Ｐゴシック" panose="020B0600070205080204" pitchFamily="34" charset="-128"/>
              </a:rPr>
              <a:t> various peer assisted learning models.</a:t>
            </a:r>
            <a:endParaRPr lang="en-US" altLang="en-US" i="0"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The National Center on Intensive Intervention has  developed a </a:t>
            </a:r>
            <a:r>
              <a:rPr lang="en-US" sz="1200" b="0" i="1" kern="1200" dirty="0" smtClean="0">
                <a:solidFill>
                  <a:schemeClr val="tx1"/>
                </a:solidFill>
                <a:effectLst/>
                <a:latin typeface="+mn-lt"/>
                <a:ea typeface="ＭＳ Ｐゴシック" charset="0"/>
                <a:cs typeface="ＭＳ Ｐゴシック" charset="0"/>
              </a:rPr>
              <a:t>collection of companion</a:t>
            </a:r>
            <a:r>
              <a:rPr lang="en-US" sz="1200" b="0" i="1" kern="1200" baseline="0" dirty="0" smtClean="0">
                <a:solidFill>
                  <a:schemeClr val="tx1"/>
                </a:solidFill>
                <a:effectLst/>
                <a:latin typeface="+mn-lt"/>
                <a:ea typeface="ＭＳ Ｐゴシック" charset="0"/>
                <a:cs typeface="ＭＳ Ｐゴシック" charset="0"/>
              </a:rPr>
              <a:t> materials</a:t>
            </a:r>
            <a:r>
              <a:rPr lang="en-US" sz="1200" b="0" i="1" kern="1200" dirty="0" smtClean="0">
                <a:solidFill>
                  <a:schemeClr val="tx1"/>
                </a:solidFill>
                <a:effectLst/>
                <a:latin typeface="+mn-lt"/>
                <a:ea typeface="ＭＳ Ｐゴシック" charset="0"/>
                <a:cs typeface="ＭＳ Ｐゴシック" charset="0"/>
              </a:rPr>
              <a:t> and activities intended to assist special education teachers, interventionists, and others working with students with intensive mathematics needs. </a:t>
            </a:r>
          </a:p>
          <a:p>
            <a:pPr>
              <a:lnSpc>
                <a:spcPct val="110000"/>
              </a:lnSpc>
            </a:pPr>
            <a:endParaRPr lang="en-US" sz="1200" b="0" i="1" kern="1200" dirty="0" smtClean="0">
              <a:solidFill>
                <a:schemeClr val="tx1"/>
              </a:solidFill>
              <a:effectLst/>
              <a:latin typeface="+mn-lt"/>
              <a:ea typeface="ＭＳ Ｐゴシック" charset="0"/>
              <a:cs typeface="ＭＳ Ｐゴシック" charset="0"/>
            </a:endParaRPr>
          </a:p>
          <a:p>
            <a:pPr>
              <a:lnSpc>
                <a:spcPct val="110000"/>
              </a:lnSpc>
            </a:pPr>
            <a:r>
              <a:rPr lang="en-US" sz="1200" b="0" i="1" kern="1200" dirty="0" smtClean="0">
                <a:solidFill>
                  <a:schemeClr val="tx1"/>
                </a:solidFill>
                <a:effectLst/>
                <a:latin typeface="+mn-lt"/>
                <a:ea typeface="ＭＳ Ｐゴシック" charset="0"/>
                <a:cs typeface="ＭＳ Ｐゴシック" charset="0"/>
              </a:rPr>
              <a:t>See more at: http://www.intensiveintervention.org/resources/sample-lessons-activities/mathematics</a:t>
            </a:r>
            <a:endParaRPr lang="en-US" altLang="en-US" sz="1200" b="0" i="0" kern="1200" dirty="0" smtClean="0">
              <a:solidFill>
                <a:schemeClr val="tx1"/>
              </a:solidFill>
              <a:effectLst/>
              <a:latin typeface="+mn-lt"/>
              <a:ea typeface="ＭＳ Ｐゴシック" charset="0"/>
            </a:endParaRP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7746BCD-7810-497E-B965-FF28612BFB47}" type="slidenum">
              <a:rPr lang="en-US" altLang="en-US">
                <a:latin typeface="Arial" panose="020B0604020202020204" pitchFamily="34" charset="0"/>
                <a:cs typeface="Arial" panose="020B0604020202020204" pitchFamily="34" charset="0"/>
              </a:rPr>
              <a:pPr>
                <a:spcBef>
                  <a:spcPct val="0"/>
                </a:spcBef>
              </a:pPr>
              <a:t>28</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59539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spcBef>
                <a:spcPts val="600"/>
              </a:spcBef>
            </a:pPr>
            <a:r>
              <a:rPr lang="en-US" altLang="en-US" dirty="0" smtClean="0">
                <a:ea typeface="ＭＳ Ｐゴシック" panose="020B0600070205080204" pitchFamily="34" charset="-128"/>
              </a:rPr>
              <a:t>Also, while presenting information for students with</a:t>
            </a:r>
            <a:r>
              <a:rPr lang="en-US" altLang="en-US" baseline="0" dirty="0" smtClean="0">
                <a:ea typeface="ＭＳ Ｐゴシック" panose="020B0600070205080204" pitchFamily="34" charset="-128"/>
              </a:rPr>
              <a:t> math learning disabilities</a:t>
            </a:r>
            <a:r>
              <a:rPr lang="en-US" altLang="en-US" dirty="0" smtClean="0">
                <a:ea typeface="ＭＳ Ｐゴシック" panose="020B0600070205080204" pitchFamily="34" charset="-128"/>
              </a:rPr>
              <a:t>, consider additional formats and include visual cues. For example, the process to complete a new math concept may be represented through a flowchart or with visual cues. Graphic organizers, such as Venn diagrams, T-charts, word webs, and thinking maps, can help students identify concepts and make relationships among them, and teacher-prepared outlines equip students with a form for </a:t>
            </a:r>
            <a:r>
              <a:rPr lang="en-US" altLang="en-US" dirty="0" err="1" smtClean="0">
                <a:ea typeface="ＭＳ Ｐゴシック" panose="020B0600070205080204" pitchFamily="34" charset="-128"/>
              </a:rPr>
              <a:t>notetaking</a:t>
            </a:r>
            <a:r>
              <a:rPr lang="en-US" altLang="en-US" dirty="0" smtClean="0">
                <a:ea typeface="ＭＳ Ｐゴシック" panose="020B0600070205080204" pitchFamily="34" charset="-128"/>
              </a:rPr>
              <a:t> while reading dense text material. These are most helpful to students if major concepts are already filled in and students provide details. Consider providing partially filled in outlines and then fading this scaffold out when students are ready to independently take </a:t>
            </a:r>
            <a:r>
              <a:rPr lang="en-US" altLang="en-US" dirty="0">
                <a:ea typeface="ＭＳ Ｐゴシック" panose="020B0600070205080204" pitchFamily="34" charset="-128"/>
              </a:rPr>
              <a:t>notes. </a:t>
            </a:r>
            <a:r>
              <a:rPr lang="en-US" altLang="en-US" dirty="0" smtClean="0">
                <a:ea typeface="ＭＳ Ｐゴシック" panose="020B0600070205080204" pitchFamily="34" charset="-128"/>
              </a:rPr>
              <a:t>These visual representations also help support students acquiring English.</a:t>
            </a:r>
            <a:r>
              <a:rPr lang="en-US" altLang="en-US" baseline="0" dirty="0" smtClean="0">
                <a:ea typeface="ＭＳ Ｐゴシック" panose="020B0600070205080204" pitchFamily="34" charset="-128"/>
              </a:rPr>
              <a:t> These visual ways to present information help students</a:t>
            </a:r>
            <a:r>
              <a:rPr lang="en-US" altLang="en-US" dirty="0" smtClean="0">
                <a:ea typeface="ＭＳ Ｐゴシック" panose="020B0600070205080204" pitchFamily="34" charset="-128"/>
              </a:rPr>
              <a:t> make use of the visual representation route, as</a:t>
            </a:r>
            <a:r>
              <a:rPr lang="en-US" altLang="en-US" baseline="0" dirty="0" smtClean="0">
                <a:ea typeface="ＭＳ Ｐゴシック" panose="020B0600070205080204" pitchFamily="34" charset="-128"/>
              </a:rPr>
              <a:t> discussed in</a:t>
            </a:r>
            <a:r>
              <a:rPr lang="en-US" altLang="en-US" dirty="0" smtClean="0">
                <a:ea typeface="ＭＳ Ｐゴシック" panose="020B0600070205080204" pitchFamily="34" charset="-128"/>
              </a:rPr>
              <a:t> </a:t>
            </a:r>
            <a:r>
              <a:rPr lang="en-US" altLang="en-US" dirty="0" err="1" smtClean="0">
                <a:ea typeface="ＭＳ Ｐゴシック" panose="020B0600070205080204" pitchFamily="34" charset="-128"/>
              </a:rPr>
              <a:t>Paivio’s</a:t>
            </a:r>
            <a:r>
              <a:rPr lang="en-US" altLang="en-US" dirty="0" smtClean="0">
                <a:ea typeface="ＭＳ Ｐゴシック" panose="020B0600070205080204" pitchFamily="34" charset="-128"/>
              </a:rPr>
              <a:t> (1990) dual coding theory, while English learners contend</a:t>
            </a:r>
            <a:r>
              <a:rPr lang="en-US" altLang="en-US" baseline="0" dirty="0" smtClean="0">
                <a:ea typeface="ＭＳ Ｐゴシック" panose="020B0600070205080204" pitchFamily="34" charset="-128"/>
              </a:rPr>
              <a:t> with the</a:t>
            </a:r>
            <a:r>
              <a:rPr lang="en-US" altLang="en-US" dirty="0" smtClean="0">
                <a:ea typeface="ＭＳ Ｐゴシック" panose="020B0600070205080204" pitchFamily="34" charset="-128"/>
              </a:rPr>
              <a:t> language.  </a:t>
            </a:r>
            <a:endParaRPr lang="en-US" altLang="en-US" i="1" dirty="0" smtClean="0">
              <a:ea typeface="ＭＳ Ｐゴシック" panose="020B0600070205080204" pitchFamily="34" charset="-128"/>
            </a:endParaRPr>
          </a:p>
          <a:p>
            <a:pPr>
              <a:lnSpc>
                <a:spcPct val="110000"/>
              </a:lnSpc>
              <a:spcBef>
                <a:spcPts val="600"/>
              </a:spcBef>
            </a:pPr>
            <a:endParaRPr lang="en-US" altLang="en-US" i="1" dirty="0" smtClean="0">
              <a:ea typeface="ＭＳ Ｐゴシック" panose="020B0600070205080204" pitchFamily="34" charset="-128"/>
            </a:endParaRPr>
          </a:p>
          <a:p>
            <a:pPr>
              <a:lnSpc>
                <a:spcPct val="110000"/>
              </a:lnSpc>
              <a:spcBef>
                <a:spcPts val="600"/>
              </a:spcBef>
            </a:pPr>
            <a:endParaRPr lang="en-US" altLang="en-US" b="1" dirty="0" smtClean="0">
              <a:ea typeface="ＭＳ Ｐゴシック" panose="020B0600070205080204" pitchFamily="34" charset="-128"/>
            </a:endParaRPr>
          </a:p>
          <a:p>
            <a:pPr>
              <a:lnSpc>
                <a:spcPct val="110000"/>
              </a:lnSpc>
            </a:pPr>
            <a:endParaRPr lang="en-US" altLang="en-US" dirty="0" smtClean="0">
              <a:ea typeface="ＭＳ Ｐゴシック" panose="020B0600070205080204" pitchFamily="34" charset="-128"/>
            </a:endParaRP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0764E60-FC07-426A-948C-E9CD8F8A6C2B}" type="slidenum">
              <a:rPr lang="en-US" altLang="en-US">
                <a:latin typeface="Arial" panose="020B0604020202020204" pitchFamily="34" charset="0"/>
                <a:cs typeface="Arial" panose="020B0604020202020204" pitchFamily="34" charset="0"/>
              </a:rPr>
              <a:pPr>
                <a:spcBef>
                  <a:spcPct val="0"/>
                </a:spcBef>
              </a:pPr>
              <a:t>29</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743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xfrm>
            <a:off x="1195388" y="620713"/>
            <a:ext cx="4641850"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dirty="0" smtClean="0">
                <a:ea typeface="ＭＳ Ｐゴシック" panose="020B0600070205080204" pitchFamily="34" charset="-128"/>
              </a:rPr>
              <a:t>Give participants time to briefly view the slide.</a:t>
            </a:r>
          </a:p>
        </p:txBody>
      </p:sp>
    </p:spTree>
    <p:extLst>
      <p:ext uri="{BB962C8B-B14F-4D97-AF65-F5344CB8AC3E}">
        <p14:creationId xmlns:p14="http://schemas.microsoft.com/office/powerpoint/2010/main" val="36294122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So now, let’s talk more specifically about considerations for English language learners (ELLs) at the universal level. Before a student moves from the universal level to the supplemental level, it should be determined that the student received linguistically and culturally appropriate instruction within the universal curriculum (Sanford, Brown, &amp; Turner, 2012). </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English</a:t>
            </a:r>
            <a:r>
              <a:rPr lang="en-US" altLang="en-US" baseline="0" dirty="0" smtClean="0">
                <a:ea typeface="ＭＳ Ｐゴシック" panose="020B0600070205080204" pitchFamily="34" charset="-128"/>
              </a:rPr>
              <a:t> learner</a:t>
            </a:r>
            <a:r>
              <a:rPr lang="en-US" altLang="en-US" dirty="0" smtClean="0">
                <a:ea typeface="ＭＳ Ｐゴシック" panose="020B0600070205080204" pitchFamily="34" charset="-128"/>
              </a:rPr>
              <a:t>s compose roughly 10% of school-aged children today (</a:t>
            </a:r>
            <a:r>
              <a:rPr lang="en-US" altLang="en-US" dirty="0" err="1" smtClean="0">
                <a:ea typeface="ＭＳ Ｐゴシック" panose="020B0600070205080204" pitchFamily="34" charset="-128"/>
              </a:rPr>
              <a:t>Batalova</a:t>
            </a:r>
            <a:r>
              <a:rPr lang="en-US" altLang="en-US" dirty="0" smtClean="0">
                <a:ea typeface="ＭＳ Ｐゴシック" panose="020B0600070205080204" pitchFamily="34" charset="-128"/>
              </a:rPr>
              <a:t>, Fix, &amp; Murray, 2007), representing more than 400 languages (Esparza Brown &amp; Sanford, 2011). The largest demographic group comes from homes where Spanish is the home language. While engaging with this part of the CEM, keep in mind that ELL students in the U.S. are a heterogeneous group and that second languages, according to Bialystok and </a:t>
            </a:r>
            <a:r>
              <a:rPr lang="en-US" altLang="en-US" dirty="0" err="1" smtClean="0">
                <a:ea typeface="ＭＳ Ｐゴシック" panose="020B0600070205080204" pitchFamily="34" charset="-128"/>
              </a:rPr>
              <a:t>Hakuta</a:t>
            </a:r>
            <a:r>
              <a:rPr lang="en-US" altLang="en-US" dirty="0" smtClean="0">
                <a:ea typeface="ＭＳ Ｐゴシック" panose="020B0600070205080204" pitchFamily="34" charset="-128"/>
              </a:rPr>
              <a:t> (1994), “develop under an extremely heterogeneous set of conditions, far more diverse than the conditions under which children learn their native language” (p. 2). English learners’ language proficiency profiles may be different; some students may come to their schooling experience in English with strong first-language proficiency while others may not have fully developed their first language before acquiring English (Brown &amp; Doolittle, 2011). Therefore, instructional guidelines in this CEM section should be taken as general considerations and with acknowledgement that each of your ELL students will have individual learning needs.</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Let’s watch a video in which Dr. </a:t>
            </a:r>
            <a:r>
              <a:rPr lang="en-US" altLang="en-US" dirty="0" err="1" smtClean="0">
                <a:ea typeface="ＭＳ Ｐゴシック" panose="020B0600070205080204" pitchFamily="34" charset="-128"/>
              </a:rPr>
              <a:t>Artiles</a:t>
            </a:r>
            <a:r>
              <a:rPr lang="en-US" altLang="en-US" dirty="0" smtClean="0">
                <a:ea typeface="ＭＳ Ｐゴシック" panose="020B0600070205080204" pitchFamily="34" charset="-128"/>
              </a:rPr>
              <a:t>, professor at Arizona State University, talks about ways to be culturally responsive to the needs of ELLs in an MTSS framework. Keep the following question in mind as you watch the video:</a:t>
            </a:r>
            <a:r>
              <a:rPr lang="en-US" altLang="en-US" baseline="0" dirty="0" smtClean="0">
                <a:ea typeface="ＭＳ Ｐゴシック" panose="020B0600070205080204" pitchFamily="34" charset="-128"/>
              </a:rPr>
              <a:t> </a:t>
            </a:r>
            <a:r>
              <a:rPr lang="en-US" altLang="en-US" dirty="0" smtClean="0">
                <a:ea typeface="ＭＳ Ｐゴシック" panose="020B0600070205080204" pitchFamily="34" charset="-128"/>
              </a:rPr>
              <a:t>What should educators take into consideration when instructing ELLs, particularly in an MTSS framework?</a:t>
            </a:r>
          </a:p>
          <a:p>
            <a:pPr>
              <a:lnSpc>
                <a:spcPct val="110000"/>
              </a:lnSpc>
            </a:pPr>
            <a:endParaRPr lang="en-US" altLang="en-US" i="1"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Debrief answers as a class.</a:t>
            </a:r>
          </a:p>
          <a:p>
            <a:pPr>
              <a:lnSpc>
                <a:spcPct val="110000"/>
              </a:lnSpc>
            </a:pPr>
            <a:endParaRPr lang="en-US" altLang="en-US" i="1"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Broadly speaking, although good, high-quality instruction is generally helpful for English</a:t>
            </a:r>
            <a:r>
              <a:rPr lang="en-US" altLang="en-US" baseline="0" dirty="0" smtClean="0">
                <a:ea typeface="ＭＳ Ｐゴシック" panose="020B0600070205080204" pitchFamily="34" charset="-128"/>
              </a:rPr>
              <a:t> learners</a:t>
            </a:r>
            <a:r>
              <a:rPr lang="en-US" altLang="en-US" dirty="0" smtClean="0">
                <a:ea typeface="ＭＳ Ｐゴシック" panose="020B0600070205080204" pitchFamily="34" charset="-128"/>
              </a:rPr>
              <a:t>, research also indicates that additional instructional supports are beneficial for English</a:t>
            </a:r>
            <a:r>
              <a:rPr lang="en-US" altLang="en-US" baseline="0" dirty="0" smtClean="0">
                <a:ea typeface="ＭＳ Ｐゴシック" panose="020B0600070205080204" pitchFamily="34" charset="-128"/>
              </a:rPr>
              <a:t> learners’</a:t>
            </a:r>
            <a:r>
              <a:rPr lang="en-US" altLang="en-US" dirty="0" smtClean="0">
                <a:ea typeface="ＭＳ Ｐゴシック" panose="020B0600070205080204" pitchFamily="34" charset="-128"/>
              </a:rPr>
              <a:t> content learning (August &amp; Shanahan, 2006; </a:t>
            </a:r>
            <a:r>
              <a:rPr lang="en-US" altLang="en-US" dirty="0" err="1" smtClean="0">
                <a:ea typeface="ＭＳ Ｐゴシック" panose="020B0600070205080204" pitchFamily="34" charset="-128"/>
              </a:rPr>
              <a:t>Gersten</a:t>
            </a:r>
            <a:r>
              <a:rPr lang="en-US" altLang="en-US" dirty="0" smtClean="0">
                <a:ea typeface="ＭＳ Ｐゴシック" panose="020B0600070205080204" pitchFamily="34" charset="-128"/>
              </a:rPr>
              <a:t> et al., 2007; Baker et al., 2014). Some promising practices that help support their</a:t>
            </a:r>
            <a:r>
              <a:rPr lang="en-US" altLang="en-US" baseline="0" dirty="0" smtClean="0">
                <a:ea typeface="ＭＳ Ｐゴシック" panose="020B0600070205080204" pitchFamily="34" charset="-128"/>
              </a:rPr>
              <a:t> </a:t>
            </a:r>
            <a:r>
              <a:rPr lang="en-US" altLang="en-US" dirty="0" smtClean="0">
                <a:ea typeface="ＭＳ Ｐゴシック" panose="020B0600070205080204" pitchFamily="34" charset="-128"/>
              </a:rPr>
              <a:t>learning across disciplines in the universal level are multimodal in nature. These multimodal practices draw on multiple modes of input, including visual and nonlinguistic support. Multimedia that integrates animated visualizations, oral language, and, if with captions, written connected text, is well suited to supporting English</a:t>
            </a:r>
            <a:r>
              <a:rPr lang="en-US" altLang="en-US" baseline="0" dirty="0" smtClean="0">
                <a:ea typeface="ＭＳ Ｐゴシック" panose="020B0600070205080204" pitchFamily="34" charset="-128"/>
              </a:rPr>
              <a:t> learners</a:t>
            </a:r>
            <a:r>
              <a:rPr lang="en-US" altLang="en-US" dirty="0" smtClean="0">
                <a:ea typeface="ＭＳ Ｐゴシック" panose="020B0600070205080204" pitchFamily="34" charset="-128"/>
              </a:rPr>
              <a:t> content learning. Other promising practices indicated by research also help strengthen students’ text-level skills such as promotion of vocabulary development and students’ academic language development (see August &amp; Shanahan, 2006). These are vital areas</a:t>
            </a:r>
            <a:r>
              <a:rPr lang="en-US" altLang="en-US" baseline="0" dirty="0" smtClean="0">
                <a:ea typeface="ＭＳ Ｐゴシック" panose="020B0600070205080204" pitchFamily="34" charset="-128"/>
              </a:rPr>
              <a:t> to promote</a:t>
            </a:r>
            <a:r>
              <a:rPr lang="en-US" altLang="en-US" dirty="0" smtClean="0">
                <a:ea typeface="ＭＳ Ｐゴシック" panose="020B0600070205080204" pitchFamily="34" charset="-128"/>
              </a:rPr>
              <a:t> because past research has documented the fact that English</a:t>
            </a:r>
            <a:r>
              <a:rPr lang="en-US" altLang="en-US" baseline="0" dirty="0" smtClean="0">
                <a:ea typeface="ＭＳ Ｐゴシック" panose="020B0600070205080204" pitchFamily="34" charset="-128"/>
              </a:rPr>
              <a:t> learners</a:t>
            </a:r>
            <a:r>
              <a:rPr lang="en-US" altLang="en-US" dirty="0" smtClean="0">
                <a:ea typeface="ＭＳ Ｐゴシック" panose="020B0600070205080204" pitchFamily="34" charset="-128"/>
              </a:rPr>
              <a:t> may lag behind their non-English-learner peers in terms of oral language proficiency (see August &amp; Shanahan, 2006). </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Sanford, Brown, and Turner (2012) presented the PLUSS model of instruction, which integrates many of these aspects. They presented the</a:t>
            </a:r>
            <a:r>
              <a:rPr lang="en-US" altLang="en-US" baseline="0" dirty="0" smtClean="0">
                <a:ea typeface="ＭＳ Ｐゴシック" panose="020B0600070205080204" pitchFamily="34" charset="-128"/>
              </a:rPr>
              <a:t> PLUSS model related to reading instruction, but many of these aspects will apply if you add math next to reading</a:t>
            </a:r>
            <a:r>
              <a:rPr lang="en-US" altLang="en-US" dirty="0" smtClean="0">
                <a:ea typeface="ＭＳ Ｐゴシック" panose="020B0600070205080204" pitchFamily="34" charset="-128"/>
              </a:rPr>
              <a:t>:</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P: </a:t>
            </a:r>
            <a:r>
              <a:rPr lang="en-US" altLang="en-US" dirty="0" err="1" smtClean="0">
                <a:ea typeface="ＭＳ Ｐゴシック" panose="020B0600070205080204" pitchFamily="34" charset="-128"/>
              </a:rPr>
              <a:t>Preteach</a:t>
            </a:r>
            <a:r>
              <a:rPr lang="en-US" altLang="en-US" dirty="0" smtClean="0">
                <a:ea typeface="ＭＳ Ｐゴシック" panose="020B0600070205080204" pitchFamily="34" charset="-128"/>
              </a:rPr>
              <a:t> critical vocabulary</a:t>
            </a:r>
          </a:p>
          <a:p>
            <a:pPr>
              <a:lnSpc>
                <a:spcPct val="110000"/>
              </a:lnSpc>
            </a:pPr>
            <a:r>
              <a:rPr lang="en-US" altLang="en-US" dirty="0" smtClean="0">
                <a:ea typeface="ＭＳ Ｐゴシック" panose="020B0600070205080204" pitchFamily="34" charset="-128"/>
              </a:rPr>
              <a:t>L: Language modeling and opportunities for using academic language</a:t>
            </a:r>
          </a:p>
          <a:p>
            <a:pPr>
              <a:lnSpc>
                <a:spcPct val="110000"/>
              </a:lnSpc>
            </a:pPr>
            <a:r>
              <a:rPr lang="en-US" altLang="en-US" dirty="0" smtClean="0">
                <a:ea typeface="ＭＳ Ｐゴシック" panose="020B0600070205080204" pitchFamily="34" charset="-128"/>
              </a:rPr>
              <a:t>U: Use visuals and graphic organizers</a:t>
            </a:r>
          </a:p>
          <a:p>
            <a:pPr>
              <a:lnSpc>
                <a:spcPct val="110000"/>
              </a:lnSpc>
            </a:pPr>
            <a:r>
              <a:rPr lang="en-US" altLang="en-US" dirty="0" smtClean="0">
                <a:ea typeface="ＭＳ Ｐゴシック" panose="020B0600070205080204" pitchFamily="34" charset="-128"/>
              </a:rPr>
              <a:t>S: Systematic and explicit instruction in reading</a:t>
            </a:r>
            <a:r>
              <a:rPr lang="en-US" altLang="en-US" baseline="0" dirty="0" smtClean="0">
                <a:ea typeface="ＭＳ Ｐゴシック" panose="020B0600070205080204" pitchFamily="34" charset="-128"/>
              </a:rPr>
              <a:t> (and </a:t>
            </a:r>
            <a:r>
              <a:rPr lang="en-US" altLang="en-US" dirty="0" smtClean="0">
                <a:ea typeface="ＭＳ Ｐゴシック" panose="020B0600070205080204" pitchFamily="34" charset="-128"/>
              </a:rPr>
              <a:t>math) components and strategies</a:t>
            </a:r>
          </a:p>
          <a:p>
            <a:pPr>
              <a:lnSpc>
                <a:spcPct val="110000"/>
              </a:lnSpc>
            </a:pPr>
            <a:r>
              <a:rPr lang="en-US" altLang="en-US" dirty="0" smtClean="0">
                <a:ea typeface="ＭＳ Ｐゴシック" panose="020B0600070205080204" pitchFamily="34" charset="-128"/>
              </a:rPr>
              <a:t>S: Strategic use of native language</a:t>
            </a:r>
            <a:endParaRPr lang="en-US" altLang="en-US" i="1"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For more information: http://www.rti4success.org/sites/default/files/</a:t>
            </a:r>
            <a:r>
              <a:rPr lang="en-US" altLang="en-US" i="1" dirty="0" err="1" smtClean="0">
                <a:ea typeface="ＭＳ Ｐゴシック" panose="020B0600070205080204" pitchFamily="34" charset="-128"/>
              </a:rPr>
              <a:t>rtiforells.pdf</a:t>
            </a:r>
            <a:endParaRPr lang="en-US" altLang="en-US" i="1" dirty="0" smtClean="0">
              <a:ea typeface="ＭＳ Ｐゴシック" panose="020B0600070205080204" pitchFamily="34" charset="-128"/>
            </a:endParaRP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E0F131E-3F6F-48CA-ABA8-C5F539BAB15A}" type="slidenum">
              <a:rPr lang="en-US" altLang="en-US">
                <a:latin typeface="Arial" panose="020B0604020202020204" pitchFamily="34" charset="0"/>
                <a:cs typeface="Arial" panose="020B0604020202020204" pitchFamily="34" charset="0"/>
              </a:rPr>
              <a:pPr>
                <a:spcBef>
                  <a:spcPct val="0"/>
                </a:spcBef>
              </a:pPr>
              <a:t>30</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85450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Because English learners have experience with other countries and/or languages, they will bring unique backgrounds with them to their learning situations, and these funds of knowledge can be drawn upon to promote content instruction in English (Baker et al., 2014; </a:t>
            </a:r>
            <a:r>
              <a:rPr lang="en-US" altLang="en-US" dirty="0" err="1" smtClean="0">
                <a:ea typeface="ＭＳ Ｐゴシック" panose="020B0600070205080204" pitchFamily="34" charset="-128"/>
              </a:rPr>
              <a:t>Echevarria</a:t>
            </a:r>
            <a:r>
              <a:rPr lang="en-US" altLang="en-US" dirty="0" smtClean="0">
                <a:ea typeface="ＭＳ Ｐゴシック" panose="020B0600070205080204" pitchFamily="34" charset="-128"/>
              </a:rPr>
              <a:t>, 2013), including math. According to Esparza Brown and Sanford (2011), “the time spent in asking specific questions about a student’s background will yield benefits in planning assessment and instruction. The formal and home literacy experiences of ELLs will also provide insights about their instructional needs” (p. 7).</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Keep in mind that a student may come from prior learning structures and situations that are far different from those found here in the United States,</a:t>
            </a:r>
            <a:r>
              <a:rPr lang="en-US" altLang="en-US" baseline="0" dirty="0" smtClean="0">
                <a:ea typeface="ＭＳ Ｐゴシック" panose="020B0600070205080204" pitchFamily="34" charset="-128"/>
              </a:rPr>
              <a:t> and with math, </a:t>
            </a:r>
            <a:r>
              <a:rPr lang="en-US" altLang="en-US" dirty="0" smtClean="0">
                <a:ea typeface="ＭＳ Ｐゴシック" panose="020B0600070205080204" pitchFamily="34" charset="-128"/>
              </a:rPr>
              <a:t>students may have received instruction on math concepts in different ways. For example, they may have been discouraged from showing work. Therefore, students from other countries may benefit from guidance and support with schooling structures that are new to them, and they may feel empowered if asked to draw on their prior background experiences. You can work with students to understand their backgrounds and find out ways to make them feel comfortable, empowered, and supported in their new learning environment. </a:t>
            </a:r>
          </a:p>
          <a:p>
            <a:pPr>
              <a:lnSpc>
                <a:spcPct val="110000"/>
              </a:lnSpc>
            </a:pPr>
            <a:endParaRPr lang="en-US" altLang="en-US" i="1"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If there is time, have participants speak in small groups about times they traveled to a new country, watched another country’s TV show, or participated in a new sport. Have the groups discuss cultural elements that were new to them and how they felt navigating new cultural contexts. Have groups discuss ways they can help support students new to the schooling structures here in the United States. </a:t>
            </a:r>
            <a:r>
              <a:rPr lang="en-US" altLang="en-US" i="1" baseline="0" dirty="0" smtClean="0">
                <a:ea typeface="ＭＳ Ｐゴシック" panose="020B0600070205080204" pitchFamily="34" charset="-128"/>
              </a:rPr>
              <a:t> </a:t>
            </a:r>
            <a:r>
              <a:rPr lang="en-US" altLang="en-US" i="1" dirty="0" smtClean="0">
                <a:ea typeface="ＭＳ Ｐゴシック" panose="020B0600070205080204" pitchFamily="34" charset="-128"/>
              </a:rPr>
              <a:t>Also, have groups discuss ways they can find more information about a child’s background and prior schooling experiences and support students with their new learning environments and in building new background. </a:t>
            </a:r>
          </a:p>
          <a:p>
            <a:pPr>
              <a:lnSpc>
                <a:spcPct val="110000"/>
              </a:lnSpc>
            </a:pPr>
            <a:endParaRPr lang="en-US" altLang="en-US" i="1"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For more information, reference CEEDAR’s culturally responsive education innovation configuration at: http://ceedar.education.ufl.edu/wp-content/uploads/2014/08/culturally-</a:t>
            </a:r>
            <a:r>
              <a:rPr lang="en-US" altLang="en-US" i="1" dirty="0" err="1" smtClean="0">
                <a:ea typeface="ＭＳ Ｐゴシック" panose="020B0600070205080204" pitchFamily="34" charset="-128"/>
              </a:rPr>
              <a:t>responsive.pdf</a:t>
            </a:r>
            <a:endParaRPr lang="en-US" altLang="en-US" i="1" dirty="0" smtClean="0">
              <a:ea typeface="ＭＳ Ｐゴシック" panose="020B0600070205080204" pitchFamily="34" charset="-128"/>
            </a:endParaRPr>
          </a:p>
          <a:p>
            <a:pPr>
              <a:lnSpc>
                <a:spcPct val="110000"/>
              </a:lnSpc>
            </a:pPr>
            <a:endParaRPr lang="en-US" altLang="en-US" i="1"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Other resources for more information include:</a:t>
            </a:r>
          </a:p>
          <a:p>
            <a:pPr>
              <a:lnSpc>
                <a:spcPct val="110000"/>
              </a:lnSpc>
            </a:pPr>
            <a:r>
              <a:rPr lang="en-US" altLang="en-US" i="1" dirty="0" smtClean="0">
                <a:ea typeface="ＭＳ Ｐゴシック" panose="020B0600070205080204" pitchFamily="34" charset="-128"/>
              </a:rPr>
              <a:t>http://www.rti4success.org/sites/default/files/rtiforells.pdf</a:t>
            </a:r>
          </a:p>
          <a:p>
            <a:pPr>
              <a:lnSpc>
                <a:spcPct val="110000"/>
              </a:lnSpc>
            </a:pPr>
            <a:r>
              <a:rPr lang="en-US" altLang="en-US" i="1" dirty="0" smtClean="0">
                <a:ea typeface="ＭＳ Ｐゴシック" panose="020B0600070205080204" pitchFamily="34" charset="-128"/>
              </a:rPr>
              <a:t>http://ell.stanford.edu/sites/default/files/math_learnmore_files/2.Principles%20for%20Math%20Instruction%208-14-13.pdf</a:t>
            </a:r>
          </a:p>
          <a:p>
            <a:pPr>
              <a:lnSpc>
                <a:spcPct val="110000"/>
              </a:lnSpc>
            </a:pPr>
            <a:r>
              <a:rPr lang="en-US" altLang="en-US" i="1" dirty="0" smtClean="0">
                <a:ea typeface="ＭＳ Ｐゴシック" panose="020B0600070205080204" pitchFamily="34" charset="-128"/>
              </a:rPr>
              <a:t>http://ell.stanford.edu/sites/default/files/math_learnmore_files/4.Language%20of%20Math%20Task%20Templates%2010-4-13.pdf</a:t>
            </a:r>
            <a:endParaRPr lang="en-US" altLang="en-US" u="none" dirty="0" smtClean="0">
              <a:ea typeface="ＭＳ Ｐゴシック" panose="020B0600070205080204" pitchFamily="34" charset="-128"/>
            </a:endParaRPr>
          </a:p>
          <a:p>
            <a:pPr>
              <a:lnSpc>
                <a:spcPct val="110000"/>
              </a:lnSpc>
            </a:pPr>
            <a:endParaRPr lang="en-US" altLang="en-US" dirty="0" smtClean="0">
              <a:ea typeface="ＭＳ Ｐゴシック" panose="020B0600070205080204" pitchFamily="34" charset="-128"/>
            </a:endParaRP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EF05E88-F506-4178-B874-3F8031EA105C}" type="slidenum">
              <a:rPr lang="en-US" altLang="en-US">
                <a:latin typeface="Arial" panose="020B0604020202020204" pitchFamily="34" charset="0"/>
                <a:cs typeface="Arial" panose="020B0604020202020204" pitchFamily="34" charset="0"/>
              </a:rPr>
              <a:pPr>
                <a:spcBef>
                  <a:spcPct val="0"/>
                </a:spcBef>
              </a:pPr>
              <a:t>31</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22279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baseline="0" dirty="0" smtClean="0">
                <a:ea typeface="ＭＳ Ｐゴシック" panose="020B0600070205080204" pitchFamily="34" charset="-128"/>
              </a:rPr>
              <a:t>T</a:t>
            </a:r>
            <a:r>
              <a:rPr lang="en-US" altLang="en-US" dirty="0" smtClean="0">
                <a:ea typeface="ＭＳ Ｐゴシック" panose="020B0600070205080204" pitchFamily="34" charset="-128"/>
              </a:rPr>
              <a:t>he use of nonlinguistic support in addition to the oral input can help promote students’ visualization of their math learning.</a:t>
            </a:r>
            <a:r>
              <a:rPr lang="en-US" altLang="en-US" baseline="0" dirty="0" smtClean="0">
                <a:ea typeface="ＭＳ Ｐゴシック" panose="020B0600070205080204" pitchFamily="34" charset="-128"/>
              </a:rPr>
              <a:t> This may help students </a:t>
            </a:r>
            <a:r>
              <a:rPr lang="en-US" altLang="en-US" dirty="0" smtClean="0">
                <a:ea typeface="ＭＳ Ｐゴシック" panose="020B0600070205080204" pitchFamily="34" charset="-128"/>
              </a:rPr>
              <a:t>remember and comprehend math concepts through their visual routes (remember</a:t>
            </a:r>
            <a:r>
              <a:rPr lang="en-US" altLang="en-US" baseline="0" dirty="0" smtClean="0">
                <a:ea typeface="ＭＳ Ｐゴシック" panose="020B0600070205080204" pitchFamily="34" charset="-128"/>
              </a:rPr>
              <a:t> </a:t>
            </a:r>
            <a:r>
              <a:rPr lang="en-US" altLang="en-US" dirty="0" err="1" smtClean="0">
                <a:ea typeface="ＭＳ Ｐゴシック" panose="020B0600070205080204" pitchFamily="34" charset="-128"/>
              </a:rPr>
              <a:t>Paivio’s</a:t>
            </a:r>
            <a:r>
              <a:rPr lang="en-US" altLang="en-US" dirty="0" smtClean="0">
                <a:ea typeface="ＭＳ Ｐゴシック" panose="020B0600070205080204" pitchFamily="34" charset="-128"/>
              </a:rPr>
              <a:t> dual coding theory). These</a:t>
            </a:r>
            <a:r>
              <a:rPr lang="en-US" altLang="en-US" baseline="0" dirty="0" smtClean="0">
                <a:ea typeface="ＭＳ Ｐゴシック" panose="020B0600070205080204" pitchFamily="34" charset="-128"/>
              </a:rPr>
              <a:t> techniques are particularly supportive</a:t>
            </a:r>
            <a:r>
              <a:rPr lang="en-US" altLang="en-US" dirty="0" smtClean="0">
                <a:ea typeface="ＭＳ Ｐゴシック" panose="020B0600070205080204" pitchFamily="34" charset="-128"/>
              </a:rPr>
              <a:t> for English learners because English learners are learning grade-level math content in the language they are acquiring (</a:t>
            </a:r>
            <a:r>
              <a:rPr lang="en-US" altLang="en-US" dirty="0" err="1" smtClean="0">
                <a:ea typeface="ＭＳ Ｐゴシック" panose="020B0600070205080204" pitchFamily="34" charset="-128"/>
              </a:rPr>
              <a:t>Moschkovich</a:t>
            </a:r>
            <a:r>
              <a:rPr lang="en-US" altLang="en-US" dirty="0" smtClean="0">
                <a:ea typeface="ＭＳ Ｐゴシック" panose="020B0600070205080204" pitchFamily="34" charset="-128"/>
              </a:rPr>
              <a:t>, 2012), so gestures, </a:t>
            </a:r>
            <a:r>
              <a:rPr lang="en-US" altLang="en-US" dirty="0" err="1" smtClean="0">
                <a:ea typeface="ＭＳ Ｐゴシック" panose="020B0600070205080204" pitchFamily="34" charset="-128"/>
              </a:rPr>
              <a:t>realia</a:t>
            </a:r>
            <a:r>
              <a:rPr lang="en-US" altLang="en-US" dirty="0" smtClean="0">
                <a:ea typeface="ＭＳ Ｐゴシック" panose="020B0600070205080204" pitchFamily="34" charset="-128"/>
              </a:rPr>
              <a:t>, and multimedia (like captioned videos and digital texts) provide an additional</a:t>
            </a:r>
            <a:r>
              <a:rPr lang="en-US" altLang="en-US" baseline="0" dirty="0" smtClean="0">
                <a:ea typeface="ＭＳ Ｐゴシック" panose="020B0600070205080204" pitchFamily="34" charset="-128"/>
              </a:rPr>
              <a:t> level of support </a:t>
            </a:r>
            <a:r>
              <a:rPr lang="en-US" altLang="en-US" dirty="0" smtClean="0">
                <a:ea typeface="ＭＳ Ｐゴシック" panose="020B0600070205080204" pitchFamily="34" charset="-128"/>
              </a:rPr>
              <a:t>(see Dalton,</a:t>
            </a:r>
            <a:r>
              <a:rPr lang="en-US" altLang="en-US" baseline="0" dirty="0" smtClean="0">
                <a:ea typeface="ＭＳ Ｐゴシック" panose="020B0600070205080204" pitchFamily="34" charset="-128"/>
              </a:rPr>
              <a:t> </a:t>
            </a:r>
            <a:r>
              <a:rPr lang="en-US" sz="1200" kern="1200" dirty="0" smtClean="0">
                <a:solidFill>
                  <a:schemeClr val="tx1"/>
                </a:solidFill>
                <a:effectLst/>
                <a:latin typeface="+mn-lt"/>
                <a:ea typeface="ＭＳ Ｐゴシック" charset="0"/>
                <a:cs typeface="ＭＳ Ｐゴシック" charset="0"/>
              </a:rPr>
              <a:t>Proctor, </a:t>
            </a:r>
            <a:r>
              <a:rPr lang="en-US" sz="1200" kern="1200" dirty="0" err="1" smtClean="0">
                <a:solidFill>
                  <a:schemeClr val="tx1"/>
                </a:solidFill>
                <a:effectLst/>
                <a:latin typeface="+mn-lt"/>
                <a:ea typeface="ＭＳ Ｐゴシック" charset="0"/>
                <a:cs typeface="ＭＳ Ｐゴシック" charset="0"/>
              </a:rPr>
              <a:t>Uccelli</a:t>
            </a:r>
            <a:r>
              <a:rPr lang="en-US" sz="1200" kern="1200" dirty="0" smtClean="0">
                <a:solidFill>
                  <a:schemeClr val="tx1"/>
                </a:solidFill>
                <a:effectLst/>
                <a:latin typeface="+mn-lt"/>
                <a:ea typeface="ＭＳ Ｐゴシック" charset="0"/>
                <a:cs typeface="ＭＳ Ｐゴシック" charset="0"/>
              </a:rPr>
              <a:t>,</a:t>
            </a:r>
            <a:r>
              <a:rPr lang="en-US" sz="1200" kern="1200" baseline="0" dirty="0" smtClean="0">
                <a:solidFill>
                  <a:schemeClr val="tx1"/>
                </a:solidFill>
                <a:effectLst/>
                <a:latin typeface="+mn-lt"/>
                <a:ea typeface="ＭＳ Ｐゴシック" charset="0"/>
                <a:cs typeface="ＭＳ Ｐゴシック" charset="0"/>
              </a:rPr>
              <a:t> </a:t>
            </a:r>
            <a:r>
              <a:rPr lang="en-US" sz="1200" kern="1200" dirty="0" smtClean="0">
                <a:solidFill>
                  <a:schemeClr val="tx1"/>
                </a:solidFill>
                <a:effectLst/>
                <a:latin typeface="+mn-lt"/>
                <a:ea typeface="ＭＳ Ｐゴシック" charset="0"/>
                <a:cs typeface="ＭＳ Ｐゴシック" charset="0"/>
              </a:rPr>
              <a:t>Mo, &amp; Snow</a:t>
            </a:r>
            <a:r>
              <a:rPr lang="en-US" altLang="en-US" dirty="0" smtClean="0">
                <a:ea typeface="ＭＳ Ｐゴシック" panose="020B0600070205080204" pitchFamily="34" charset="-128"/>
              </a:rPr>
              <a:t>, 2011). Manipulatives, such as counting chips, microscopes, and globes; real-life objects, such as coins, bills, and models of animate and inanimate objects; and other visual aids can reduce the language load of an activity and provide concrete examples to students whose English skills and background experiences may be lacking. Visuals, such as overheads, models, graphs, charts, timelines, and maps, all help students who have a hard time processing large amounts of auditory information. </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For more information, see:</a:t>
            </a:r>
          </a:p>
          <a:p>
            <a:pPr>
              <a:lnSpc>
                <a:spcPct val="110000"/>
              </a:lnSpc>
            </a:pPr>
            <a:r>
              <a:rPr lang="en-US" altLang="en-US" i="1" dirty="0" smtClean="0">
                <a:ea typeface="ＭＳ Ｐゴシック" panose="020B0600070205080204" pitchFamily="34" charset="-128"/>
              </a:rPr>
              <a:t>http://ell.stanford.edu/sites/default/files/math_learnmore_files/2.Principles%20for%20Math%20Instruction%208-14-13.pdf</a:t>
            </a:r>
          </a:p>
          <a:p>
            <a:pPr>
              <a:lnSpc>
                <a:spcPct val="110000"/>
              </a:lnSpc>
            </a:pPr>
            <a:r>
              <a:rPr lang="en-US" altLang="en-US" i="1" dirty="0" smtClean="0">
                <a:ea typeface="ＭＳ Ｐゴシック" panose="020B0600070205080204" pitchFamily="34" charset="-128"/>
              </a:rPr>
              <a:t>http://ell.stanford.edu/sites/default/files/math_learnmore_files/4.Language%20of%20Math%20Task%20Templates%2010-4-13.pdf</a:t>
            </a:r>
          </a:p>
          <a:p>
            <a:pPr>
              <a:lnSpc>
                <a:spcPct val="110000"/>
              </a:lnSpc>
            </a:pPr>
            <a:r>
              <a:rPr lang="en-US" altLang="en-US" i="1" dirty="0" smtClean="0">
                <a:ea typeface="ＭＳ Ｐゴシック" panose="020B0600070205080204" pitchFamily="34" charset="-128"/>
              </a:rPr>
              <a:t>http://www.rti4success.org/resource/implementing-effective-literacy-practices-instructing-english-language-learners-within</a:t>
            </a:r>
            <a:endParaRPr lang="en-US" altLang="en-US" dirty="0" smtClean="0">
              <a:ea typeface="ＭＳ Ｐゴシック" panose="020B0600070205080204" pitchFamily="34" charset="-128"/>
            </a:endParaRPr>
          </a:p>
          <a:p>
            <a:pPr>
              <a:lnSpc>
                <a:spcPct val="110000"/>
              </a:lnSpc>
            </a:pPr>
            <a:endParaRPr lang="en-US" altLang="en-US" i="1" dirty="0" smtClean="0">
              <a:ea typeface="ＭＳ Ｐゴシック" panose="020B0600070205080204" pitchFamily="34" charset="-128"/>
            </a:endParaRP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A4CB829-854A-4428-8732-87D93E4FB3B6}" type="slidenum">
              <a:rPr lang="en-US" altLang="en-US">
                <a:latin typeface="Arial" panose="020B0604020202020204" pitchFamily="34" charset="0"/>
                <a:cs typeface="Arial" panose="020B0604020202020204" pitchFamily="34" charset="0"/>
              </a:rPr>
              <a:pPr>
                <a:spcBef>
                  <a:spcPct val="0"/>
                </a:spcBef>
              </a:pPr>
              <a:t>32</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2776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Promote the use of academic language structures found in math through student engagement with the different modalities of language: reading, writing, speaking, and listening (Baker</a:t>
            </a:r>
            <a:r>
              <a:rPr lang="en-US" altLang="en-US" baseline="0" dirty="0" smtClean="0">
                <a:ea typeface="ＭＳ Ｐゴシック" panose="020B0600070205080204" pitchFamily="34" charset="-128"/>
              </a:rPr>
              <a:t> et al., 2014)</a:t>
            </a:r>
            <a:r>
              <a:rPr lang="en-US" altLang="en-US" dirty="0" smtClean="0">
                <a:ea typeface="ＭＳ Ｐゴシック" panose="020B0600070205080204" pitchFamily="34" charset="-128"/>
              </a:rPr>
              <a:t>. Each language modality is characterized by different linguistic structures and requires slightly different skill sets. For example, speaking is more expressive in nature than listening, grammatical patterning varies between writing and speaking; and so on (McNamara, Crossley, &amp; McCarthy, 2010). Practice and application activities in all four language modalities in math class provide students opportunities to engage with math in the specific language modalities.</a:t>
            </a:r>
            <a:endParaRPr lang="en-US" altLang="en-US" i="1" dirty="0" smtClean="0">
              <a:ea typeface="ＭＳ Ｐゴシック" panose="020B0600070205080204" pitchFamily="34" charset="-128"/>
            </a:endParaRPr>
          </a:p>
          <a:p>
            <a:pPr>
              <a:lnSpc>
                <a:spcPct val="110000"/>
              </a:lnSpc>
            </a:pPr>
            <a:endParaRPr lang="en-US" altLang="en-US" i="1"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For more information, see:</a:t>
            </a:r>
          </a:p>
          <a:p>
            <a:pPr>
              <a:lnSpc>
                <a:spcPct val="110000"/>
              </a:lnSpc>
            </a:pPr>
            <a:r>
              <a:rPr lang="en-US" altLang="en-US" i="1" dirty="0" smtClean="0">
                <a:ea typeface="ＭＳ Ｐゴシック" panose="020B0600070205080204" pitchFamily="34" charset="-128"/>
              </a:rPr>
              <a:t>http://ell.stanford.edu/sites/default/files/math_learnmore_files/2.Principles%20for%20Math%20Instruction%208-14-13.pdf</a:t>
            </a:r>
          </a:p>
          <a:p>
            <a:pPr>
              <a:lnSpc>
                <a:spcPct val="110000"/>
              </a:lnSpc>
            </a:pPr>
            <a:r>
              <a:rPr lang="en-US" altLang="en-US" i="1" dirty="0" smtClean="0">
                <a:ea typeface="ＭＳ Ｐゴシック" panose="020B0600070205080204" pitchFamily="34" charset="-128"/>
              </a:rPr>
              <a:t>http://ell.stanford.edu/sites/default/files/math_learnmore_files/4.Language%20of%20Math%20Task%20Templates%2010-4-13.pdf</a:t>
            </a:r>
          </a:p>
          <a:p>
            <a:pPr>
              <a:lnSpc>
                <a:spcPct val="110000"/>
              </a:lnSpc>
            </a:pPr>
            <a:r>
              <a:rPr lang="en-US" altLang="en-US" i="1" dirty="0" smtClean="0">
                <a:ea typeface="ＭＳ Ｐゴシック" panose="020B0600070205080204" pitchFamily="34" charset="-128"/>
              </a:rPr>
              <a:t>http://www.rti4success.org/resource/implementing-effective-literacy-practices-instructing-english-language-learners-within</a:t>
            </a:r>
            <a:endParaRPr lang="en-US" altLang="en-US" dirty="0" smtClean="0">
              <a:ea typeface="ＭＳ Ｐゴシック" panose="020B0600070205080204" pitchFamily="34" charset="-128"/>
            </a:endParaRPr>
          </a:p>
          <a:p>
            <a:pPr>
              <a:lnSpc>
                <a:spcPct val="110000"/>
              </a:lnSpc>
            </a:pPr>
            <a:endParaRPr lang="en-US" altLang="en-US" i="1" u="none" dirty="0" smtClean="0">
              <a:ea typeface="ＭＳ Ｐゴシック" panose="020B0600070205080204" pitchFamily="34" charset="-128"/>
            </a:endParaRPr>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A2EB505-F70E-4BF7-81EF-8B70E8D60B18}" type="slidenum">
              <a:rPr lang="en-US" altLang="en-US">
                <a:latin typeface="Arial" panose="020B0604020202020204" pitchFamily="34" charset="0"/>
                <a:cs typeface="Arial" panose="020B0604020202020204" pitchFamily="34" charset="0"/>
              </a:rPr>
              <a:pPr>
                <a:spcBef>
                  <a:spcPct val="0"/>
                </a:spcBef>
              </a:pPr>
              <a:t>33</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81170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Encourage all students to engage with class math discussions. As students are in the formative stages of acquiring English, </a:t>
            </a:r>
            <a:r>
              <a:rPr lang="en-US" altLang="en-US" dirty="0" err="1" smtClean="0">
                <a:ea typeface="ＭＳ Ｐゴシック" panose="020B0600070205080204" pitchFamily="34" charset="-128"/>
              </a:rPr>
              <a:t>Moschkovich</a:t>
            </a:r>
            <a:r>
              <a:rPr lang="en-US" altLang="en-US" dirty="0" smtClean="0">
                <a:ea typeface="ＭＳ Ｐゴシック" panose="020B0600070205080204" pitchFamily="34" charset="-128"/>
              </a:rPr>
              <a:t> (</a:t>
            </a:r>
            <a:r>
              <a:rPr lang="en-US" altLang="en-US" dirty="0" err="1" smtClean="0">
                <a:ea typeface="ＭＳ Ｐゴシック" panose="020B0600070205080204" pitchFamily="34" charset="-128"/>
              </a:rPr>
              <a:t>n.d.</a:t>
            </a:r>
            <a:r>
              <a:rPr lang="en-US" altLang="en-US" dirty="0" smtClean="0">
                <a:ea typeface="ＭＳ Ｐゴシック" panose="020B0600070205080204" pitchFamily="34" charset="-128"/>
              </a:rPr>
              <a:t>) cited that instructors should focus on their math reasoning</a:t>
            </a:r>
            <a:r>
              <a:rPr lang="en-US" altLang="en-US" baseline="0" dirty="0" smtClean="0">
                <a:ea typeface="ＭＳ Ｐゴシック" panose="020B0600070205080204" pitchFamily="34" charset="-128"/>
              </a:rPr>
              <a:t> and </a:t>
            </a:r>
            <a:r>
              <a:rPr lang="en-US" altLang="en-US" dirty="0" smtClean="0">
                <a:ea typeface="ＭＳ Ｐゴシック" panose="020B0600070205080204" pitchFamily="34" charset="-128"/>
              </a:rPr>
              <a:t>knowledge</a:t>
            </a:r>
            <a:r>
              <a:rPr lang="en-US" altLang="en-US" baseline="0" dirty="0" smtClean="0">
                <a:ea typeface="ＭＳ Ｐゴシック" panose="020B0600070205080204" pitchFamily="34" charset="-128"/>
              </a:rPr>
              <a:t> </a:t>
            </a:r>
            <a:r>
              <a:rPr lang="en-US" altLang="en-US" dirty="0" smtClean="0">
                <a:ea typeface="ＭＳ Ｐゴシック" panose="020B0600070205080204" pitchFamily="34" charset="-128"/>
              </a:rPr>
              <a:t>and their utilization of math practices, instead of extensive focus on English</a:t>
            </a:r>
            <a:r>
              <a:rPr lang="en-US" altLang="en-US" baseline="0" dirty="0" smtClean="0">
                <a:ea typeface="ＭＳ Ｐゴシック" panose="020B0600070205080204" pitchFamily="34" charset="-128"/>
              </a:rPr>
              <a:t> learners’ </a:t>
            </a:r>
            <a:r>
              <a:rPr lang="en-US" altLang="en-US" dirty="0" smtClean="0">
                <a:ea typeface="ＭＳ Ｐゴシック" panose="020B0600070205080204" pitchFamily="34" charset="-128"/>
              </a:rPr>
              <a:t>accuracy with language use or language mistakes they may make.</a:t>
            </a:r>
          </a:p>
          <a:p>
            <a:pPr>
              <a:lnSpc>
                <a:spcPct val="110000"/>
              </a:lnSpc>
            </a:pPr>
            <a:endParaRPr lang="en-US" altLang="en-US" i="1"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For more information, see:</a:t>
            </a:r>
          </a:p>
          <a:p>
            <a:pPr>
              <a:lnSpc>
                <a:spcPct val="110000"/>
              </a:lnSpc>
            </a:pPr>
            <a:r>
              <a:rPr lang="en-US" altLang="en-US" i="1" dirty="0" smtClean="0">
                <a:ea typeface="ＭＳ Ｐゴシック" panose="020B0600070205080204" pitchFamily="34" charset="-128"/>
              </a:rPr>
              <a:t>http://ell.stanford.edu/sites/default/files/math_learnmore_files/2.Principles%20for%20Math%20Instruction%208-14-13.pdf</a:t>
            </a:r>
          </a:p>
          <a:p>
            <a:pPr>
              <a:lnSpc>
                <a:spcPct val="110000"/>
              </a:lnSpc>
            </a:pPr>
            <a:r>
              <a:rPr lang="en-US" altLang="en-US" i="1" dirty="0" smtClean="0">
                <a:ea typeface="ＭＳ Ｐゴシック" panose="020B0600070205080204" pitchFamily="34" charset="-128"/>
              </a:rPr>
              <a:t>http://ell.stanford.edu/sites/default/files/math_learnmore_files/4.Language%20of%20Math%20Task%20Templates%2010-4-13.pdf</a:t>
            </a:r>
          </a:p>
          <a:p>
            <a:pPr>
              <a:lnSpc>
                <a:spcPct val="110000"/>
              </a:lnSpc>
            </a:pPr>
            <a:r>
              <a:rPr lang="en-US" altLang="en-US" i="1" dirty="0" smtClean="0">
                <a:ea typeface="ＭＳ Ｐゴシック" panose="020B0600070205080204" pitchFamily="34" charset="-128"/>
              </a:rPr>
              <a:t>http://www.rti4success.org/resource/implementing-effective-literacy-practices-instructing-english-language-learners-within</a:t>
            </a:r>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6CEE282-0898-4887-BDF8-29708D1855BE}" type="slidenum">
              <a:rPr lang="en-US" altLang="en-US">
                <a:latin typeface="Arial" panose="020B0604020202020204" pitchFamily="34" charset="0"/>
                <a:cs typeface="Arial" panose="020B0604020202020204" pitchFamily="34" charset="0"/>
              </a:rPr>
              <a:pPr>
                <a:spcBef>
                  <a:spcPct val="0"/>
                </a:spcBef>
              </a:pPr>
              <a:t>34</a:t>
            </a:fld>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157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Model academic language for students and apply language scaffolds to help prompt students’ expressive use of academic math language. Allow for some additional time as your ELL students are participating in academic math conversations (</a:t>
            </a:r>
            <a:r>
              <a:rPr lang="en-US" altLang="en-US" dirty="0" err="1" smtClean="0">
                <a:ea typeface="ＭＳ Ｐゴシック" panose="020B0600070205080204" pitchFamily="34" charset="-128"/>
              </a:rPr>
              <a:t>Echevarria</a:t>
            </a:r>
            <a:r>
              <a:rPr lang="en-US" altLang="en-US" dirty="0" smtClean="0">
                <a:ea typeface="ＭＳ Ｐゴシック" panose="020B0600070205080204" pitchFamily="34" charset="-128"/>
              </a:rPr>
              <a:t>, Vogt, &amp; Short, 2013), especially for students in the formative stages of English acquisition. Without some additional wait time, the class conversation may have moved on before that child could participate. </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As a class, brainstorm other ways to support academic math conversations.</a:t>
            </a:r>
          </a:p>
          <a:p>
            <a:pPr>
              <a:lnSpc>
                <a:spcPct val="110000"/>
              </a:lnSpc>
            </a:pPr>
            <a:endParaRPr lang="en-US" altLang="en-US" i="1"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For more information, see:</a:t>
            </a:r>
          </a:p>
          <a:p>
            <a:pPr>
              <a:lnSpc>
                <a:spcPct val="110000"/>
              </a:lnSpc>
            </a:pPr>
            <a:r>
              <a:rPr lang="en-US" altLang="en-US" i="1" dirty="0" smtClean="0">
                <a:ea typeface="ＭＳ Ｐゴシック" panose="020B0600070205080204" pitchFamily="34" charset="-128"/>
              </a:rPr>
              <a:t>http://ell.stanford.edu/sites/default/files/math_learnmore_files/2.Principles%20for%20Math%20Instruction%208-14-13.pdf</a:t>
            </a:r>
          </a:p>
          <a:p>
            <a:pPr>
              <a:lnSpc>
                <a:spcPct val="110000"/>
              </a:lnSpc>
            </a:pPr>
            <a:r>
              <a:rPr lang="en-US" altLang="en-US" i="1" dirty="0" smtClean="0">
                <a:ea typeface="ＭＳ Ｐゴシック" panose="020B0600070205080204" pitchFamily="34" charset="-128"/>
              </a:rPr>
              <a:t>http://ell.stanford.edu/sites/default/files/math_learnmore_files/4.Language%20of%20Math%20Task%20Templates%2010-4-13.pdf</a:t>
            </a:r>
          </a:p>
          <a:p>
            <a:pPr>
              <a:lnSpc>
                <a:spcPct val="110000"/>
              </a:lnSpc>
            </a:pPr>
            <a:r>
              <a:rPr lang="en-US" altLang="en-US" i="1" dirty="0" smtClean="0">
                <a:ea typeface="ＭＳ Ｐゴシック" panose="020B0600070205080204" pitchFamily="34" charset="-128"/>
              </a:rPr>
              <a:t>http://www.rti4success.org/resource/implementing-effective-literacy-practices-instructing-english-language-learners-within</a:t>
            </a:r>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2D684AA-A3CC-49FD-A85A-38E863F9DD9C}" type="slidenum">
              <a:rPr lang="en-US" altLang="en-US">
                <a:latin typeface="Arial" panose="020B0604020202020204" pitchFamily="34" charset="0"/>
                <a:cs typeface="Arial" panose="020B0604020202020204" pitchFamily="34" charset="0"/>
              </a:rPr>
              <a:pPr>
                <a:spcBef>
                  <a:spcPct val="0"/>
                </a:spcBef>
              </a:pPr>
              <a:t>35</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74097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English</a:t>
            </a:r>
            <a:r>
              <a:rPr lang="en-US" altLang="en-US" baseline="0" dirty="0" smtClean="0">
                <a:ea typeface="ＭＳ Ｐゴシック" panose="020B0600070205080204" pitchFamily="34" charset="-128"/>
              </a:rPr>
              <a:t> learner</a:t>
            </a:r>
            <a:r>
              <a:rPr lang="en-US" altLang="en-US" dirty="0" smtClean="0">
                <a:ea typeface="ＭＳ Ｐゴシック" panose="020B0600070205080204" pitchFamily="34" charset="-128"/>
              </a:rPr>
              <a:t>s benefit from engaged learning time so that they can routinely and actively practice with</a:t>
            </a:r>
            <a:r>
              <a:rPr lang="en-US" altLang="en-US" baseline="0" dirty="0" smtClean="0">
                <a:ea typeface="ＭＳ Ｐゴシック" panose="020B0600070205080204" pitchFamily="34" charset="-128"/>
              </a:rPr>
              <a:t> English</a:t>
            </a:r>
            <a:r>
              <a:rPr lang="en-US" altLang="en-US" dirty="0" smtClean="0">
                <a:ea typeface="ＭＳ Ｐゴシック" panose="020B0600070205080204" pitchFamily="34" charset="-128"/>
              </a:rPr>
              <a:t>. Moreover, when active, engaged learning takes place in a certain subject (in this case, math), students expressively practice the language structures that are often found in that subject’s language register. Therefore, peer learning and active student engagement has been shown to be supportive for ELLs (Baker et al., 2014; </a:t>
            </a:r>
            <a:r>
              <a:rPr lang="en-US" altLang="en-US" dirty="0" err="1" smtClean="0">
                <a:ea typeface="ＭＳ Ｐゴシック" panose="020B0600070205080204" pitchFamily="34" charset="-128"/>
              </a:rPr>
              <a:t>Gersten</a:t>
            </a:r>
            <a:r>
              <a:rPr lang="en-US" altLang="en-US" dirty="0" smtClean="0">
                <a:ea typeface="ＭＳ Ｐゴシック" panose="020B0600070205080204" pitchFamily="34" charset="-128"/>
              </a:rPr>
              <a:t> et al., 2007) because it provides authentic opportunities for students to actively engage with English—the language they are acquiring—and when this occurs in math, it is also in the register of the math subject area.</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Recall the teacher-to-whole-class grouping configuration that we just discussed in this CEM section. In that configuration, only one student can talk at a time. So what would happen if that grouping was exclusively or pervasively used in universal math? </a:t>
            </a:r>
            <a:r>
              <a:rPr lang="en-US" altLang="en-US" i="1" dirty="0" smtClean="0">
                <a:ea typeface="ＭＳ Ｐゴシック" panose="020B0600070205080204" pitchFamily="34" charset="-128"/>
              </a:rPr>
              <a:t>(Allow participants to share. Some answers may be that there would be limited opportunities for students to engage with their “language instrument.”) </a:t>
            </a:r>
            <a:r>
              <a:rPr lang="en-US" altLang="en-US" dirty="0" smtClean="0">
                <a:ea typeface="ＭＳ Ｐゴシック" panose="020B0600070205080204" pitchFamily="34" charset="-128"/>
              </a:rPr>
              <a:t>With teacher-to-whole-class configurations, only one student can speak at a time, and with independent practice, none of the students are speaking or engaging with their oral language instruments. Teacher-to-whole-class has a place in high-quality universal math instruction but in concert with the other grouping configurations (that are informed by instructional goals).</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At the same time, keep in mind that some learning structures of other countries may be different. A child coming from a teacher-to-whole-class lecture-style learning situation may benefit from some adaptations to support them as they begin to engage with peer learning activities.</a:t>
            </a:r>
            <a:r>
              <a:rPr lang="en-US" altLang="en-US" i="1" dirty="0" smtClean="0">
                <a:ea typeface="ＭＳ Ｐゴシック" panose="020B0600070205080204" pitchFamily="34" charset="-128"/>
              </a:rPr>
              <a:t> </a:t>
            </a:r>
          </a:p>
          <a:p>
            <a:pPr>
              <a:lnSpc>
                <a:spcPct val="110000"/>
              </a:lnSpc>
            </a:pPr>
            <a:endParaRPr lang="en-US" altLang="en-US" i="1"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Have students share how they might help support students as they acclimate to interactive learning. </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For an example of math interactive activities: http://www.cal.org/create/pdfs/siop-math-tip-</a:t>
            </a:r>
            <a:r>
              <a:rPr lang="en-US" altLang="en-US" i="1" dirty="0" err="1" smtClean="0">
                <a:ea typeface="ＭＳ Ｐゴシック" panose="020B0600070205080204" pitchFamily="34" charset="-128"/>
              </a:rPr>
              <a:t>final.pdf</a:t>
            </a:r>
            <a:endParaRPr lang="en-US" altLang="en-US" i="1" dirty="0" smtClean="0">
              <a:ea typeface="ＭＳ Ｐゴシック" panose="020B0600070205080204" pitchFamily="34" charset="-128"/>
            </a:endParaRPr>
          </a:p>
          <a:p>
            <a:pPr>
              <a:lnSpc>
                <a:spcPct val="110000"/>
              </a:lnSpc>
            </a:pPr>
            <a:endParaRPr lang="en-US" altLang="en-US" i="1"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For more information, see:</a:t>
            </a:r>
          </a:p>
          <a:p>
            <a:pPr>
              <a:lnSpc>
                <a:spcPct val="110000"/>
              </a:lnSpc>
            </a:pPr>
            <a:r>
              <a:rPr lang="en-US" altLang="en-US" i="1" dirty="0" smtClean="0">
                <a:ea typeface="ＭＳ Ｐゴシック" panose="020B0600070205080204" pitchFamily="34" charset="-128"/>
              </a:rPr>
              <a:t>http://ell.stanford.edu/sites/default/files/math_learnmore_files/2.Principles%20for%20Math%20Instruction%208-14-13.pdf</a:t>
            </a:r>
          </a:p>
          <a:p>
            <a:pPr>
              <a:lnSpc>
                <a:spcPct val="110000"/>
              </a:lnSpc>
            </a:pPr>
            <a:r>
              <a:rPr lang="en-US" altLang="en-US" i="1" dirty="0" smtClean="0">
                <a:ea typeface="ＭＳ Ｐゴシック" panose="020B0600070205080204" pitchFamily="34" charset="-128"/>
              </a:rPr>
              <a:t>http://ell.stanford.edu/sites/default/files/math_learnmore_files/4.Language%20of%20Math%20Task%20Templates%2010-4-13.pdf</a:t>
            </a:r>
          </a:p>
          <a:p>
            <a:pPr>
              <a:lnSpc>
                <a:spcPct val="110000"/>
              </a:lnSpc>
            </a:pPr>
            <a:r>
              <a:rPr lang="en-US" altLang="en-US" i="1" dirty="0" smtClean="0">
                <a:ea typeface="ＭＳ Ｐゴシック" panose="020B0600070205080204" pitchFamily="34" charset="-128"/>
              </a:rPr>
              <a:t>http://www.rti4success.org/resource/implementing-effective-literacy-practices-instructing-english-language-learners-within</a:t>
            </a:r>
          </a:p>
          <a:p>
            <a:pPr>
              <a:lnSpc>
                <a:spcPct val="110000"/>
              </a:lnSpc>
            </a:pPr>
            <a:endParaRPr lang="en-US" altLang="en-US" i="1" dirty="0" smtClean="0">
              <a:ea typeface="ＭＳ Ｐゴシック" panose="020B0600070205080204" pitchFamily="34" charset="-128"/>
            </a:endParaRPr>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0360E05-9665-4342-BB7B-4B6F0B87007F}" type="slidenum">
              <a:rPr lang="en-US" altLang="en-US">
                <a:latin typeface="Arial" panose="020B0604020202020204" pitchFamily="34" charset="0"/>
                <a:cs typeface="Arial" panose="020B0604020202020204" pitchFamily="34" charset="0"/>
              </a:rPr>
              <a:pPr>
                <a:spcBef>
                  <a:spcPct val="0"/>
                </a:spcBef>
              </a:pPr>
              <a:t>36</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88624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Now let’s turn to vocabulary instruction’s place in universal math instruction. Universal math instruction should consist of some</a:t>
            </a:r>
            <a:r>
              <a:rPr lang="en-US" altLang="en-US" baseline="0" dirty="0" smtClean="0">
                <a:ea typeface="ＭＳ Ｐゴシック" panose="020B0600070205080204" pitchFamily="34" charset="-128"/>
              </a:rPr>
              <a:t> </a:t>
            </a:r>
            <a:r>
              <a:rPr lang="en-US" altLang="en-US" dirty="0" smtClean="0">
                <a:ea typeface="ＭＳ Ｐゴシック" panose="020B0600070205080204" pitchFamily="34" charset="-128"/>
              </a:rPr>
              <a:t>vocabulary instruction for all</a:t>
            </a:r>
            <a:r>
              <a:rPr lang="en-US" altLang="en-US" baseline="0" dirty="0" smtClean="0">
                <a:ea typeface="ＭＳ Ｐゴシック" panose="020B0600070205080204" pitchFamily="34" charset="-128"/>
              </a:rPr>
              <a:t> students as a way to help support their promotion of word-level elements in their math materials</a:t>
            </a:r>
            <a:r>
              <a:rPr lang="en-US" altLang="en-US" dirty="0" smtClean="0">
                <a:ea typeface="ＭＳ Ｐゴシック" panose="020B0600070205080204" pitchFamily="34" charset="-128"/>
              </a:rPr>
              <a:t>. Vocabulary is a key determinant in models of reading comprehension, but it is also an important component in content knowledge acquisition and academic success,</a:t>
            </a:r>
            <a:r>
              <a:rPr lang="en-US" altLang="en-US" baseline="0" dirty="0" smtClean="0">
                <a:ea typeface="ＭＳ Ｐゴシック" panose="020B0600070205080204" pitchFamily="34" charset="-128"/>
              </a:rPr>
              <a:t> and a</a:t>
            </a:r>
            <a:r>
              <a:rPr lang="en-US" altLang="en-US" dirty="0" smtClean="0">
                <a:ea typeface="ＭＳ Ｐゴシック" panose="020B0600070205080204" pitchFamily="34" charset="-128"/>
              </a:rPr>
              <a:t>cquiring the vocabulary of a content domain is associated with success in that content (in this case, math; see Bravo &amp; </a:t>
            </a:r>
            <a:r>
              <a:rPr lang="en-US" altLang="en-US" dirty="0" err="1" smtClean="0">
                <a:ea typeface="ＭＳ Ｐゴシック" panose="020B0600070205080204" pitchFamily="34" charset="-128"/>
              </a:rPr>
              <a:t>Cervetti</a:t>
            </a:r>
            <a:r>
              <a:rPr lang="en-US" altLang="en-US" dirty="0" smtClean="0">
                <a:ea typeface="ＭＳ Ｐゴシック" panose="020B0600070205080204" pitchFamily="34" charset="-128"/>
              </a:rPr>
              <a:t>, 2008; </a:t>
            </a:r>
            <a:r>
              <a:rPr lang="en-US" altLang="en-US" dirty="0" err="1" smtClean="0">
                <a:ea typeface="ＭＳ Ｐゴシック" panose="020B0600070205080204" pitchFamily="34" charset="-128"/>
              </a:rPr>
              <a:t>Schleppegrell</a:t>
            </a:r>
            <a:r>
              <a:rPr lang="en-US" altLang="en-US" dirty="0" smtClean="0">
                <a:ea typeface="ＭＳ Ｐゴシック" panose="020B0600070205080204" pitchFamily="34" charset="-128"/>
              </a:rPr>
              <a:t>, 2007).</a:t>
            </a:r>
            <a:r>
              <a:rPr lang="en-US" altLang="en-US" baseline="0" dirty="0" smtClean="0">
                <a:ea typeface="ＭＳ Ｐゴシック" panose="020B0600070205080204" pitchFamily="34" charset="-128"/>
              </a:rPr>
              <a:t> </a:t>
            </a:r>
            <a:r>
              <a:rPr lang="en-US" altLang="en-US" dirty="0" smtClean="0">
                <a:ea typeface="ＭＳ Ｐゴシック" panose="020B0600070205080204" pitchFamily="34" charset="-128"/>
              </a:rPr>
              <a:t>English is a vocabulary-rich language with a vast and ranging lexicon (i.e., universe of words; Nation, 2001). Some research suggests that children will acquire 50,000 words by the time they leave secondary school (Graves, 2006). So English vocabulary acquisition is a tall order for many school-aged children. Fostering vocabulary development across content areas can prove to be very beneficial for all students; in many cases, it will be extremely beneficial for students such as English learners and students with learning disabilities</a:t>
            </a:r>
            <a:r>
              <a:rPr lang="en-US" altLang="en-US" dirty="0">
                <a:ea typeface="ＭＳ Ｐゴシック" panose="020B0600070205080204" pitchFamily="34" charset="-128"/>
              </a:rPr>
              <a:t> </a:t>
            </a:r>
            <a:r>
              <a:rPr lang="en-US" altLang="en-US" dirty="0" smtClean="0">
                <a:ea typeface="ＭＳ Ｐゴシック" panose="020B0600070205080204" pitchFamily="34" charset="-128"/>
              </a:rPr>
              <a:t>because, at times, the vocabulary level poses some challenge for these learners (see August &amp; Shanahan, 2006). </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Recent research suggests that vocabulary instruction that is daily and explicit and includes repeated exposure that promotes deep processing of target words can be effective for all students. These studies show that exposure can come in a variety of forms, including use of visuals, such as illustrations and graphic organizers; use of videos; paired activities between ELLs and English proficient students; group discussions; and writing activities. The goal of these vocabulary instructional components is for students to develop an understanding of word meanings to the point where they can use these and related words in their communication and as a basis for their content area learning. </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With respect to the math language register, a level of depth, or quality, of word knowledge is needed for some conceptual words in order for students to grasp the math concepts (</a:t>
            </a:r>
            <a:r>
              <a:rPr lang="en-US" altLang="en-US" dirty="0" err="1" smtClean="0">
                <a:ea typeface="ＭＳ Ｐゴシック" panose="020B0600070205080204" pitchFamily="34" charset="-128"/>
              </a:rPr>
              <a:t>Marzano</a:t>
            </a:r>
            <a:r>
              <a:rPr lang="en-US" altLang="en-US" dirty="0" smtClean="0">
                <a:ea typeface="ＭＳ Ｐゴシック" panose="020B0600070205080204" pitchFamily="34" charset="-128"/>
              </a:rPr>
              <a:t>, 2004; </a:t>
            </a:r>
            <a:r>
              <a:rPr lang="en-US" altLang="en-US" dirty="0" err="1" smtClean="0">
                <a:ea typeface="ＭＳ Ｐゴシック" panose="020B0600070205080204" pitchFamily="34" charset="-128"/>
              </a:rPr>
              <a:t>Schleppegrell</a:t>
            </a:r>
            <a:r>
              <a:rPr lang="en-US" altLang="en-US" dirty="0" smtClean="0">
                <a:ea typeface="ＭＳ Ｐゴシック" panose="020B0600070205080204" pitchFamily="34" charset="-128"/>
              </a:rPr>
              <a:t>, 2007). For some conceptual words vital to math, it may not be enough for a student to have a general sense, or flavor, for the word, they may need more complete word knowledge (</a:t>
            </a:r>
            <a:r>
              <a:rPr lang="en-US" altLang="en-US" dirty="0" err="1" smtClean="0">
                <a:ea typeface="ＭＳ Ｐゴシック" panose="020B0600070205080204" pitchFamily="34" charset="-128"/>
              </a:rPr>
              <a:t>Marzano</a:t>
            </a:r>
            <a:r>
              <a:rPr lang="en-US" altLang="en-US" dirty="0" smtClean="0">
                <a:ea typeface="ＭＳ Ｐゴシック" panose="020B0600070205080204" pitchFamily="34" charset="-128"/>
              </a:rPr>
              <a:t>, 2004)—one has to understand fully what a</a:t>
            </a:r>
            <a:r>
              <a:rPr lang="en-US" altLang="en-US" i="1" dirty="0" smtClean="0">
                <a:ea typeface="ＭＳ Ｐゴシック" panose="020B0600070205080204" pitchFamily="34" charset="-128"/>
              </a:rPr>
              <a:t> hypotenuse </a:t>
            </a:r>
            <a:r>
              <a:rPr lang="en-US" altLang="en-US" dirty="0" smtClean="0">
                <a:ea typeface="ＭＳ Ｐゴシック" panose="020B0600070205080204" pitchFamily="34" charset="-128"/>
              </a:rPr>
              <a:t>is if one is going to apply the Pythagorean Theorem. Consider </a:t>
            </a:r>
            <a:r>
              <a:rPr lang="en-US" altLang="en-US" dirty="0" err="1" smtClean="0">
                <a:ea typeface="ＭＳ Ｐゴシック" panose="020B0600070205080204" pitchFamily="34" charset="-128"/>
              </a:rPr>
              <a:t>Marzano’s</a:t>
            </a:r>
            <a:r>
              <a:rPr lang="en-US" altLang="en-US" dirty="0" smtClean="0">
                <a:ea typeface="ＭＳ Ｐゴシック" panose="020B0600070205080204" pitchFamily="34" charset="-128"/>
              </a:rPr>
              <a:t> (2004) point when choosing words for rich vocabulary instruction in math; we will talk about choosing words shortly. Because the math register is technical in nature, a characteristic of math language regards multiple-meaning words; students may encounter new technical, or domain-specific, word meanings for word forms they already know (e.g., </a:t>
            </a:r>
            <a:r>
              <a:rPr lang="en-US" altLang="en-US" i="1" dirty="0" smtClean="0">
                <a:ea typeface="ＭＳ Ｐゴシック" panose="020B0600070205080204" pitchFamily="34" charset="-128"/>
              </a:rPr>
              <a:t>table, operation, expression, solution</a:t>
            </a:r>
            <a:r>
              <a:rPr lang="en-US" altLang="en-US" dirty="0" smtClean="0">
                <a:ea typeface="ＭＳ Ｐゴシック" panose="020B0600070205080204" pitchFamily="34" charset="-128"/>
              </a:rPr>
              <a:t>). These words may pose a challenge for language learners and students with reading disabilities. Therefore, draw their attention to the new meaning for the known word form and the way it appears in the content area (in this case, math; see Bravo &amp; </a:t>
            </a:r>
            <a:r>
              <a:rPr lang="en-US" altLang="en-US" dirty="0" err="1" smtClean="0">
                <a:ea typeface="ＭＳ Ｐゴシック" panose="020B0600070205080204" pitchFamily="34" charset="-128"/>
              </a:rPr>
              <a:t>Cervetti</a:t>
            </a:r>
            <a:r>
              <a:rPr lang="en-US" altLang="en-US" dirty="0" smtClean="0">
                <a:ea typeface="ＭＳ Ｐゴシック" panose="020B0600070205080204" pitchFamily="34" charset="-128"/>
              </a:rPr>
              <a:t>, 2005). </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Let’s talk about what makes up math vocabulary. Domain-specific words are those words that are mainly found in the content areas. For math, domain-specific words are </a:t>
            </a:r>
            <a:r>
              <a:rPr lang="en-US" altLang="en-US" i="1" dirty="0" smtClean="0">
                <a:ea typeface="ＭＳ Ｐゴシック" panose="020B0600070205080204" pitchFamily="34" charset="-128"/>
              </a:rPr>
              <a:t>measurement, diameter, cubic, </a:t>
            </a:r>
            <a:r>
              <a:rPr lang="en-US" altLang="en-US" dirty="0" smtClean="0">
                <a:ea typeface="ＭＳ Ｐゴシック" panose="020B0600070205080204" pitchFamily="34" charset="-128"/>
              </a:rPr>
              <a:t>etc. These words are more technical in nature, conceptually key to a content area, and in many cases lower frequency (compared to words that cross-cut subject areas). Although these words are useful for students, current research (Baker et al., 2014; </a:t>
            </a:r>
            <a:r>
              <a:rPr lang="en-US" altLang="en-US" dirty="0" err="1" smtClean="0">
                <a:ea typeface="ＭＳ Ｐゴシック" panose="020B0600070205080204" pitchFamily="34" charset="-128"/>
              </a:rPr>
              <a:t>Gersten</a:t>
            </a:r>
            <a:r>
              <a:rPr lang="en-US" altLang="en-US" dirty="0" smtClean="0">
                <a:ea typeface="ＭＳ Ｐゴシック" panose="020B0600070205080204" pitchFamily="34" charset="-128"/>
              </a:rPr>
              <a:t> et al., 2007; Nagy &amp; </a:t>
            </a:r>
            <a:r>
              <a:rPr lang="en-US" altLang="en-US" dirty="0" err="1" smtClean="0">
                <a:ea typeface="ＭＳ Ｐゴシック" panose="020B0600070205080204" pitchFamily="34" charset="-128"/>
              </a:rPr>
              <a:t>Hiebert</a:t>
            </a:r>
            <a:r>
              <a:rPr lang="en-US" altLang="en-US" dirty="0" smtClean="0">
                <a:ea typeface="ＭＳ Ｐゴシック" panose="020B0600070205080204" pitchFamily="34" charset="-128"/>
              </a:rPr>
              <a:t>, 2011) and the CCSS (2013) authors also recommend focusing on words that cut across content areas. These are called general academic words—like </a:t>
            </a:r>
            <a:r>
              <a:rPr lang="en-US" altLang="en-US" i="1" dirty="0" smtClean="0">
                <a:ea typeface="ＭＳ Ｐゴシック" panose="020B0600070205080204" pitchFamily="34" charset="-128"/>
              </a:rPr>
              <a:t>identify, determine, scarcely</a:t>
            </a:r>
            <a:r>
              <a:rPr lang="en-US" altLang="en-US" dirty="0" smtClean="0">
                <a:ea typeface="ＭＳ Ｐゴシック" panose="020B0600070205080204" pitchFamily="34" charset="-128"/>
              </a:rPr>
              <a:t>. They have high dispersion across the content areas, meaning that</a:t>
            </a:r>
            <a:r>
              <a:rPr lang="en-US" altLang="en-US" baseline="0" dirty="0" smtClean="0">
                <a:ea typeface="ＭＳ Ｐゴシック" panose="020B0600070205080204" pitchFamily="34" charset="-128"/>
              </a:rPr>
              <a:t> they are found across the disciplines</a:t>
            </a:r>
            <a:r>
              <a:rPr lang="en-US" altLang="en-US" dirty="0" smtClean="0">
                <a:ea typeface="ＭＳ Ｐゴシック" panose="020B0600070205080204" pitchFamily="34" charset="-128"/>
              </a:rPr>
              <a:t>. Words of grammatical cohesion, or connectives, also fall under this category—for example, </a:t>
            </a:r>
            <a:r>
              <a:rPr lang="en-US" altLang="en-US" i="1" dirty="0" smtClean="0">
                <a:ea typeface="ＭＳ Ｐゴシック" panose="020B0600070205080204" pitchFamily="34" charset="-128"/>
              </a:rPr>
              <a:t>however, therefore. </a:t>
            </a:r>
            <a:r>
              <a:rPr lang="en-US" altLang="en-US" dirty="0" smtClean="0">
                <a:ea typeface="ＭＳ Ｐゴシック" panose="020B0600070205080204" pitchFamily="34" charset="-128"/>
              </a:rPr>
              <a:t>These connectives join ideas and signal shifts in text, and in math understanding, these words may help students better comprehend conceptual and relational elements of math problems, math word</a:t>
            </a:r>
            <a:r>
              <a:rPr lang="en-US" altLang="en-US" baseline="0" dirty="0" smtClean="0">
                <a:ea typeface="ＭＳ Ｐゴシック" panose="020B0600070205080204" pitchFamily="34" charset="-128"/>
              </a:rPr>
              <a:t> problems and </a:t>
            </a:r>
            <a:r>
              <a:rPr lang="en-US" altLang="en-US" dirty="0" smtClean="0">
                <a:ea typeface="ＭＳ Ｐゴシック" panose="020B0600070205080204" pitchFamily="34" charset="-128"/>
              </a:rPr>
              <a:t>text \book explanations (see Nation, 2001; </a:t>
            </a:r>
            <a:r>
              <a:rPr lang="en-US" altLang="en-US" dirty="0" err="1" smtClean="0">
                <a:ea typeface="ＭＳ Ｐゴシック" panose="020B0600070205080204" pitchFamily="34" charset="-128"/>
              </a:rPr>
              <a:t>Uccelli</a:t>
            </a:r>
            <a:r>
              <a:rPr lang="en-US" altLang="en-US" dirty="0" smtClean="0">
                <a:ea typeface="ＭＳ Ｐゴシック" panose="020B0600070205080204" pitchFamily="34" charset="-128"/>
              </a:rPr>
              <a:t>, </a:t>
            </a:r>
            <a:r>
              <a:rPr lang="en-US" altLang="en-US" dirty="0" err="1" smtClean="0">
                <a:ea typeface="ＭＳ Ｐゴシック" panose="020B0600070205080204" pitchFamily="34" charset="-128"/>
              </a:rPr>
              <a:t>Rosenthall</a:t>
            </a:r>
            <a:r>
              <a:rPr lang="en-US" altLang="en-US" dirty="0" smtClean="0">
                <a:ea typeface="ＭＳ Ｐゴシック" panose="020B0600070205080204" pitchFamily="34" charset="-128"/>
              </a:rPr>
              <a:t>, &amp; Barr, 2012).</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Concerning English</a:t>
            </a:r>
            <a:r>
              <a:rPr lang="en-US" altLang="en-US" baseline="0" dirty="0" smtClean="0">
                <a:ea typeface="ＭＳ Ｐゴシック" panose="020B0600070205080204" pitchFamily="34" charset="-128"/>
              </a:rPr>
              <a:t> learner</a:t>
            </a:r>
            <a:r>
              <a:rPr lang="en-US" altLang="en-US" dirty="0" smtClean="0">
                <a:ea typeface="ＭＳ Ｐゴシック" panose="020B0600070205080204" pitchFamily="34" charset="-128"/>
              </a:rPr>
              <a:t>s, note that in some cases, they may present with different vocabulary needs from their non-English-learner peers. For example, English</a:t>
            </a:r>
            <a:r>
              <a:rPr lang="en-US" altLang="en-US" baseline="0" dirty="0" smtClean="0">
                <a:ea typeface="ＭＳ Ｐゴシック" panose="020B0600070205080204" pitchFamily="34" charset="-128"/>
              </a:rPr>
              <a:t> learner</a:t>
            </a:r>
            <a:r>
              <a:rPr lang="en-US" altLang="en-US" dirty="0" smtClean="0">
                <a:ea typeface="ＭＳ Ｐゴシック" panose="020B0600070205080204" pitchFamily="34" charset="-128"/>
              </a:rPr>
              <a:t>s</a:t>
            </a:r>
            <a:r>
              <a:rPr lang="en-US" altLang="en-US" baseline="0" dirty="0" smtClean="0">
                <a:ea typeface="ＭＳ Ｐゴシック" panose="020B0600070205080204" pitchFamily="34" charset="-128"/>
              </a:rPr>
              <a:t> </a:t>
            </a:r>
            <a:r>
              <a:rPr lang="en-US" altLang="en-US" dirty="0" smtClean="0">
                <a:ea typeface="ＭＳ Ｐゴシック" panose="020B0600070205080204" pitchFamily="34" charset="-128"/>
              </a:rPr>
              <a:t>may need additional assistance with words that native speakers already know and are not part of the academic curriculum. For example, ELLs may not know words such as </a:t>
            </a:r>
            <a:r>
              <a:rPr lang="en-US" altLang="en-US" i="1" dirty="0" smtClean="0">
                <a:ea typeface="ＭＳ Ｐゴシック" panose="020B0600070205080204" pitchFamily="34" charset="-128"/>
              </a:rPr>
              <a:t>bank, take, sink, </a:t>
            </a:r>
            <a:r>
              <a:rPr lang="en-US" altLang="en-US" dirty="0" smtClean="0">
                <a:ea typeface="ＭＳ Ｐゴシック" panose="020B0600070205080204" pitchFamily="34" charset="-128"/>
              </a:rPr>
              <a:t>or </a:t>
            </a:r>
            <a:r>
              <a:rPr lang="en-US" altLang="en-US" i="1" dirty="0" smtClean="0">
                <a:ea typeface="ＭＳ Ｐゴシック" panose="020B0600070205080204" pitchFamily="34" charset="-128"/>
              </a:rPr>
              <a:t>can, </a:t>
            </a:r>
            <a:r>
              <a:rPr lang="en-US" altLang="en-US" dirty="0" smtClean="0">
                <a:ea typeface="ＭＳ Ｐゴシック" panose="020B0600070205080204" pitchFamily="34" charset="-128"/>
              </a:rPr>
              <a:t>yet textbook publishers will assume that students know these words and not include them as vocabulary targets. Teachers should provide students with a brief instruction during lessons that emphasizes the meanings of common phrases and expressions, not just single words. They can also draw attention to potentially confusing words and phrases during instruction. In other cases, some ELLs may more easily acquire words that may be more arduous for their non-ELL peers. For example, words that are shared across two languages and words that are higher frequency in the ELL’s first language may present with a lessened learning challenge for the ELL student compared to a child who does not have experience with that other language. (</a:t>
            </a:r>
            <a:r>
              <a:rPr lang="en-US" altLang="en-US" dirty="0">
                <a:ea typeface="ＭＳ Ｐゴシック" panose="020B0600070205080204" pitchFamily="34" charset="-128"/>
              </a:rPr>
              <a:t>R</a:t>
            </a:r>
            <a:r>
              <a:rPr lang="en-US" altLang="en-US" dirty="0" smtClean="0">
                <a:ea typeface="ＭＳ Ｐゴシック" panose="020B0600070205080204" pitchFamily="34" charset="-128"/>
              </a:rPr>
              <a:t>emember that the ELL student population is heterogeneous and the transfer effect across languages may not be as evident with ELLs who have less developed first languages.) </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Formatively assessing students’ vocabulary knowledge can help shed light on the kinds of words they may need additional instructional support on. Let’s now turn to some elements of strategic vocabulary instruction with respect to math. </a:t>
            </a:r>
          </a:p>
          <a:p>
            <a:pPr>
              <a:lnSpc>
                <a:spcPct val="110000"/>
              </a:lnSpc>
            </a:pPr>
            <a:endParaRPr lang="en-US" altLang="en-US" i="1"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For more information, see:</a:t>
            </a:r>
          </a:p>
          <a:p>
            <a:pPr>
              <a:lnSpc>
                <a:spcPct val="110000"/>
              </a:lnSpc>
            </a:pPr>
            <a:r>
              <a:rPr lang="en-US" altLang="en-US" i="1" dirty="0" smtClean="0">
                <a:ea typeface="ＭＳ Ｐゴシック" panose="020B0600070205080204" pitchFamily="34" charset="-128"/>
              </a:rPr>
              <a:t>http://ell.stanford.edu/sites/default/files/math_learnmore_files/2.Principles%20for%20Math%20Instruction%208-14-13.pdf</a:t>
            </a:r>
          </a:p>
          <a:p>
            <a:pPr>
              <a:lnSpc>
                <a:spcPct val="110000"/>
              </a:lnSpc>
            </a:pPr>
            <a:r>
              <a:rPr lang="en-US" altLang="en-US" i="1" dirty="0" smtClean="0">
                <a:ea typeface="ＭＳ Ｐゴシック" panose="020B0600070205080204" pitchFamily="34" charset="-128"/>
              </a:rPr>
              <a:t>http://ell.stanford.edu/sites/default/files/math_learnmore_files/4.Language%20of%20Math%20Task%20Templates%2010-4-13.pdf</a:t>
            </a:r>
          </a:p>
          <a:p>
            <a:pPr>
              <a:lnSpc>
                <a:spcPct val="110000"/>
              </a:lnSpc>
            </a:pPr>
            <a:r>
              <a:rPr lang="en-US" altLang="en-US" i="1" dirty="0" smtClean="0">
                <a:ea typeface="ＭＳ Ｐゴシック" panose="020B0600070205080204" pitchFamily="34" charset="-128"/>
              </a:rPr>
              <a:t>http://www.rti4success.org/resource/implementing-effective-literacy-practices-instructing-english-language-learners-within</a:t>
            </a:r>
          </a:p>
          <a:p>
            <a:pPr>
              <a:lnSpc>
                <a:spcPct val="110000"/>
              </a:lnSpc>
            </a:pPr>
            <a:endParaRPr lang="en-US" altLang="en-US" dirty="0" smtClean="0">
              <a:ea typeface="ＭＳ Ｐゴシック" panose="020B0600070205080204" pitchFamily="34" charset="-128"/>
            </a:endParaRPr>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9A10782-7BCE-4D71-905B-C30807666CE1}" type="slidenum">
              <a:rPr lang="en-US" altLang="en-US">
                <a:latin typeface="Arial" panose="020B0604020202020204" pitchFamily="34" charset="0"/>
                <a:cs typeface="Arial" panose="020B0604020202020204" pitchFamily="34" charset="0"/>
              </a:rPr>
              <a:pPr>
                <a:spcBef>
                  <a:spcPct val="0"/>
                </a:spcBef>
              </a:pPr>
              <a:t>37</a:t>
            </a:fld>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50519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Choose words and phrases for rich vocabulary instruction very carefully. A prudent selection of words for rich instruction is critical because rich vocabulary instruction, instruction that prompts students’ deep processing of word meanings (see Beck</a:t>
            </a:r>
            <a:r>
              <a:rPr lang="en-US" altLang="en-US" baseline="0" dirty="0" smtClean="0">
                <a:ea typeface="ＭＳ Ｐゴシック" panose="020B0600070205080204" pitchFamily="34" charset="-128"/>
              </a:rPr>
              <a:t> &amp;</a:t>
            </a:r>
            <a:r>
              <a:rPr lang="en-US" altLang="en-US" dirty="0" smtClean="0">
                <a:ea typeface="ＭＳ Ｐゴシック" panose="020B0600070205080204" pitchFamily="34" charset="-128"/>
              </a:rPr>
              <a:t> </a:t>
            </a:r>
            <a:r>
              <a:rPr lang="en-US" altLang="en-US" dirty="0" err="1" smtClean="0">
                <a:ea typeface="ＭＳ Ｐゴシック" panose="020B0600070205080204" pitchFamily="34" charset="-128"/>
              </a:rPr>
              <a:t>McKeown</a:t>
            </a:r>
            <a:r>
              <a:rPr lang="en-US" altLang="en-US" dirty="0" smtClean="0">
                <a:ea typeface="ＭＳ Ｐゴシック" panose="020B0600070205080204" pitchFamily="34" charset="-128"/>
              </a:rPr>
              <a:t>, 2002; Coyne, </a:t>
            </a:r>
            <a:r>
              <a:rPr lang="en-US" sz="1200" kern="1200" dirty="0" err="1" smtClean="0">
                <a:solidFill>
                  <a:schemeClr val="tx1"/>
                </a:solidFill>
                <a:effectLst/>
                <a:latin typeface="+mn-lt"/>
                <a:ea typeface="ＭＳ Ｐゴシック" charset="0"/>
                <a:cs typeface="ＭＳ Ｐゴシック" charset="0"/>
              </a:rPr>
              <a:t>McCoach</a:t>
            </a:r>
            <a:r>
              <a:rPr lang="en-US" sz="1200" kern="1200" dirty="0" smtClean="0">
                <a:solidFill>
                  <a:schemeClr val="tx1"/>
                </a:solidFill>
                <a:effectLst/>
                <a:latin typeface="+mn-lt"/>
                <a:ea typeface="ＭＳ Ｐゴシック" charset="0"/>
                <a:cs typeface="ＭＳ Ｐゴシック" charset="0"/>
              </a:rPr>
              <a:t>, &amp; </a:t>
            </a:r>
            <a:r>
              <a:rPr lang="en-US" sz="1200" kern="1200" dirty="0" err="1" smtClean="0">
                <a:solidFill>
                  <a:schemeClr val="tx1"/>
                </a:solidFill>
                <a:effectLst/>
                <a:latin typeface="+mn-lt"/>
                <a:ea typeface="ＭＳ Ｐゴシック" charset="0"/>
                <a:cs typeface="ＭＳ Ｐゴシック" charset="0"/>
              </a:rPr>
              <a:t>Kapp</a:t>
            </a:r>
            <a:r>
              <a:rPr lang="en-US" altLang="en-US" dirty="0" smtClean="0">
                <a:ea typeface="ＭＳ Ｐゴシック" panose="020B0600070205080204" pitchFamily="34" charset="-128"/>
              </a:rPr>
              <a:t>, 2007), although effective, is also time intensive. Accordingly, only a handful of words should be taught at a time. Some authorities recommend teaching about eight to 10 words per week; others suggest two to three words per day. </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Some words may pose a greater acquisition challenge (Nation, 2001) such as words that are more abstract and less able to be mentally imaged; these conceptually difficult words may benefit from the additional instructional support of rich instruction (see August, </a:t>
            </a:r>
            <a:r>
              <a:rPr lang="en-US" altLang="en-US" dirty="0" err="1" smtClean="0">
                <a:ea typeface="ＭＳ Ｐゴシック" panose="020B0600070205080204" pitchFamily="34" charset="-128"/>
              </a:rPr>
              <a:t>Artzi</a:t>
            </a:r>
            <a:r>
              <a:rPr lang="en-US" altLang="en-US" dirty="0" smtClean="0">
                <a:ea typeface="ＭＳ Ｐゴシック" panose="020B0600070205080204" pitchFamily="34" charset="-128"/>
              </a:rPr>
              <a:t>, &amp; Barr, 2012; Bravo &amp; </a:t>
            </a:r>
            <a:r>
              <a:rPr lang="en-US" altLang="en-US" dirty="0" err="1" smtClean="0">
                <a:ea typeface="ＭＳ Ｐゴシック" panose="020B0600070205080204" pitchFamily="34" charset="-128"/>
              </a:rPr>
              <a:t>Cervetti</a:t>
            </a:r>
            <a:r>
              <a:rPr lang="en-US" altLang="en-US" dirty="0" smtClean="0">
                <a:ea typeface="ＭＳ Ｐゴシック" panose="020B0600070205080204" pitchFamily="34" charset="-128"/>
              </a:rPr>
              <a:t>, 2005; Nagy &amp; </a:t>
            </a:r>
            <a:r>
              <a:rPr lang="en-US" altLang="en-US" dirty="0" err="1" smtClean="0">
                <a:ea typeface="ＭＳ Ｐゴシック" panose="020B0600070205080204" pitchFamily="34" charset="-128"/>
              </a:rPr>
              <a:t>Heibert</a:t>
            </a:r>
            <a:r>
              <a:rPr lang="en-US" altLang="en-US" dirty="0" smtClean="0">
                <a:ea typeface="ＭＳ Ｐゴシック" panose="020B0600070205080204" pitchFamily="34" charset="-128"/>
              </a:rPr>
              <a:t>, 2011). Therefore, think about selecting words that students would be less likely to acquire through their own means or the words that need intensive instructional target. At the same time, remember that it may be better to richly instruct math conceptual words that students need depth of knowledge for in order to accrue math content (</a:t>
            </a:r>
            <a:r>
              <a:rPr lang="en-US" altLang="en-US" dirty="0" err="1" smtClean="0">
                <a:ea typeface="ＭＳ Ｐゴシック" panose="020B0600070205080204" pitchFamily="34" charset="-128"/>
              </a:rPr>
              <a:t>Marzano</a:t>
            </a:r>
            <a:r>
              <a:rPr lang="en-US" altLang="en-US" dirty="0" smtClean="0">
                <a:ea typeface="ＭＳ Ｐゴシック" panose="020B0600070205080204" pitchFamily="34" charset="-128"/>
              </a:rPr>
              <a:t>, 2004).</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To determine the utility of a word, you may choose general academic words that are frequent in texts,</a:t>
            </a:r>
            <a:r>
              <a:rPr lang="en-US" altLang="en-US" baseline="0" dirty="0" smtClean="0">
                <a:ea typeface="ＭＳ Ｐゴシック" panose="020B0600070205080204" pitchFamily="34" charset="-128"/>
              </a:rPr>
              <a:t> </a:t>
            </a:r>
            <a:r>
              <a:rPr lang="en-US" altLang="en-US" dirty="0" smtClean="0">
                <a:ea typeface="ＭＳ Ｐゴシック" panose="020B0600070205080204" pitchFamily="34" charset="-128"/>
              </a:rPr>
              <a:t>domain-specific words that are conceptually important to the math content, and other general academic words that students</a:t>
            </a:r>
            <a:r>
              <a:rPr lang="en-US" altLang="en-US" baseline="0" dirty="0" smtClean="0">
                <a:ea typeface="ＭＳ Ｐゴシック" panose="020B0600070205080204" pitchFamily="34" charset="-128"/>
              </a:rPr>
              <a:t> will need to know to better understand the domain-specific word</a:t>
            </a:r>
            <a:r>
              <a:rPr lang="en-US" altLang="en-US" dirty="0" smtClean="0">
                <a:ea typeface="ＭＳ Ｐゴシック" panose="020B0600070205080204" pitchFamily="34" charset="-128"/>
              </a:rPr>
              <a:t>. In order to </a:t>
            </a:r>
            <a:r>
              <a:rPr lang="en-US" altLang="en-US" i="1" dirty="0" smtClean="0">
                <a:ea typeface="ＭＳ Ｐゴシック" panose="020B0600070205080204" pitchFamily="34" charset="-128"/>
              </a:rPr>
              <a:t>measure</a:t>
            </a:r>
            <a:r>
              <a:rPr lang="en-US" altLang="en-US" dirty="0" smtClean="0">
                <a:ea typeface="ＭＳ Ｐゴシック" panose="020B0600070205080204" pitchFamily="34" charset="-128"/>
              </a:rPr>
              <a:t> something, for example, students have to </a:t>
            </a:r>
            <a:r>
              <a:rPr lang="en-US" altLang="en-US" i="1" dirty="0" smtClean="0">
                <a:ea typeface="ＭＳ Ｐゴシック" panose="020B0600070205080204" pitchFamily="34" charset="-128"/>
              </a:rPr>
              <a:t>evaluate</a:t>
            </a:r>
            <a:r>
              <a:rPr lang="en-US" altLang="en-US" dirty="0" smtClean="0">
                <a:ea typeface="ＭＳ Ｐゴシック" panose="020B0600070205080204" pitchFamily="34" charset="-128"/>
              </a:rPr>
              <a:t> the </a:t>
            </a:r>
            <a:r>
              <a:rPr lang="en-US" altLang="en-US" i="1" dirty="0" smtClean="0">
                <a:ea typeface="ＭＳ Ｐゴシック" panose="020B0600070205080204" pitchFamily="34" charset="-128"/>
              </a:rPr>
              <a:t>length</a:t>
            </a:r>
            <a:r>
              <a:rPr lang="en-US" altLang="en-US" dirty="0" smtClean="0">
                <a:ea typeface="ＭＳ Ｐゴシック" panose="020B0600070205080204" pitchFamily="34" charset="-128"/>
              </a:rPr>
              <a:t>. Therefore, teaching some high-utility general academic words like </a:t>
            </a:r>
            <a:r>
              <a:rPr lang="en-US" altLang="en-US" i="1" dirty="0" smtClean="0">
                <a:ea typeface="ＭＳ Ｐゴシック" panose="020B0600070205080204" pitchFamily="34" charset="-128"/>
              </a:rPr>
              <a:t>evaluate,</a:t>
            </a:r>
            <a:r>
              <a:rPr lang="en-US" altLang="en-US" dirty="0" smtClean="0">
                <a:ea typeface="ＭＳ Ｐゴシック" panose="020B0600070205080204" pitchFamily="34" charset="-128"/>
              </a:rPr>
              <a:t> as well as some important domain-specific vocabulary like </a:t>
            </a:r>
            <a:r>
              <a:rPr lang="en-US" altLang="en-US" i="1" dirty="0" smtClean="0">
                <a:ea typeface="ＭＳ Ｐゴシック" panose="020B0600070205080204" pitchFamily="34" charset="-128"/>
              </a:rPr>
              <a:t>measurement</a:t>
            </a:r>
            <a:r>
              <a:rPr lang="en-US" altLang="en-US" dirty="0" smtClean="0">
                <a:ea typeface="ＭＳ Ｐゴシック" panose="020B0600070205080204" pitchFamily="34" charset="-128"/>
              </a:rPr>
              <a:t> and </a:t>
            </a:r>
            <a:r>
              <a:rPr lang="en-US" altLang="en-US" i="1" dirty="0" smtClean="0">
                <a:ea typeface="ＭＳ Ｐゴシック" panose="020B0600070205080204" pitchFamily="34" charset="-128"/>
              </a:rPr>
              <a:t>length,</a:t>
            </a:r>
            <a:r>
              <a:rPr lang="en-US" altLang="en-US" dirty="0" smtClean="0">
                <a:ea typeface="ＭＳ Ｐゴシック" panose="020B0600070205080204" pitchFamily="34" charset="-128"/>
              </a:rPr>
              <a:t> can help students develop deeper conceptual understandings of the math measurement content (Baker, et al., 2014; see </a:t>
            </a:r>
            <a:r>
              <a:rPr lang="en-US" altLang="en-US" dirty="0" err="1" smtClean="0">
                <a:ea typeface="ＭＳ Ｐゴシック" panose="020B0600070205080204" pitchFamily="34" charset="-128"/>
              </a:rPr>
              <a:t>Marzano</a:t>
            </a:r>
            <a:r>
              <a:rPr lang="en-US" altLang="en-US" dirty="0" smtClean="0">
                <a:ea typeface="ＭＳ Ｐゴシック" panose="020B0600070205080204" pitchFamily="34" charset="-128"/>
              </a:rPr>
              <a:t> &amp; </a:t>
            </a:r>
            <a:r>
              <a:rPr lang="en-US" altLang="en-US" dirty="0" err="1" smtClean="0">
                <a:ea typeface="ＭＳ Ｐゴシック" panose="020B0600070205080204" pitchFamily="34" charset="-128"/>
              </a:rPr>
              <a:t>Marzano</a:t>
            </a:r>
            <a:r>
              <a:rPr lang="en-US" altLang="en-US" dirty="0" smtClean="0">
                <a:ea typeface="ＭＳ Ｐゴシック" panose="020B0600070205080204" pitchFamily="34" charset="-128"/>
              </a:rPr>
              <a:t>, 1988, for discussion of mega-cluster approach to word selection). Perhaps, however, you determine that the majority of your students already know the word </a:t>
            </a:r>
            <a:r>
              <a:rPr lang="en-US" altLang="en-US" i="1" dirty="0" smtClean="0">
                <a:ea typeface="ＭＳ Ｐゴシック" panose="020B0600070205080204" pitchFamily="34" charset="-128"/>
              </a:rPr>
              <a:t>measurement. </a:t>
            </a:r>
            <a:r>
              <a:rPr lang="en-US" altLang="en-US" dirty="0" smtClean="0">
                <a:ea typeface="ＭＳ Ｐゴシック" panose="020B0600070205080204" pitchFamily="34" charset="-128"/>
              </a:rPr>
              <a:t>Then spend time robustly instructing another high-utility word that would benefit from the additional instruction, and perhaps provide students a glossary entry with the word </a:t>
            </a:r>
            <a:r>
              <a:rPr lang="en-US" altLang="en-US" i="1" dirty="0" smtClean="0">
                <a:ea typeface="ＭＳ Ｐゴシック" panose="020B0600070205080204" pitchFamily="34" charset="-128"/>
              </a:rPr>
              <a:t>measurement</a:t>
            </a:r>
            <a:r>
              <a:rPr lang="en-US" altLang="en-US" dirty="0" smtClean="0">
                <a:ea typeface="ＭＳ Ｐゴシック" panose="020B0600070205080204" pitchFamily="34" charset="-128"/>
              </a:rPr>
              <a:t> to have as additional support.</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Have participants look at the vocabulary picture cards and discuss elements that are present on the cards and how they may enhance the instruction.</a:t>
            </a:r>
          </a:p>
          <a:p>
            <a:pPr>
              <a:lnSpc>
                <a:spcPct val="110000"/>
              </a:lnSpc>
            </a:pPr>
            <a:endParaRPr lang="en-US" altLang="en-US" i="1"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For more information, see:</a:t>
            </a:r>
          </a:p>
          <a:p>
            <a:pPr>
              <a:lnSpc>
                <a:spcPct val="110000"/>
              </a:lnSpc>
            </a:pPr>
            <a:r>
              <a:rPr lang="en-US" altLang="en-US" i="1" dirty="0" smtClean="0">
                <a:ea typeface="ＭＳ Ｐゴシック" panose="020B0600070205080204" pitchFamily="34" charset="-128"/>
              </a:rPr>
              <a:t>http://</a:t>
            </a:r>
            <a:r>
              <a:rPr lang="en-US" altLang="en-US" i="1" dirty="0" err="1" smtClean="0">
                <a:ea typeface="ＭＳ Ｐゴシック" panose="020B0600070205080204" pitchFamily="34" charset="-128"/>
              </a:rPr>
              <a:t>www.corestandards.org</a:t>
            </a:r>
            <a:r>
              <a:rPr lang="en-US" altLang="en-US" i="1" dirty="0" smtClean="0">
                <a:ea typeface="ＭＳ Ｐゴシック" panose="020B0600070205080204" pitchFamily="34" charset="-128"/>
              </a:rPr>
              <a:t>/assets/</a:t>
            </a:r>
            <a:r>
              <a:rPr lang="en-US" altLang="en-US" i="1" dirty="0" err="1" smtClean="0">
                <a:ea typeface="ＭＳ Ｐゴシック" panose="020B0600070205080204" pitchFamily="34" charset="-128"/>
              </a:rPr>
              <a:t>Appendix_A.pdf</a:t>
            </a:r>
            <a:endParaRPr lang="en-US" altLang="en-US" i="1"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http://www.rti4success.org/resource/implementing-effective-literacy-practices-instructing-english-language-learners-within</a:t>
            </a:r>
            <a:endParaRPr lang="en-US" altLang="en-US" dirty="0" smtClean="0">
              <a:ea typeface="ＭＳ Ｐゴシック" panose="020B0600070205080204" pitchFamily="34" charset="-128"/>
            </a:endParaRPr>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6E00E79-E5B6-4524-912F-A299B6A332AA}" type="slidenum">
              <a:rPr lang="en-US" altLang="en-US">
                <a:latin typeface="Arial" panose="020B0604020202020204" pitchFamily="34" charset="0"/>
                <a:cs typeface="Arial" panose="020B0604020202020204" pitchFamily="34" charset="0"/>
              </a:rPr>
              <a:pPr>
                <a:spcBef>
                  <a:spcPct val="0"/>
                </a:spcBef>
              </a:pPr>
              <a:t>38</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05327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sz="1200" kern="1200" dirty="0" smtClean="0">
                <a:solidFill>
                  <a:schemeClr val="tx1"/>
                </a:solidFill>
                <a:effectLst/>
                <a:latin typeface="+mn-lt"/>
                <a:ea typeface="ＭＳ Ｐゴシック" charset="0"/>
                <a:cs typeface="ＭＳ Ｐゴシック" charset="0"/>
              </a:rPr>
              <a:t>In addition to intensive rich vocabulary instruction, other words can also be targeted through brief parenthetical explanations or through meanings and/or translations provided at the bottom or margin of a page (sometimes called glosses). This less robust approach is what Coyne et al. (2007) called embedded instruction (see also Graves et al, 2014). Words that may be well served through embedded instructional means may be those that are more concrete, more easily mentally imaged, and more easily defined (see August et al., 2012). </a:t>
            </a:r>
          </a:p>
          <a:p>
            <a:pPr>
              <a:lnSpc>
                <a:spcPct val="110000"/>
              </a:lnSpc>
            </a:pPr>
            <a:endParaRPr lang="en-US" sz="1200" kern="1200" dirty="0" smtClean="0">
              <a:solidFill>
                <a:schemeClr val="tx1"/>
              </a:solidFill>
              <a:effectLst/>
              <a:latin typeface="+mn-lt"/>
              <a:ea typeface="ＭＳ Ｐゴシック" charset="0"/>
              <a:cs typeface="ＭＳ Ｐゴシック" charset="0"/>
            </a:endParaRPr>
          </a:p>
          <a:p>
            <a:pPr>
              <a:lnSpc>
                <a:spcPct val="110000"/>
              </a:lnSpc>
            </a:pPr>
            <a:r>
              <a:rPr lang="en-US" sz="1200" kern="1200" dirty="0" smtClean="0">
                <a:solidFill>
                  <a:schemeClr val="tx1"/>
                </a:solidFill>
                <a:effectLst/>
                <a:latin typeface="+mn-lt"/>
                <a:ea typeface="ＭＳ Ｐゴシック" charset="0"/>
                <a:cs typeface="ＭＳ Ｐゴシック" charset="0"/>
              </a:rPr>
              <a:t>Let’s look at how rich vocabulary instruction may work in tandem with less-robust embedded vocabulary instruction within the context of a math lesson. In this lesson on fractions, the words </a:t>
            </a:r>
            <a:r>
              <a:rPr lang="en-US" sz="1200" i="1" kern="1200" dirty="0" smtClean="0">
                <a:solidFill>
                  <a:schemeClr val="tx1"/>
                </a:solidFill>
                <a:effectLst/>
                <a:latin typeface="+mn-lt"/>
                <a:ea typeface="ＭＳ Ｐゴシック" charset="0"/>
                <a:cs typeface="ＭＳ Ｐゴシック" charset="0"/>
              </a:rPr>
              <a:t>determine, denominator, </a:t>
            </a:r>
            <a:r>
              <a:rPr lang="en-US" sz="1200" kern="1200" dirty="0" smtClean="0">
                <a:solidFill>
                  <a:schemeClr val="tx1"/>
                </a:solidFill>
                <a:effectLst/>
                <a:latin typeface="+mn-lt"/>
                <a:ea typeface="ＭＳ Ｐゴシック" charset="0"/>
                <a:cs typeface="ＭＳ Ｐゴシック" charset="0"/>
              </a:rPr>
              <a:t>and </a:t>
            </a:r>
            <a:r>
              <a:rPr lang="en-US" sz="1200" i="1" kern="1200" dirty="0" smtClean="0">
                <a:solidFill>
                  <a:schemeClr val="tx1"/>
                </a:solidFill>
                <a:effectLst/>
                <a:latin typeface="+mn-lt"/>
                <a:ea typeface="ＭＳ Ｐゴシック" charset="0"/>
                <a:cs typeface="ＭＳ Ｐゴシック" charset="0"/>
              </a:rPr>
              <a:t>common </a:t>
            </a:r>
            <a:r>
              <a:rPr lang="en-US" sz="1200" kern="1200" dirty="0" smtClean="0">
                <a:solidFill>
                  <a:schemeClr val="tx1"/>
                </a:solidFill>
                <a:effectLst/>
                <a:latin typeface="+mn-lt"/>
                <a:ea typeface="ＭＳ Ｐゴシック" charset="0"/>
                <a:cs typeface="ＭＳ Ｐゴシック" charset="0"/>
              </a:rPr>
              <a:t>are crucial for students to understand to complete the math activity. </a:t>
            </a:r>
            <a:r>
              <a:rPr lang="en-US" sz="1200" i="1" kern="1200" dirty="0" smtClean="0">
                <a:solidFill>
                  <a:schemeClr val="tx1"/>
                </a:solidFill>
                <a:effectLst/>
                <a:latin typeface="+mn-lt"/>
                <a:ea typeface="ＭＳ Ｐゴシック" charset="0"/>
                <a:cs typeface="ＭＳ Ｐゴシック" charset="0"/>
              </a:rPr>
              <a:t>Determine </a:t>
            </a:r>
            <a:r>
              <a:rPr lang="en-US" sz="1200" kern="1200" dirty="0" smtClean="0">
                <a:solidFill>
                  <a:schemeClr val="tx1"/>
                </a:solidFill>
                <a:effectLst/>
                <a:latin typeface="+mn-lt"/>
                <a:ea typeface="ＭＳ Ｐゴシック" charset="0"/>
                <a:cs typeface="ＭＳ Ｐゴシック" charset="0"/>
              </a:rPr>
              <a:t>and </a:t>
            </a:r>
            <a:r>
              <a:rPr lang="en-US" sz="1200" i="1" kern="1200" dirty="0" smtClean="0">
                <a:solidFill>
                  <a:schemeClr val="tx1"/>
                </a:solidFill>
                <a:effectLst/>
                <a:latin typeface="+mn-lt"/>
                <a:ea typeface="ＭＳ Ｐゴシック" charset="0"/>
                <a:cs typeface="ＭＳ Ｐゴシック" charset="0"/>
              </a:rPr>
              <a:t>common </a:t>
            </a:r>
            <a:r>
              <a:rPr lang="en-US" sz="1200" kern="1200" dirty="0" smtClean="0">
                <a:solidFill>
                  <a:schemeClr val="tx1"/>
                </a:solidFill>
                <a:effectLst/>
                <a:latin typeface="+mn-lt"/>
                <a:ea typeface="ＭＳ Ｐゴシック" charset="0"/>
                <a:cs typeface="ＭＳ Ｐゴシック" charset="0"/>
              </a:rPr>
              <a:t>are also words that are higher-frequency in school text (see Zeno, </a:t>
            </a:r>
            <a:r>
              <a:rPr lang="en-US" sz="1200" kern="1200" dirty="0" err="1" smtClean="0">
                <a:solidFill>
                  <a:schemeClr val="tx1"/>
                </a:solidFill>
                <a:effectLst/>
                <a:latin typeface="+mn-lt"/>
                <a:ea typeface="ＭＳ Ｐゴシック" charset="0"/>
                <a:cs typeface="ＭＳ Ｐゴシック" charset="0"/>
              </a:rPr>
              <a:t>Ivenz</a:t>
            </a:r>
            <a:r>
              <a:rPr lang="en-US" sz="1200" kern="1200" dirty="0" smtClean="0">
                <a:solidFill>
                  <a:schemeClr val="tx1"/>
                </a:solidFill>
                <a:effectLst/>
                <a:latin typeface="+mn-lt"/>
                <a:ea typeface="ＭＳ Ｐゴシック" charset="0"/>
                <a:cs typeface="ＭＳ Ｐゴシック" charset="0"/>
              </a:rPr>
              <a:t>, Millard, &amp; </a:t>
            </a:r>
            <a:r>
              <a:rPr lang="en-US" sz="1200" kern="1200" dirty="0" err="1" smtClean="0">
                <a:solidFill>
                  <a:schemeClr val="tx1"/>
                </a:solidFill>
                <a:effectLst/>
                <a:latin typeface="+mn-lt"/>
                <a:ea typeface="ＭＳ Ｐゴシック" charset="0"/>
                <a:cs typeface="ＭＳ Ｐゴシック" charset="0"/>
              </a:rPr>
              <a:t>Duvvuri</a:t>
            </a:r>
            <a:r>
              <a:rPr lang="en-US" sz="1200" kern="1200" dirty="0" smtClean="0">
                <a:solidFill>
                  <a:schemeClr val="tx1"/>
                </a:solidFill>
                <a:effectLst/>
                <a:latin typeface="+mn-lt"/>
                <a:ea typeface="ＭＳ Ｐゴシック" charset="0"/>
                <a:cs typeface="ＭＳ Ｐゴシック" charset="0"/>
              </a:rPr>
              <a:t>, 1995) and, therefore, knowing those words will be useful for students beyond math. The domain-specific word, </a:t>
            </a:r>
            <a:r>
              <a:rPr lang="en-US" sz="1200" i="1" kern="1200" dirty="0" smtClean="0">
                <a:solidFill>
                  <a:schemeClr val="tx1"/>
                </a:solidFill>
                <a:effectLst/>
                <a:latin typeface="+mn-lt"/>
                <a:ea typeface="ＭＳ Ｐゴシック" charset="0"/>
                <a:cs typeface="ＭＳ Ｐゴシック" charset="0"/>
              </a:rPr>
              <a:t>denominator</a:t>
            </a:r>
            <a:r>
              <a:rPr lang="en-US" sz="1200" kern="1200" dirty="0" smtClean="0">
                <a:solidFill>
                  <a:schemeClr val="tx1"/>
                </a:solidFill>
                <a:effectLst/>
                <a:latin typeface="+mn-lt"/>
                <a:ea typeface="ＭＳ Ｐゴシック" charset="0"/>
                <a:cs typeface="ＭＳ Ｐゴシック" charset="0"/>
              </a:rPr>
              <a:t>, is certainly not nearly as frequent as the general academic words, but it is a conceptually integral word for one to work with fractions. Here </a:t>
            </a:r>
            <a:r>
              <a:rPr lang="en-US" sz="1200" i="1" kern="1200" dirty="0" smtClean="0">
                <a:solidFill>
                  <a:schemeClr val="tx1"/>
                </a:solidFill>
                <a:effectLst/>
                <a:latin typeface="+mn-lt"/>
                <a:ea typeface="ＭＳ Ｐゴシック" charset="0"/>
                <a:cs typeface="ＭＳ Ｐゴシック" charset="0"/>
              </a:rPr>
              <a:t>convert </a:t>
            </a:r>
            <a:r>
              <a:rPr lang="en-US" sz="1200" kern="1200" dirty="0" smtClean="0">
                <a:solidFill>
                  <a:schemeClr val="tx1"/>
                </a:solidFill>
                <a:effectLst/>
                <a:latin typeface="+mn-lt"/>
                <a:ea typeface="ＭＳ Ｐゴシック" charset="0"/>
                <a:cs typeface="ＭＳ Ｐゴシック" charset="0"/>
              </a:rPr>
              <a:t>is a good candidate for embedded instruction because it is more easily defined and slightly more concrete. It is also a cognate with Spanish, </a:t>
            </a:r>
            <a:r>
              <a:rPr lang="en-US" sz="1200" i="1" kern="1200" dirty="0" err="1" smtClean="0">
                <a:solidFill>
                  <a:schemeClr val="tx1"/>
                </a:solidFill>
                <a:effectLst/>
                <a:latin typeface="+mn-lt"/>
                <a:ea typeface="ＭＳ Ｐゴシック" charset="0"/>
                <a:cs typeface="ＭＳ Ｐゴシック" charset="0"/>
              </a:rPr>
              <a:t>convertir</a:t>
            </a:r>
            <a:r>
              <a:rPr lang="en-US" sz="1200" kern="1200" dirty="0" smtClean="0">
                <a:solidFill>
                  <a:schemeClr val="tx1"/>
                </a:solidFill>
                <a:effectLst/>
                <a:latin typeface="+mn-lt"/>
                <a:ea typeface="ＭＳ Ｐゴシック" charset="0"/>
                <a:cs typeface="ＭＳ Ｐゴシック" charset="0"/>
              </a:rPr>
              <a:t>; it sounds and looks similar and means the same thing across both languages.</a:t>
            </a:r>
          </a:p>
          <a:p>
            <a:pPr>
              <a:lnSpc>
                <a:spcPct val="110000"/>
              </a:lnSpc>
              <a:buFont typeface="Wingdings" panose="05000000000000000000" pitchFamily="2" charset="2"/>
              <a:buNone/>
            </a:pPr>
            <a:r>
              <a:rPr lang="en-US" altLang="en-US" dirty="0" smtClean="0">
                <a:ea typeface="ＭＳ Ｐゴシック" panose="020B0600070205080204" pitchFamily="34" charset="-128"/>
              </a:rPr>
              <a:t> </a:t>
            </a:r>
          </a:p>
          <a:p>
            <a:pPr>
              <a:lnSpc>
                <a:spcPct val="110000"/>
              </a:lnSpc>
              <a:buFont typeface="Wingdings" panose="05000000000000000000" pitchFamily="2" charset="2"/>
              <a:buNone/>
            </a:pPr>
            <a:endParaRPr lang="en-US" altLang="en-US" i="0" dirty="0" smtClean="0">
              <a:ea typeface="ＭＳ Ｐゴシック" panose="020B0600070205080204" pitchFamily="34" charset="-128"/>
            </a:endParaRPr>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51890A3-3827-4C2F-8D68-1F5E92E68F72}" type="slidenum">
              <a:rPr lang="en-US" altLang="en-US">
                <a:latin typeface="Arial" panose="020B0604020202020204" pitchFamily="34" charset="0"/>
                <a:cs typeface="Arial" panose="020B0604020202020204" pitchFamily="34" charset="0"/>
              </a:rPr>
              <a:pPr>
                <a:spcBef>
                  <a:spcPct val="0"/>
                </a:spcBef>
              </a:pPr>
              <a:t>39</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4084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defRPr/>
            </a:pPr>
            <a:r>
              <a:rPr lang="en-US" altLang="en-US" dirty="0" smtClean="0">
                <a:ea typeface="ＭＳ Ｐゴシック" pitchFamily="34" charset="-128"/>
              </a:rPr>
              <a:t>These guiding questions will be discussed in more detail in this CEM part:</a:t>
            </a:r>
          </a:p>
          <a:p>
            <a:pPr marL="171450" indent="-171450">
              <a:lnSpc>
                <a:spcPct val="110000"/>
              </a:lnSpc>
              <a:buFont typeface="Arial" panose="020B0604020202020204" pitchFamily="34" charset="0"/>
              <a:buChar char="•"/>
              <a:defRPr/>
            </a:pPr>
            <a:r>
              <a:rPr lang="en-US" dirty="0" smtClean="0"/>
              <a:t>What is universal instruction in MTSS?</a:t>
            </a:r>
          </a:p>
          <a:p>
            <a:pPr marL="171450" indent="-171450">
              <a:lnSpc>
                <a:spcPct val="110000"/>
              </a:lnSpc>
              <a:buFont typeface="Arial" panose="020B0604020202020204" pitchFamily="34" charset="0"/>
              <a:buChar char="•"/>
              <a:defRPr/>
            </a:pPr>
            <a:r>
              <a:rPr lang="en-US" dirty="0" smtClean="0"/>
              <a:t>What does high-quality math instruction at the universal level look like?</a:t>
            </a:r>
          </a:p>
          <a:p>
            <a:pPr marL="171450" indent="-171450">
              <a:lnSpc>
                <a:spcPct val="110000"/>
              </a:lnSpc>
              <a:buFont typeface="Arial" panose="020B0604020202020204" pitchFamily="34" charset="0"/>
              <a:buChar char="•"/>
              <a:defRPr/>
            </a:pPr>
            <a:r>
              <a:rPr lang="en-US" dirty="0" smtClean="0"/>
              <a:t>What are considerations for math instruction in the Common Core State Standards (CCSS)?</a:t>
            </a:r>
          </a:p>
          <a:p>
            <a:pPr marL="171450" indent="-171450">
              <a:lnSpc>
                <a:spcPct val="110000"/>
              </a:lnSpc>
              <a:buFont typeface="Arial" panose="020B0604020202020204" pitchFamily="34" charset="0"/>
              <a:buChar char="•"/>
              <a:defRPr/>
            </a:pPr>
            <a:r>
              <a:rPr lang="en-US" dirty="0" smtClean="0"/>
              <a:t>What is the role of screening and progress monitoring at the universal level?</a:t>
            </a:r>
          </a:p>
          <a:p>
            <a:pPr marL="171450" indent="-171450">
              <a:lnSpc>
                <a:spcPct val="110000"/>
              </a:lnSpc>
              <a:buFont typeface="Arial" panose="020B0604020202020204" pitchFamily="34" charset="0"/>
              <a:buChar char="•"/>
              <a:defRPr/>
            </a:pPr>
            <a:r>
              <a:rPr lang="en-US" dirty="0" smtClean="0"/>
              <a:t>What are some considerations for data-based decisions at the universal level?</a:t>
            </a:r>
          </a:p>
          <a:p>
            <a:pPr>
              <a:lnSpc>
                <a:spcPct val="110000"/>
              </a:lnSpc>
              <a:defRPr/>
            </a:pPr>
            <a:endParaRPr lang="en-US" altLang="en-US" dirty="0" smtClean="0">
              <a:ea typeface="ＭＳ Ｐゴシック" pitchFamily="34" charset="-128"/>
            </a:endParaRPr>
          </a:p>
          <a:p>
            <a:pPr>
              <a:lnSpc>
                <a:spcPct val="110000"/>
              </a:lnSpc>
              <a:defRPr/>
            </a:pPr>
            <a:r>
              <a:rPr lang="en-US" altLang="en-US" dirty="0" smtClean="0">
                <a:ea typeface="ＭＳ Ｐゴシック" pitchFamily="34" charset="-128"/>
              </a:rPr>
              <a:t>At the end of this CEM part you will engage in a case study.</a:t>
            </a:r>
          </a:p>
        </p:txBody>
      </p:sp>
    </p:spTree>
    <p:extLst>
      <p:ext uri="{BB962C8B-B14F-4D97-AF65-F5344CB8AC3E}">
        <p14:creationId xmlns:p14="http://schemas.microsoft.com/office/powerpoint/2010/main" val="4291338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In tandem with rich instruction and embedded support for high-utility vocabulary, you can promote strategies that help students become better independent word learners. This will be a key skill for them</a:t>
            </a:r>
            <a:r>
              <a:rPr lang="en-US" altLang="en-US" dirty="0">
                <a:ea typeface="ＭＳ Ｐゴシック" panose="020B0600070205080204" pitchFamily="34" charset="-128"/>
              </a:rPr>
              <a:t> </a:t>
            </a:r>
            <a:r>
              <a:rPr lang="en-US" altLang="en-US" dirty="0" smtClean="0">
                <a:ea typeface="ＭＳ Ｐゴシック" panose="020B0600070205080204" pitchFamily="34" charset="-128"/>
              </a:rPr>
              <a:t>because the majority of </a:t>
            </a:r>
            <a:r>
              <a:rPr lang="en-US" altLang="en-US" dirty="0">
                <a:ea typeface="ＭＳ Ｐゴシック" panose="020B0600070205080204" pitchFamily="34" charset="-128"/>
              </a:rPr>
              <a:t> </a:t>
            </a:r>
            <a:r>
              <a:rPr lang="en-US" altLang="en-US" dirty="0" smtClean="0">
                <a:ea typeface="ＭＳ Ｐゴシック" panose="020B0600070205080204" pitchFamily="34" charset="-128"/>
              </a:rPr>
              <a:t>the vocabulary they will acquire will be through more independent means (see Graves, August, &amp; </a:t>
            </a:r>
            <a:r>
              <a:rPr lang="en-US" altLang="en-US" dirty="0" err="1" smtClean="0">
                <a:ea typeface="ＭＳ Ｐゴシック" panose="020B0600070205080204" pitchFamily="34" charset="-128"/>
              </a:rPr>
              <a:t>Mancilla</a:t>
            </a:r>
            <a:r>
              <a:rPr lang="en-US" altLang="en-US" dirty="0" smtClean="0">
                <a:ea typeface="ＭＳ Ｐゴシック" panose="020B0600070205080204" pitchFamily="34" charset="-128"/>
              </a:rPr>
              <a:t>-Martinez, 2013). Although word learning strategies are often discussed in the context of reading instruction, these techniques may also be useful for students as they engage with math texts. Consider the grade-level universal math content and materials to help inform you about the language structures that may be targeted for this instruction. For example, if nominalization</a:t>
            </a:r>
            <a:r>
              <a:rPr lang="en-US" altLang="en-US" baseline="0" dirty="0" smtClean="0">
                <a:ea typeface="ＭＳ Ｐゴシック" panose="020B0600070205080204" pitchFamily="34" charset="-128"/>
              </a:rPr>
              <a:t> appears frequently in the materials, you may consider activities that help reinforce that skill.</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The word learning strategies highlighted in prior research and supported in the CCSS include structural analysis, or analysis of word parts, sometimes also referred to as morphology instruction (Bauman et al., 2002; Deacon et al., 2010; Goodwin &amp; </a:t>
            </a:r>
            <a:r>
              <a:rPr lang="en-US" altLang="en-US" dirty="0" err="1" smtClean="0">
                <a:ea typeface="ＭＳ Ｐゴシック" panose="020B0600070205080204" pitchFamily="34" charset="-128"/>
              </a:rPr>
              <a:t>Ahn</a:t>
            </a:r>
            <a:r>
              <a:rPr lang="en-US" altLang="en-US" dirty="0" smtClean="0">
                <a:ea typeface="ＭＳ Ｐゴシック" panose="020B0600070205080204" pitchFamily="34" charset="-128"/>
              </a:rPr>
              <a:t>, 2010; </a:t>
            </a:r>
            <a:r>
              <a:rPr lang="en-US" altLang="en-US" dirty="0" err="1" smtClean="0">
                <a:ea typeface="ＭＳ Ｐゴシック" panose="020B0600070205080204" pitchFamily="34" charset="-128"/>
              </a:rPr>
              <a:t>Kieffer</a:t>
            </a:r>
            <a:r>
              <a:rPr lang="en-US" altLang="en-US" dirty="0" smtClean="0">
                <a:ea typeface="ＭＳ Ｐゴシック" panose="020B0600070205080204" pitchFamily="34" charset="-128"/>
              </a:rPr>
              <a:t> &amp; </a:t>
            </a:r>
            <a:r>
              <a:rPr lang="en-US" altLang="en-US" dirty="0" err="1" smtClean="0">
                <a:ea typeface="ＭＳ Ｐゴシック" panose="020B0600070205080204" pitchFamily="34" charset="-128"/>
              </a:rPr>
              <a:t>Lesaux</a:t>
            </a:r>
            <a:r>
              <a:rPr lang="en-US" altLang="en-US" dirty="0" smtClean="0">
                <a:ea typeface="ＭＳ Ｐゴシック" panose="020B0600070205080204" pitchFamily="34" charset="-128"/>
              </a:rPr>
              <a:t>, 2007); contextual analysis (Bauman et al., 2002), or drawing students’ attention to the context clues in the text; and promotion of students’ use of word reference materials (Graves, 2006). These three vocabulary strategies are beneficial for all students—ELLs and non-ELLs. As previously mentioned</a:t>
            </a:r>
            <a:r>
              <a:rPr lang="en-US" altLang="en-US" dirty="0">
                <a:ea typeface="ＭＳ Ｐゴシック" panose="020B0600070205080204" pitchFamily="34" charset="-128"/>
              </a:rPr>
              <a:t>, </a:t>
            </a:r>
            <a:r>
              <a:rPr lang="en-US" altLang="en-US" dirty="0" smtClean="0">
                <a:ea typeface="ＭＳ Ｐゴシック" panose="020B0600070205080204" pitchFamily="34" charset="-128"/>
              </a:rPr>
              <a:t>ELLs often come to their learning situations with knowledge and a level of proficiency in another language, an important learning fund. Therefore, promoting students’ awareness of cognates, or words that are shared across both languages, can be particularly supportive for English</a:t>
            </a:r>
            <a:r>
              <a:rPr lang="en-US" altLang="en-US" baseline="0" dirty="0" smtClean="0">
                <a:ea typeface="ＭＳ Ｐゴシック" panose="020B0600070205080204" pitchFamily="34" charset="-128"/>
              </a:rPr>
              <a:t> learners</a:t>
            </a:r>
            <a:r>
              <a:rPr lang="en-US" altLang="en-US" dirty="0" smtClean="0">
                <a:ea typeface="ＭＳ Ｐゴシック" panose="020B0600070205080204" pitchFamily="34" charset="-128"/>
              </a:rPr>
              <a:t> (Carlo et al., 2004; Dressler &amp; </a:t>
            </a:r>
            <a:r>
              <a:rPr lang="en-US" altLang="en-US" dirty="0" err="1" smtClean="0">
                <a:ea typeface="ＭＳ Ｐゴシック" panose="020B0600070205080204" pitchFamily="34" charset="-128"/>
              </a:rPr>
              <a:t>Kamil</a:t>
            </a:r>
            <a:r>
              <a:rPr lang="en-US" altLang="en-US" dirty="0" smtClean="0">
                <a:ea typeface="ＭＳ Ｐゴシック" panose="020B0600070205080204" pitchFamily="34" charset="-128"/>
              </a:rPr>
              <a:t>, 2006). </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Although these are four distinct word learning strategies, they also work together as one attends to a text and language through metacognitive means (Baker et al., 2014). For example, the context of the surrounding text can help a reader determine word parts from a word and whether that word is a cognate. The learner will need the context of surrounding text to determine which dictionary meaning entry they should ultimately choose. Graves</a:t>
            </a:r>
            <a:r>
              <a:rPr lang="en-US" altLang="en-US" baseline="0" dirty="0" smtClean="0">
                <a:ea typeface="ＭＳ Ｐゴシック" panose="020B0600070205080204" pitchFamily="34" charset="-128"/>
              </a:rPr>
              <a:t> (2006) recommends devising an approach to word learning strategies.</a:t>
            </a:r>
          </a:p>
          <a:p>
            <a:pPr>
              <a:lnSpc>
                <a:spcPct val="110000"/>
              </a:lnSpc>
            </a:pPr>
            <a:endParaRPr lang="en-US" altLang="en-US" i="1"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For more information, see:</a:t>
            </a:r>
          </a:p>
          <a:p>
            <a:pPr>
              <a:lnSpc>
                <a:spcPct val="110000"/>
              </a:lnSpc>
            </a:pPr>
            <a:r>
              <a:rPr lang="en-US" altLang="en-US" i="1" dirty="0" smtClean="0">
                <a:ea typeface="ＭＳ Ｐゴシック" panose="020B0600070205080204" pitchFamily="34" charset="-128"/>
              </a:rPr>
              <a:t>http://www.rti4success.org/resource/implementing-effective-literacy-practices-instructing-english-language-learners-within</a:t>
            </a:r>
          </a:p>
          <a:p>
            <a:pPr>
              <a:lnSpc>
                <a:spcPct val="110000"/>
              </a:lnSpc>
            </a:pPr>
            <a:endParaRPr lang="en-US" altLang="en-US" dirty="0" smtClean="0">
              <a:ea typeface="ＭＳ Ｐゴシック" panose="020B0600070205080204" pitchFamily="34" charset="-128"/>
            </a:endParaRPr>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147847E-B0D4-4B37-A37C-EFCBDE8DAF51}" type="slidenum">
              <a:rPr lang="en-US" altLang="en-US">
                <a:latin typeface="Arial" panose="020B0604020202020204" pitchFamily="34" charset="0"/>
                <a:cs typeface="Arial" panose="020B0604020202020204" pitchFamily="34" charset="0"/>
              </a:rPr>
              <a:pPr>
                <a:spcBef>
                  <a:spcPct val="0"/>
                </a:spcBef>
              </a:pPr>
              <a:t>40</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45741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sz="1200" kern="1200" dirty="0" smtClean="0">
                <a:solidFill>
                  <a:schemeClr val="tx1"/>
                </a:solidFill>
                <a:effectLst/>
                <a:latin typeface="+mn-lt"/>
                <a:ea typeface="ＭＳ Ｐゴシック" charset="0"/>
                <a:cs typeface="ＭＳ Ｐゴシック" charset="0"/>
              </a:rPr>
              <a:t>Structural analysis is the analysis of word parts such as roots, prefixes, and suffixes. A prefix is a group of letters that goes in front of a word. In addition to teaching students the meanings of these word parts, students can also practice with word and sentence deconstruction and reconstitution activities such as building affixed words (Graves, 2006). Drawing on an </a:t>
            </a:r>
            <a:r>
              <a:rPr lang="en-US" sz="1200" kern="1200" dirty="0" err="1" smtClean="0">
                <a:solidFill>
                  <a:schemeClr val="tx1"/>
                </a:solidFill>
                <a:effectLst/>
                <a:latin typeface="+mn-lt"/>
                <a:ea typeface="ＭＳ Ｐゴシック" charset="0"/>
                <a:cs typeface="ＭＳ Ｐゴシック" charset="0"/>
              </a:rPr>
              <a:t>ELLs’</a:t>
            </a:r>
            <a:r>
              <a:rPr lang="en-US" sz="1200" kern="1200" dirty="0" smtClean="0">
                <a:solidFill>
                  <a:schemeClr val="tx1"/>
                </a:solidFill>
                <a:effectLst/>
                <a:latin typeface="+mn-lt"/>
                <a:ea typeface="ＭＳ Ｐゴシック" charset="0"/>
                <a:cs typeface="ＭＳ Ｐゴシック" charset="0"/>
              </a:rPr>
              <a:t> funds of knowledge with their language background, you may also directly translate word parts across languages (e.g., </a:t>
            </a:r>
            <a:r>
              <a:rPr lang="en-US" sz="1200" i="1" kern="1200" dirty="0" err="1" smtClean="0">
                <a:solidFill>
                  <a:schemeClr val="tx1"/>
                </a:solidFill>
                <a:effectLst/>
                <a:latin typeface="+mn-lt"/>
                <a:ea typeface="ＭＳ Ｐゴシック" charset="0"/>
                <a:cs typeface="ＭＳ Ｐゴシック" charset="0"/>
              </a:rPr>
              <a:t>ly</a:t>
            </a:r>
            <a:r>
              <a:rPr lang="en-US" sz="1200" kern="1200" dirty="0" smtClean="0">
                <a:solidFill>
                  <a:schemeClr val="tx1"/>
                </a:solidFill>
                <a:effectLst/>
                <a:latin typeface="+mn-lt"/>
                <a:ea typeface="ＭＳ Ｐゴシック" charset="0"/>
                <a:cs typeface="ＭＳ Ｐゴシック" charset="0"/>
              </a:rPr>
              <a:t> in English is </a:t>
            </a:r>
            <a:r>
              <a:rPr lang="en-US" sz="1200" i="1" kern="1200" dirty="0" err="1" smtClean="0">
                <a:solidFill>
                  <a:schemeClr val="tx1"/>
                </a:solidFill>
                <a:effectLst/>
                <a:latin typeface="+mn-lt"/>
                <a:ea typeface="ＭＳ Ｐゴシック" charset="0"/>
                <a:cs typeface="ＭＳ Ｐゴシック" charset="0"/>
              </a:rPr>
              <a:t>mente</a:t>
            </a:r>
            <a:r>
              <a:rPr lang="en-US" sz="1200" kern="1200" dirty="0" smtClean="0">
                <a:solidFill>
                  <a:schemeClr val="tx1"/>
                </a:solidFill>
                <a:effectLst/>
                <a:latin typeface="+mn-lt"/>
                <a:ea typeface="ＭＳ Ｐゴシック" charset="0"/>
                <a:cs typeface="ＭＳ Ｐゴシック" charset="0"/>
              </a:rPr>
              <a:t> in Spanish) and point to the word parts that are the same across both languages (</a:t>
            </a:r>
            <a:r>
              <a:rPr lang="en-US" sz="1200" i="1" kern="1200" dirty="0" smtClean="0">
                <a:solidFill>
                  <a:schemeClr val="tx1"/>
                </a:solidFill>
                <a:effectLst/>
                <a:latin typeface="+mn-lt"/>
                <a:ea typeface="ＭＳ Ｐゴシック" charset="0"/>
                <a:cs typeface="ＭＳ Ｐゴシック" charset="0"/>
              </a:rPr>
              <a:t>re</a:t>
            </a:r>
            <a:r>
              <a:rPr lang="en-US" sz="1200" kern="1200" dirty="0" smtClean="0">
                <a:solidFill>
                  <a:schemeClr val="tx1"/>
                </a:solidFill>
                <a:effectLst/>
                <a:latin typeface="+mn-lt"/>
                <a:ea typeface="ＭＳ Ｐゴシック" charset="0"/>
                <a:cs typeface="ＭＳ Ｐゴシック" charset="0"/>
              </a:rPr>
              <a:t> in English is </a:t>
            </a:r>
            <a:r>
              <a:rPr lang="en-US" sz="1200" i="1" kern="1200" dirty="0" smtClean="0">
                <a:solidFill>
                  <a:schemeClr val="tx1"/>
                </a:solidFill>
                <a:effectLst/>
                <a:latin typeface="+mn-lt"/>
                <a:ea typeface="ＭＳ Ｐゴシック" charset="0"/>
                <a:cs typeface="ＭＳ Ｐゴシック" charset="0"/>
              </a:rPr>
              <a:t>re</a:t>
            </a:r>
            <a:r>
              <a:rPr lang="en-US" sz="1200" kern="1200" dirty="0" smtClean="0">
                <a:solidFill>
                  <a:schemeClr val="tx1"/>
                </a:solidFill>
                <a:effectLst/>
                <a:latin typeface="+mn-lt"/>
                <a:ea typeface="ＭＳ Ｐゴシック" charset="0"/>
                <a:cs typeface="ＭＳ Ｐゴシック" charset="0"/>
              </a:rPr>
              <a:t> in Spanish; Graves et al., 2013).</a:t>
            </a:r>
          </a:p>
          <a:p>
            <a:pPr>
              <a:lnSpc>
                <a:spcPct val="110000"/>
              </a:lnSpc>
            </a:pPr>
            <a:endParaRPr lang="en-US" altLang="en-US" dirty="0" smtClean="0">
              <a:ea typeface="ＭＳ Ｐゴシック" panose="020B0600070205080204" pitchFamily="34" charset="-128"/>
            </a:endParaRPr>
          </a:p>
          <a:p>
            <a:pPr>
              <a:lnSpc>
                <a:spcPct val="110000"/>
              </a:lnSpc>
            </a:pPr>
            <a:endParaRPr lang="en-US" altLang="en-US" i="1" dirty="0" smtClean="0">
              <a:ea typeface="ＭＳ Ｐゴシック" panose="020B0600070205080204" pitchFamily="34" charset="-128"/>
            </a:endParaRPr>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B09A04E-B31F-4327-87A5-735755F3F938}" type="slidenum">
              <a:rPr lang="en-US" altLang="en-US">
                <a:latin typeface="Arial" panose="020B0604020202020204" pitchFamily="34" charset="0"/>
                <a:cs typeface="Arial" panose="020B0604020202020204" pitchFamily="34" charset="0"/>
              </a:rPr>
              <a:pPr>
                <a:spcBef>
                  <a:spcPct val="0"/>
                </a:spcBef>
              </a:pPr>
              <a:t>41</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10548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sz="1200" kern="1200" dirty="0" smtClean="0">
                <a:solidFill>
                  <a:schemeClr val="tx1"/>
                </a:solidFill>
                <a:effectLst/>
                <a:latin typeface="+mn-lt"/>
                <a:ea typeface="ＭＳ Ｐゴシック" charset="0"/>
                <a:cs typeface="ＭＳ Ｐゴシック" charset="0"/>
              </a:rPr>
              <a:t>Draw students’ attention to context clues as they arise in math materials and texts. Name the kind of clue (e.g., a pivot, definition). For frequent context clues, you may have students actively find illustrations for the clue or make note of the clue (Bauman et al, 2002; Graves, 2006; Graves et al, 2013). </a:t>
            </a:r>
          </a:p>
          <a:p>
            <a:pPr>
              <a:lnSpc>
                <a:spcPct val="110000"/>
              </a:lnSpc>
            </a:pPr>
            <a:endParaRPr lang="en-US" altLang="en-US" dirty="0" smtClean="0">
              <a:ea typeface="ＭＳ Ｐゴシック" panose="020B0600070205080204" pitchFamily="34" charset="-128"/>
            </a:endParaRPr>
          </a:p>
          <a:p>
            <a:pPr>
              <a:lnSpc>
                <a:spcPct val="110000"/>
              </a:lnSpc>
            </a:pPr>
            <a:endParaRPr lang="en-US" altLang="en-US" dirty="0" smtClean="0">
              <a:ea typeface="ＭＳ Ｐゴシック" panose="020B0600070205080204" pitchFamily="34" charset="-128"/>
            </a:endParaRPr>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F2B1836-4459-4C2F-9238-DA6447A0314D}" type="slidenum">
              <a:rPr lang="en-US" altLang="en-US">
                <a:latin typeface="Arial" panose="020B0604020202020204" pitchFamily="34" charset="0"/>
                <a:cs typeface="Arial" panose="020B0604020202020204" pitchFamily="34" charset="0"/>
              </a:rPr>
              <a:pPr>
                <a:spcBef>
                  <a:spcPct val="0"/>
                </a:spcBef>
              </a:pPr>
              <a:t>42</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1346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sz="1200" kern="1200" dirty="0" smtClean="0">
                <a:solidFill>
                  <a:schemeClr val="tx1"/>
                </a:solidFill>
                <a:effectLst/>
                <a:latin typeface="+mn-lt"/>
                <a:ea typeface="ＭＳ Ｐゴシック" charset="0"/>
                <a:cs typeface="ＭＳ Ｐゴシック" charset="0"/>
              </a:rPr>
              <a:t>Help students attend to the unique text features of their dictionaries, bilingual dictionaries, or digital dictionaries. With technology today, many digital pages have hyperlinked meanings of translations for key vocabulary; books may have those same scaffolds in the margins—an element called marginal glosses (</a:t>
            </a:r>
            <a:r>
              <a:rPr lang="en-US" sz="1200" kern="1200" dirty="0" err="1" smtClean="0">
                <a:solidFill>
                  <a:schemeClr val="tx1"/>
                </a:solidFill>
                <a:effectLst/>
                <a:latin typeface="+mn-lt"/>
                <a:ea typeface="ＭＳ Ｐゴシック" charset="0"/>
                <a:cs typeface="ＭＳ Ｐゴシック" charset="0"/>
              </a:rPr>
              <a:t>Blachowicz</a:t>
            </a:r>
            <a:r>
              <a:rPr lang="en-US" sz="1200" kern="1200" dirty="0" smtClean="0">
                <a:solidFill>
                  <a:schemeClr val="tx1"/>
                </a:solidFill>
                <a:effectLst/>
                <a:latin typeface="+mn-lt"/>
                <a:ea typeface="ＭＳ Ｐゴシック" charset="0"/>
                <a:cs typeface="ＭＳ Ｐゴシック" charset="0"/>
              </a:rPr>
              <a:t> &amp; Fisher, 2002). Research indicates that students benefit from support in how to make use of these scaffolds and that includes understanding when to look up a word and go back to read the page or word problem a second time with the new known word meaning (Nation, 2001). </a:t>
            </a:r>
          </a:p>
          <a:p>
            <a:pPr>
              <a:lnSpc>
                <a:spcPct val="110000"/>
              </a:lnSpc>
            </a:pPr>
            <a:endParaRPr lang="en-US" altLang="en-US" dirty="0" smtClean="0">
              <a:ea typeface="ＭＳ Ｐゴシック" panose="020B0600070205080204" pitchFamily="34" charset="-128"/>
            </a:endParaRPr>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BC40C3D-49A1-4834-BEF1-8721E6A4C003}" type="slidenum">
              <a:rPr lang="en-US" altLang="en-US">
                <a:latin typeface="Arial" panose="020B0604020202020204" pitchFamily="34" charset="0"/>
                <a:cs typeface="Arial" panose="020B0604020202020204" pitchFamily="34" charset="0"/>
              </a:rPr>
              <a:pPr>
                <a:spcBef>
                  <a:spcPct val="0"/>
                </a:spcBef>
              </a:pPr>
              <a:t>43</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30689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xfrm>
            <a:off x="698500" y="4425577"/>
            <a:ext cx="5588000"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sz="1200" kern="1200" dirty="0" smtClean="0">
                <a:solidFill>
                  <a:schemeClr val="tx1"/>
                </a:solidFill>
                <a:effectLst/>
                <a:latin typeface="+mn-lt"/>
                <a:ea typeface="ＭＳ Ｐゴシック" charset="0"/>
                <a:cs typeface="ＭＳ Ｐゴシック" charset="0"/>
              </a:rPr>
              <a:t>Cognates are words that sound and look similar across two languages and have similar meanings; research studies have generally found positive effects regarding instruction that fosters this kind of awareness for English learners (see Carlo et al., 2004). You may point out cognates that are encountered in the math content and record the word; students may individually search for cognates in their math materials. Applying contrastive analysis, or analysis related to the word differences across both languages, can help promote students’ cognate awareness (Graves, August, &amp; </a:t>
            </a:r>
            <a:r>
              <a:rPr lang="en-US" sz="1200" kern="1200" dirty="0" err="1" smtClean="0">
                <a:solidFill>
                  <a:schemeClr val="tx1"/>
                </a:solidFill>
                <a:effectLst/>
                <a:latin typeface="+mn-lt"/>
                <a:ea typeface="ＭＳ Ｐゴシック" charset="0"/>
                <a:cs typeface="ＭＳ Ｐゴシック" charset="0"/>
              </a:rPr>
              <a:t>Mancilla</a:t>
            </a:r>
            <a:r>
              <a:rPr lang="en-US" sz="1200" kern="1200" dirty="0" smtClean="0">
                <a:solidFill>
                  <a:schemeClr val="tx1"/>
                </a:solidFill>
                <a:effectLst/>
                <a:latin typeface="+mn-lt"/>
                <a:ea typeface="ＭＳ Ｐゴシック" charset="0"/>
                <a:cs typeface="ＭＳ Ｐゴシック" charset="0"/>
              </a:rPr>
              <a:t>-Martinez, 2013). Also, help support students understanding related to false cognates, or those words that look alike across two languages, but do not mean the same thing.</a:t>
            </a:r>
          </a:p>
          <a:p>
            <a:pPr>
              <a:lnSpc>
                <a:spcPct val="110000"/>
              </a:lnSpc>
            </a:pPr>
            <a:endParaRPr lang="en-US" altLang="en-US" dirty="0" smtClean="0">
              <a:ea typeface="ＭＳ Ｐゴシック" panose="020B0600070205080204" pitchFamily="34" charset="-128"/>
            </a:endParaRPr>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FA98ABE-8B3A-47E6-AF9B-CE6D4DB23C10}" type="slidenum">
              <a:rPr lang="en-US" altLang="en-US">
                <a:latin typeface="Arial" panose="020B0604020202020204" pitchFamily="34" charset="0"/>
                <a:cs typeface="Arial" panose="020B0604020202020204" pitchFamily="34" charset="0"/>
              </a:rPr>
              <a:pPr>
                <a:spcBef>
                  <a:spcPct val="0"/>
                </a:spcBef>
              </a:pPr>
              <a:t>44</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39525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The picture on the right portrays a classroom without environmental enhancements or print. What do you think of this classroom? How would you like to be a student learning there? If a student, any student, looks around, there are no cues to help reinforce the math language or concepts encountered in the lessons—they just look up to see a drab yellow wall.</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You can enhance the classroom’s physical classroom environment with the language of math and math concepts. Math vocabulary walls that include domain-specific and general academic words and phrases important to math can help provide visual reinforcement concerning the important vocabulary for students. To help increase visualization, you may group the words under the unit they were initially introduced with</a:t>
            </a:r>
            <a:r>
              <a:rPr lang="en-US" altLang="en-US" dirty="0">
                <a:ea typeface="ＭＳ Ｐゴシック" panose="020B0600070205080204" pitchFamily="34" charset="-128"/>
              </a:rPr>
              <a:t> </a:t>
            </a:r>
            <a:r>
              <a:rPr lang="en-US" altLang="en-US" dirty="0" smtClean="0">
                <a:ea typeface="ＭＳ Ｐゴシック" panose="020B0600070205080204" pitchFamily="34" charset="-128"/>
              </a:rPr>
              <a:t>and color code the words by unit. You could also provide bulletin boards that describe word learning strategies. Perhaps there is a context clue wall (or word part wall) that students can add to as they come across examples of the clues in their math texts (</a:t>
            </a:r>
            <a:r>
              <a:rPr lang="en-US" altLang="en-US" dirty="0" err="1" smtClean="0">
                <a:ea typeface="ＭＳ Ｐゴシック" panose="020B0600070205080204" pitchFamily="34" charset="-128"/>
              </a:rPr>
              <a:t>Blachowicz</a:t>
            </a:r>
            <a:r>
              <a:rPr lang="en-US" altLang="en-US" dirty="0" smtClean="0">
                <a:ea typeface="ＭＳ Ｐゴシック" panose="020B0600070205080204" pitchFamily="34" charset="-128"/>
              </a:rPr>
              <a:t> &amp; Fisher, 2000, 2002). Adding pictures to the word wall also helps increase visualization. Other bulletin boards may include important sentence frames to help students participate in math conversations or engage in peer learning or </a:t>
            </a:r>
            <a:r>
              <a:rPr lang="en-US" altLang="en-US" dirty="0">
                <a:ea typeface="ＭＳ Ｐゴシック" panose="020B0600070205080204" pitchFamily="34" charset="-128"/>
              </a:rPr>
              <a:t>may </a:t>
            </a:r>
            <a:r>
              <a:rPr lang="en-US" altLang="en-US" dirty="0" smtClean="0">
                <a:ea typeface="ＭＳ Ｐゴシック" panose="020B0600070205080204" pitchFamily="34" charset="-128"/>
              </a:rPr>
              <a:t>graphically show certain math concepts. You can also explicitly show students the environmental print in your math classroom and draw on those assets in your instruction as </a:t>
            </a:r>
            <a:r>
              <a:rPr lang="en-US" altLang="en-US" dirty="0" err="1" smtClean="0">
                <a:ea typeface="ＭＳ Ｐゴシック" panose="020B0600070205080204" pitchFamily="34" charset="-128"/>
              </a:rPr>
              <a:t>reinforcers</a:t>
            </a:r>
            <a:r>
              <a:rPr lang="en-US" altLang="en-US" dirty="0" smtClean="0">
                <a:ea typeface="ＭＳ Ｐゴシック" panose="020B0600070205080204" pitchFamily="34" charset="-128"/>
              </a:rPr>
              <a:t> and scaffolds (Harmon, </a:t>
            </a:r>
            <a:r>
              <a:rPr lang="en-US" dirty="0"/>
              <a:t>Wood, </a:t>
            </a:r>
            <a:r>
              <a:rPr lang="en-US" dirty="0" smtClean="0"/>
              <a:t>Hedrick</a:t>
            </a:r>
            <a:r>
              <a:rPr lang="en-US" dirty="0"/>
              <a:t>, </a:t>
            </a:r>
            <a:r>
              <a:rPr lang="en-US" dirty="0" err="1" smtClean="0"/>
              <a:t>Vintinner</a:t>
            </a:r>
            <a:r>
              <a:rPr lang="en-US" dirty="0"/>
              <a:t>, </a:t>
            </a:r>
            <a:r>
              <a:rPr lang="en-US" dirty="0" smtClean="0"/>
              <a:t>&amp; </a:t>
            </a:r>
            <a:r>
              <a:rPr lang="en-US" dirty="0" err="1"/>
              <a:t>Willeford</a:t>
            </a:r>
            <a:r>
              <a:rPr lang="en-US" dirty="0"/>
              <a:t> </a:t>
            </a:r>
            <a:r>
              <a:rPr lang="en-US" altLang="en-US" dirty="0" smtClean="0">
                <a:ea typeface="ＭＳ Ｐゴシック" panose="020B0600070205080204" pitchFamily="34" charset="-128"/>
              </a:rPr>
              <a:t>, 2009). Perhaps students can sit in front of a word or concept wall while completing their independent practice.</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At the same time, keep the walls and bulletin boards organized and clean looking. If they are too busy, students may become overstimulated or confused while attempting to engage with the environmental print. </a:t>
            </a:r>
            <a:endParaRPr lang="en-US" altLang="en-US" i="1"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Have participants look at each bulletin board example and think-pair-share about ways to improve each one. Some examples for improvement may be adding illustrations to the context clue wall and sentence frame that help depict the linguistic concept. An improvement for the word wall would be to color code the words by unit, make sure that the bulletin boards are organized, and so on.</a:t>
            </a:r>
          </a:p>
          <a:p>
            <a:pPr>
              <a:lnSpc>
                <a:spcPct val="110000"/>
              </a:lnSpc>
            </a:pPr>
            <a:endParaRPr lang="en-US" altLang="en-US" i="1" dirty="0" smtClean="0">
              <a:ea typeface="ＭＳ Ｐゴシック" panose="020B0600070205080204" pitchFamily="34" charset="-128"/>
            </a:endParaRPr>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A04009B-C520-46D4-B41C-D35AE557D9FD}" type="slidenum">
              <a:rPr lang="en-US" altLang="en-US">
                <a:latin typeface="Arial" panose="020B0604020202020204" pitchFamily="34" charset="0"/>
                <a:cs typeface="Arial" panose="020B0604020202020204" pitchFamily="34" charset="0"/>
              </a:rPr>
              <a:pPr>
                <a:spcBef>
                  <a:spcPct val="0"/>
                </a:spcBef>
              </a:pPr>
              <a:t>45</a:t>
            </a:fld>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53971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Now let’s take some time to explore one of the universal math programs from the WWC for some of these math instructional features that we discussed in these last two CEM sections. </a:t>
            </a:r>
          </a:p>
          <a:p>
            <a:pPr>
              <a:lnSpc>
                <a:spcPct val="110000"/>
              </a:lnSpc>
            </a:pPr>
            <a:r>
              <a:rPr lang="en-US" altLang="en-US" dirty="0" smtClean="0">
                <a:ea typeface="ＭＳ Ｐゴシック" panose="020B0600070205080204" pitchFamily="34" charset="-128"/>
              </a:rPr>
              <a:t>On the same worksheet as the last activity, Handout 5, explore one universal math program for some of the instructional practices we discussed for all students as well as those elements of differentiation.  </a:t>
            </a:r>
          </a:p>
          <a:p>
            <a:pPr>
              <a:lnSpc>
                <a:spcPct val="110000"/>
              </a:lnSpc>
            </a:pPr>
            <a:endParaRPr lang="en-US" altLang="en-US" i="1"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Have participants work in either the same small group as the last activity or in their pair from the last activity. They should do Part 3.</a:t>
            </a:r>
          </a:p>
          <a:p>
            <a:pPr>
              <a:lnSpc>
                <a:spcPct val="110000"/>
              </a:lnSpc>
            </a:pPr>
            <a:endParaRPr lang="en-US" altLang="en-US" i="1"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 </a:t>
            </a:r>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96233EC-81CA-4188-80ED-FDB9CBD66F0F}" type="slidenum">
              <a:rPr lang="en-US" altLang="en-US">
                <a:latin typeface="Arial" panose="020B0604020202020204" pitchFamily="34" charset="0"/>
                <a:cs typeface="Arial" panose="020B0604020202020204" pitchFamily="34" charset="0"/>
              </a:rPr>
              <a:pPr>
                <a:spcBef>
                  <a:spcPct val="0"/>
                </a:spcBef>
              </a:pPr>
              <a:t>46</a:t>
            </a:fld>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71613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While discussing math at the universal level, it is important to note that the instruction should be informed by and aligned to the national standards. The CCSS-M were briefly discussed in CEM Part 1. However, this section will dive deeper into instructional considerations with respect to the CCSS-M. In doing so, we will explore the various elements of the CCSS-M. </a:t>
            </a:r>
          </a:p>
          <a:p>
            <a:pPr>
              <a:lnSpc>
                <a:spcPct val="110000"/>
              </a:lnSpc>
            </a:pPr>
            <a:endParaRPr lang="en-US" altLang="en-US" dirty="0" smtClean="0">
              <a:ea typeface="ＭＳ Ｐゴシック" panose="020B0600070205080204" pitchFamily="34" charset="-128"/>
            </a:endParaRPr>
          </a:p>
        </p:txBody>
      </p:sp>
    </p:spTree>
    <p:extLst>
      <p:ext uri="{BB962C8B-B14F-4D97-AF65-F5344CB8AC3E}">
        <p14:creationId xmlns:p14="http://schemas.microsoft.com/office/powerpoint/2010/main" val="24265491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The CCSS-M places an equal weight on the math content and the math practices. </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According to the CCSS-M (</a:t>
            </a:r>
            <a:r>
              <a:rPr lang="en-US" altLang="en-US" dirty="0" err="1" smtClean="0">
                <a:ea typeface="ＭＳ Ｐゴシック" panose="020B0600070205080204" pitchFamily="34" charset="-128"/>
              </a:rPr>
              <a:t>n.d.a</a:t>
            </a:r>
            <a:r>
              <a:rPr lang="en-US" altLang="en-US" dirty="0" smtClean="0">
                <a:ea typeface="ＭＳ Ｐゴシック" panose="020B0600070205080204" pitchFamily="34" charset="-128"/>
              </a:rPr>
              <a:t>):</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“The Common Core State Standards for Math actually include two types of standards: the content standards and the standards for mathematical practices. The content standards define the specific skills that are to be mastered at each grade level. For example, multiplication, division, and fractions are all content standards for 3</a:t>
            </a:r>
            <a:r>
              <a:rPr lang="en-US" altLang="en-US" baseline="30000" dirty="0" smtClean="0">
                <a:ea typeface="ＭＳ Ｐゴシック" panose="020B0600070205080204" pitchFamily="34" charset="-128"/>
              </a:rPr>
              <a:t>rd</a:t>
            </a:r>
            <a:r>
              <a:rPr lang="en-US" altLang="en-US" dirty="0" smtClean="0">
                <a:ea typeface="ＭＳ Ｐゴシック" panose="020B0600070205080204" pitchFamily="34" charset="-128"/>
              </a:rPr>
              <a:t> grade. The standards for mathematical practices, however, outline </a:t>
            </a:r>
            <a:r>
              <a:rPr lang="en-US" altLang="en-US" i="1" dirty="0" smtClean="0">
                <a:ea typeface="ＭＳ Ｐゴシック" panose="020B0600070205080204" pitchFamily="34" charset="-128"/>
              </a:rPr>
              <a:t>how</a:t>
            </a:r>
            <a:r>
              <a:rPr lang="en-US" altLang="en-US" dirty="0" smtClean="0">
                <a:ea typeface="ＭＳ Ｐゴシック" panose="020B0600070205080204" pitchFamily="34" charset="-128"/>
              </a:rPr>
              <a:t> students go about doing the math. They are skills, based on the NCTM process standards, which students should utilize on a daily basis, regardless of the content being taught.”</a:t>
            </a:r>
          </a:p>
          <a:p>
            <a:pPr>
              <a:lnSpc>
                <a:spcPct val="110000"/>
              </a:lnSpc>
            </a:pPr>
            <a:endParaRPr lang="en-US" altLang="en-US" dirty="0" smtClean="0">
              <a:ea typeface="ＭＳ Ｐゴシック" panose="020B0600070205080204" pitchFamily="34" charset="-128"/>
            </a:endParaRPr>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71A0E04-F9E0-4444-88DD-5D537B77450F}" type="slidenum">
              <a:rPr lang="en-US" altLang="en-US">
                <a:latin typeface="Arial" panose="020B0604020202020204" pitchFamily="34" charset="0"/>
                <a:cs typeface="Arial" panose="020B0604020202020204" pitchFamily="34" charset="0"/>
              </a:rPr>
              <a:pPr>
                <a:spcBef>
                  <a:spcPct val="0"/>
                </a:spcBef>
              </a:pPr>
              <a:t>48</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43230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anose="020B0600070205080204" pitchFamily="34" charset="-128"/>
              </a:rPr>
              <a:t>First, we will explore the math practices highlighted in the CCSS-M.</a:t>
            </a:r>
          </a:p>
          <a:p>
            <a:endParaRPr lang="en-US" altLang="en-US" dirty="0" smtClean="0">
              <a:ea typeface="ＭＳ Ｐゴシック" panose="020B0600070205080204" pitchFamily="34" charset="-128"/>
            </a:endParaRPr>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D7F622D-E4B8-4231-85F2-2CD820B68B1F}" type="slidenum">
              <a:rPr lang="en-US" altLang="en-US">
                <a:latin typeface="Arial" panose="020B0604020202020204" pitchFamily="34" charset="0"/>
                <a:cs typeface="Arial" panose="020B0604020202020204" pitchFamily="34" charset="0"/>
              </a:rPr>
              <a:pPr>
                <a:spcBef>
                  <a:spcPct val="0"/>
                </a:spcBef>
              </a:pPr>
              <a:t>49</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9260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anose="020B0600070205080204" pitchFamily="34" charset="-128"/>
              </a:rPr>
              <a:t>These objectives will be covered in this CEM part.</a:t>
            </a:r>
          </a:p>
          <a:p>
            <a:endParaRPr lang="en-US" altLang="en-US" dirty="0" smtClean="0">
              <a:ea typeface="ＭＳ Ｐゴシック" panose="020B0600070205080204" pitchFamily="34" charset="-128"/>
            </a:endParaRPr>
          </a:p>
          <a:p>
            <a:r>
              <a:rPr lang="en-US" altLang="en-US" i="1" dirty="0" smtClean="0">
                <a:ea typeface="ＭＳ Ｐゴシック" panose="020B0600070205080204" pitchFamily="34" charset="-128"/>
              </a:rPr>
              <a:t>Give participants a minute to read the objectives for this part. </a:t>
            </a:r>
          </a:p>
          <a:p>
            <a:endParaRPr lang="en-US" altLang="en-US" dirty="0" smtClean="0">
              <a:ea typeface="ＭＳ Ｐゴシック" panose="020B0600070205080204" pitchFamily="34" charset="-128"/>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5B4C549-0912-4A29-A3C3-C7B36B475EFF}" type="slidenum">
              <a:rPr lang="en-US" altLang="en-US">
                <a:latin typeface="Arial" panose="020B0604020202020204" pitchFamily="34" charset="0"/>
                <a:cs typeface="Arial" panose="020B0604020202020204" pitchFamily="34" charset="0"/>
              </a:rPr>
              <a:pPr>
                <a:spcBef>
                  <a:spcPct val="0"/>
                </a:spcBef>
              </a:pPr>
              <a:t>5</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05308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These eight practices are a framework for how students should engage with math. They are overarching and apply across the K-12 curriculum.</a:t>
            </a:r>
          </a:p>
          <a:p>
            <a:pPr>
              <a:lnSpc>
                <a:spcPct val="110000"/>
              </a:lnSpc>
            </a:pPr>
            <a:r>
              <a:rPr lang="en-US" altLang="en-US" dirty="0" smtClean="0">
                <a:ea typeface="ＭＳ Ｐゴシック" panose="020B0600070205080204" pitchFamily="34" charset="-128"/>
              </a:rPr>
              <a:t>According to the CCSS-M (</a:t>
            </a:r>
            <a:r>
              <a:rPr lang="en-US" altLang="en-US" dirty="0" err="1" smtClean="0">
                <a:ea typeface="ＭＳ Ｐゴシック" panose="020B0600070205080204" pitchFamily="34" charset="-128"/>
              </a:rPr>
              <a:t>n.d.b</a:t>
            </a:r>
            <a:r>
              <a:rPr lang="en-US" altLang="en-US" dirty="0" smtClean="0">
                <a:ea typeface="ＭＳ Ｐゴシック" panose="020B0600070205080204" pitchFamily="34" charset="-128"/>
              </a:rPr>
              <a:t>):</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“The Standards for Mathematical Practice describe varieties of expertise that mathematics educators at all levels should seek to develop in their students. These practices rest on important “processes and proficiencies” with longstanding importance in mathematics education. The first of these are the NCTM process standards of problem solving, reasoning and proof, communication, representation, and connections. The second are the strands of mathematical proficiency specified in the National Research Council’s report </a:t>
            </a:r>
            <a:r>
              <a:rPr lang="en-US" altLang="en-US" i="1" dirty="0" smtClean="0">
                <a:ea typeface="ＭＳ Ｐゴシック" panose="020B0600070205080204" pitchFamily="34" charset="-128"/>
              </a:rPr>
              <a:t>Adding It Up</a:t>
            </a:r>
            <a:r>
              <a:rPr lang="en-US" altLang="en-US" dirty="0" smtClean="0">
                <a:ea typeface="ＭＳ Ｐゴシック" panose="020B0600070205080204" pitchFamily="34" charset="-128"/>
              </a:rPr>
              <a:t>: adaptive reasoning, strategic competence, conceptual understanding (comprehension of mathematical concepts, operations and relations), procedural fluency (skill in carrying out procedures flexibly, accurately, efficiently and appropriately), and productive disposition (habitual inclination to see mathematics as sensible, useful, and worthwhile, coupled with a belief in diligence and one’s own efficacy).”</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Have students jigsaw these eight math practices. There are two options for a jigsaw activity provided: 1. the 20-Word Jigsaw and 2. the Graffiti Wall Jigsaw.</a:t>
            </a:r>
          </a:p>
          <a:p>
            <a:pPr>
              <a:lnSpc>
                <a:spcPct val="110000"/>
              </a:lnSpc>
            </a:pPr>
            <a:endParaRPr lang="en-US" altLang="en-US" i="1" dirty="0" smtClean="0">
              <a:ea typeface="ＭＳ Ｐゴシック" panose="020B0600070205080204" pitchFamily="34" charset="-128"/>
            </a:endParaRPr>
          </a:p>
          <a:p>
            <a:pPr>
              <a:lnSpc>
                <a:spcPct val="110000"/>
              </a:lnSpc>
            </a:pPr>
            <a:r>
              <a:rPr lang="en-US" altLang="en-US" i="1" u="none" dirty="0" smtClean="0">
                <a:ea typeface="ＭＳ Ｐゴシック" panose="020B0600070205080204" pitchFamily="34" charset="-128"/>
              </a:rPr>
              <a:t>For the 20-Word Jigsaw (Option 1): </a:t>
            </a:r>
          </a:p>
          <a:p>
            <a:pPr>
              <a:lnSpc>
                <a:spcPct val="110000"/>
              </a:lnSpc>
            </a:pPr>
            <a:endParaRPr lang="en-US" altLang="en-US" u="sng"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1.Ask each participant</a:t>
            </a:r>
            <a:r>
              <a:rPr lang="en-US" altLang="en-US" i="1" baseline="0" dirty="0" smtClean="0">
                <a:ea typeface="ＭＳ Ｐゴシック" panose="020B0600070205080204" pitchFamily="34" charset="-128"/>
              </a:rPr>
              <a:t> </a:t>
            </a:r>
            <a:r>
              <a:rPr lang="en-US" altLang="en-US" i="1" dirty="0" smtClean="0">
                <a:ea typeface="ＭＳ Ｐゴシック" panose="020B0600070205080204" pitchFamily="34" charset="-128"/>
              </a:rPr>
              <a:t>to take out a sheet of paper.</a:t>
            </a:r>
            <a:endParaRPr lang="en-US" altLang="en-US"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2 Split participants into eight groups. </a:t>
            </a:r>
            <a:endParaRPr lang="en-US" altLang="en-US"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3. Assign each group a math practice.</a:t>
            </a:r>
            <a:endParaRPr lang="en-US" altLang="en-US"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4. Give them time to explore the math practice on the CCSS-M site. Each group should then come up with a story that is less than 20 words that adequately captures the essence of that math practice. Tell them to each write their 20-word story because they will be teaching that practice to other students who have not explored it.</a:t>
            </a:r>
            <a:endParaRPr lang="en-US" altLang="en-US"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5. Have participants regroup into a second group that includes one student from each original group. If students are appropriately grouped then the eight group members should each have a unique math practice.</a:t>
            </a:r>
            <a:endParaRPr lang="en-US" altLang="en-US"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6. Each participant teaches their new group about the math practice and shares the original group’s 20-word story.</a:t>
            </a:r>
          </a:p>
          <a:p>
            <a:pPr>
              <a:lnSpc>
                <a:spcPct val="110000"/>
              </a:lnSpc>
            </a:pPr>
            <a:r>
              <a:rPr lang="en-US" altLang="en-US" i="1" dirty="0" smtClean="0">
                <a:ea typeface="ＭＳ Ｐゴシック" panose="020B0600070205080204" pitchFamily="34" charset="-128"/>
              </a:rPr>
              <a:t>7. Debrief group answers with a “Whip Around the Room” (go around the room by group and have each</a:t>
            </a:r>
            <a:r>
              <a:rPr lang="en-US" altLang="en-US" i="1" baseline="0" dirty="0" smtClean="0">
                <a:ea typeface="ＭＳ Ｐゴシック" panose="020B0600070205080204" pitchFamily="34" charset="-128"/>
              </a:rPr>
              <a:t> group</a:t>
            </a:r>
            <a:r>
              <a:rPr lang="en-US" altLang="en-US" i="1" dirty="0" smtClean="0">
                <a:ea typeface="ＭＳ Ｐゴシック" panose="020B0600070205080204" pitchFamily="34" charset="-128"/>
              </a:rPr>
              <a:t> share out their 20-word stories). Discuss the final 20-word stories as a class.</a:t>
            </a:r>
          </a:p>
          <a:p>
            <a:pPr>
              <a:lnSpc>
                <a:spcPct val="110000"/>
              </a:lnSpc>
            </a:pPr>
            <a:r>
              <a:rPr lang="en-US" altLang="en-US" i="1" dirty="0" smtClean="0">
                <a:ea typeface="ＭＳ Ｐゴシック" panose="020B0600070205080204" pitchFamily="34" charset="-128"/>
              </a:rPr>
              <a:t>8. Debrief the interactive activity. Ask students how this might help support student learning. Students might say that there was peer support in the jigsaw groups, but that all students were held accountable because they had to teach the content to their second groups. Students might say that the 20-word story helped them attend to the most important pieces in their explanation. </a:t>
            </a:r>
          </a:p>
          <a:p>
            <a:pPr>
              <a:lnSpc>
                <a:spcPct val="110000"/>
              </a:lnSpc>
            </a:pPr>
            <a:endParaRPr lang="en-US" altLang="en-US" i="1" dirty="0" smtClean="0">
              <a:ea typeface="ＭＳ Ｐゴシック" panose="020B0600070205080204" pitchFamily="34" charset="-128"/>
            </a:endParaRPr>
          </a:p>
          <a:p>
            <a:pPr>
              <a:lnSpc>
                <a:spcPct val="110000"/>
              </a:lnSpc>
            </a:pPr>
            <a:r>
              <a:rPr lang="en-US" altLang="en-US" i="1" u="none" dirty="0" smtClean="0">
                <a:ea typeface="ＭＳ Ｐゴシック" panose="020B0600070205080204" pitchFamily="34" charset="-128"/>
              </a:rPr>
              <a:t>For the Graffiti Wall Jigsaw (Option</a:t>
            </a:r>
            <a:r>
              <a:rPr lang="en-US" altLang="en-US" i="1" u="none" baseline="0" dirty="0" smtClean="0">
                <a:ea typeface="ＭＳ Ｐゴシック" panose="020B0600070205080204" pitchFamily="34" charset="-128"/>
              </a:rPr>
              <a:t> 2)</a:t>
            </a:r>
            <a:r>
              <a:rPr lang="en-US" altLang="en-US" i="1" u="none" dirty="0" smtClean="0">
                <a:ea typeface="ＭＳ Ｐゴシック" panose="020B0600070205080204" pitchFamily="34" charset="-128"/>
              </a:rPr>
              <a:t>: </a:t>
            </a:r>
          </a:p>
          <a:p>
            <a:pPr>
              <a:lnSpc>
                <a:spcPct val="110000"/>
              </a:lnSpc>
            </a:pPr>
            <a:endParaRPr lang="en-US" altLang="en-US" i="1" u="sng"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1.Give</a:t>
            </a:r>
            <a:r>
              <a:rPr lang="en-US" altLang="en-US" i="1" baseline="0" dirty="0" smtClean="0">
                <a:ea typeface="ＭＳ Ｐゴシック" panose="020B0600070205080204" pitchFamily="34" charset="-128"/>
              </a:rPr>
              <a:t> each group a piece of chart paper.</a:t>
            </a:r>
          </a:p>
          <a:p>
            <a:pPr>
              <a:lnSpc>
                <a:spcPct val="110000"/>
              </a:lnSpc>
            </a:pPr>
            <a:r>
              <a:rPr lang="en-US" altLang="en-US" i="1" dirty="0" smtClean="0">
                <a:ea typeface="ＭＳ Ｐゴシック" panose="020B0600070205080204" pitchFamily="34" charset="-128"/>
              </a:rPr>
              <a:t>2. Split </a:t>
            </a:r>
            <a:r>
              <a:rPr lang="en-US" altLang="en-US" i="1" baseline="0" dirty="0" smtClean="0">
                <a:ea typeface="ＭＳ Ｐゴシック" panose="020B0600070205080204" pitchFamily="34" charset="-128"/>
              </a:rPr>
              <a:t> participant</a:t>
            </a:r>
            <a:r>
              <a:rPr lang="en-US" altLang="en-US" i="1" dirty="0" smtClean="0">
                <a:ea typeface="ＭＳ Ｐゴシック" panose="020B0600070205080204" pitchFamily="34" charset="-128"/>
              </a:rPr>
              <a:t>s into eight groups. </a:t>
            </a:r>
          </a:p>
          <a:p>
            <a:pPr>
              <a:lnSpc>
                <a:spcPct val="110000"/>
              </a:lnSpc>
            </a:pPr>
            <a:r>
              <a:rPr lang="en-US" altLang="en-US" i="1" dirty="0" smtClean="0">
                <a:ea typeface="ＭＳ Ｐゴシック" panose="020B0600070205080204" pitchFamily="34" charset="-128"/>
              </a:rPr>
              <a:t>3. Assign each group a math practice.</a:t>
            </a:r>
          </a:p>
          <a:p>
            <a:pPr>
              <a:lnSpc>
                <a:spcPct val="110000"/>
              </a:lnSpc>
            </a:pPr>
            <a:r>
              <a:rPr lang="en-US" altLang="en-US" i="1" dirty="0" smtClean="0">
                <a:ea typeface="ＭＳ Ｐゴシック" panose="020B0600070205080204" pitchFamily="34" charset="-128"/>
              </a:rPr>
              <a:t>4. Give them time to explore the math practice on the CCSS-M site. Each group should then talk about a piece of graffiti (a picture) that adequately captures their math practices. They can draw their graffiti on chart paper. The other group members conceptualize a caption for their graffiti. </a:t>
            </a:r>
          </a:p>
          <a:p>
            <a:pPr>
              <a:lnSpc>
                <a:spcPct val="110000"/>
              </a:lnSpc>
            </a:pPr>
            <a:r>
              <a:rPr lang="en-US" altLang="en-US" i="1" dirty="0" smtClean="0">
                <a:ea typeface="ＭＳ Ｐゴシック" panose="020B0600070205080204" pitchFamily="34" charset="-128"/>
              </a:rPr>
              <a:t>5. Have participants regroup into a second group that includes one student from each original group. If students are appropriately grouped then the eight group members should each have a unique math practice.</a:t>
            </a:r>
          </a:p>
          <a:p>
            <a:pPr>
              <a:lnSpc>
                <a:spcPct val="110000"/>
              </a:lnSpc>
            </a:pPr>
            <a:r>
              <a:rPr lang="en-US" altLang="en-US" i="1" dirty="0" smtClean="0">
                <a:ea typeface="ＭＳ Ｐゴシック" panose="020B0600070205080204" pitchFamily="34" charset="-128"/>
              </a:rPr>
              <a:t>6. With your call, each group rotates to each of the graffiti posters. The participant</a:t>
            </a:r>
            <a:r>
              <a:rPr lang="en-US" altLang="en-US" i="1" baseline="0" dirty="0" smtClean="0">
                <a:ea typeface="ＭＳ Ｐゴシック" panose="020B0600070205080204" pitchFamily="34" charset="-128"/>
              </a:rPr>
              <a:t> </a:t>
            </a:r>
            <a:r>
              <a:rPr lang="en-US" altLang="en-US" i="1" dirty="0" smtClean="0">
                <a:ea typeface="ＭＳ Ｐゴシック" panose="020B0600070205080204" pitchFamily="34" charset="-128"/>
              </a:rPr>
              <a:t>who was in the first group that made the poster explain the math practice and how their graffiti captures the essence of the practice. </a:t>
            </a:r>
          </a:p>
          <a:p>
            <a:pPr>
              <a:lnSpc>
                <a:spcPct val="110000"/>
              </a:lnSpc>
            </a:pPr>
            <a:r>
              <a:rPr lang="en-US" altLang="en-US" i="1" dirty="0" smtClean="0">
                <a:ea typeface="ＭＳ Ｐゴシック" panose="020B0600070205080204" pitchFamily="34" charset="-128"/>
              </a:rPr>
              <a:t>7. At the end, debrief the content with the class.</a:t>
            </a:r>
          </a:p>
          <a:p>
            <a:pPr>
              <a:lnSpc>
                <a:spcPct val="110000"/>
              </a:lnSpc>
            </a:pPr>
            <a:r>
              <a:rPr lang="en-US" altLang="en-US" i="1" dirty="0" smtClean="0">
                <a:ea typeface="ＭＳ Ｐゴシック" panose="020B0600070205080204" pitchFamily="34" charset="-128"/>
              </a:rPr>
              <a:t>8. Debrief the activity. Ask participants how this might help support student learning. Participants might share that there was peer support in the jigsaw groups, but that all students were held accountable because they had to teach the content to their second group and there were specified jobs in the first group. Participants might say that the graffiti wall helped them visualize their learning with the image. </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This is the explanation of the CCSS-M math practices drawn from: http://www.corestandards.org/Math/Practice/</a:t>
            </a:r>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F07B0F4-4970-47D5-8199-02E2048A33D3}" type="slidenum">
              <a:rPr lang="en-US" altLang="en-US">
                <a:latin typeface="Arial" panose="020B0604020202020204" pitchFamily="34" charset="0"/>
                <a:cs typeface="Arial" panose="020B0604020202020204" pitchFamily="34" charset="0"/>
              </a:rPr>
              <a:pPr>
                <a:spcBef>
                  <a:spcPct val="0"/>
                </a:spcBef>
              </a:pPr>
              <a:t>50</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8826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Now we will turn to the math content highlighted in the CCSS-M. Keep in mind, however, that math practices are still relevant while discussing the math content of the CCSS-M. We will talk about that more in this CEM section. </a:t>
            </a:r>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0BF7F10-F82C-42F5-B210-CBE976F5A600}" type="slidenum">
              <a:rPr lang="en-US" altLang="en-US">
                <a:latin typeface="Arial" panose="020B0604020202020204" pitchFamily="34" charset="0"/>
                <a:cs typeface="Arial" panose="020B0604020202020204" pitchFamily="34" charset="0"/>
              </a:rPr>
              <a:pPr>
                <a:spcBef>
                  <a:spcPct val="0"/>
                </a:spcBef>
              </a:pPr>
              <a:t>51</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41303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First let’s look at the math content domains. This chart shows the CCSS-M math content domains by grade. </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dirty="0" err="1" smtClean="0">
                <a:ea typeface="ＭＳ Ｐゴシック" panose="020B0600070205080204" pitchFamily="34" charset="-128"/>
              </a:rPr>
              <a:t>VanDerHeyden</a:t>
            </a:r>
            <a:r>
              <a:rPr lang="en-US" altLang="en-US" dirty="0" smtClean="0">
                <a:ea typeface="ＭＳ Ｐゴシック" panose="020B0600070205080204" pitchFamily="34" charset="-128"/>
              </a:rPr>
              <a:t> and </a:t>
            </a:r>
            <a:r>
              <a:rPr lang="en-US" altLang="en-US" dirty="0" err="1" smtClean="0">
                <a:ea typeface="ＭＳ Ｐゴシック" panose="020B0600070205080204" pitchFamily="34" charset="-128"/>
              </a:rPr>
              <a:t>Allsopp</a:t>
            </a:r>
            <a:r>
              <a:rPr lang="en-US" altLang="en-US" dirty="0" smtClean="0">
                <a:ea typeface="ＭＳ Ｐゴシック" panose="020B0600070205080204" pitchFamily="34" charset="-128"/>
              </a:rPr>
              <a:t> (2014) noted, </a:t>
            </a:r>
            <a:r>
              <a:rPr lang="en-US" altLang="en-US" b="1" dirty="0" smtClean="0">
                <a:ea typeface="ＭＳ Ｐゴシック" panose="020B0600070205080204" pitchFamily="34" charset="-128"/>
              </a:rPr>
              <a:t>“</a:t>
            </a:r>
            <a:r>
              <a:rPr lang="en-US" altLang="en-US" dirty="0" smtClean="0">
                <a:ea typeface="ＭＳ Ｐゴシック" panose="020B0600070205080204" pitchFamily="34" charset="-128"/>
              </a:rPr>
              <a:t>During the elementary grades, the CCSS emphasize content related to counting and cardinality, operations and algebraic thinking, number and operations in base ten, number and operations–fractions, measurement and data, and geometry. Proficiency in these domains provides students the foundation for success with middle school and high school mathematics. In middle school, geometry is a continued domain of emphasis, and students’ understandings of the K-5 domains are utilized to develop proficiency in ratio and proportional relationships, the number system, expressions and equations, functions, and statistics and probability. By the time students reach high school, they have engaged in learning related to all 11 domains” (p. 13).</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According to the CCSS-M (Common Core State</a:t>
            </a:r>
            <a:r>
              <a:rPr lang="en-US" altLang="en-US" baseline="0" dirty="0" smtClean="0">
                <a:ea typeface="ＭＳ Ｐゴシック" panose="020B0600070205080204" pitchFamily="34" charset="-128"/>
              </a:rPr>
              <a:t> Standards Initiative, </a:t>
            </a:r>
            <a:r>
              <a:rPr lang="en-US" altLang="en-US" dirty="0" err="1" smtClean="0">
                <a:ea typeface="ＭＳ Ｐゴシック" panose="020B0600070205080204" pitchFamily="34" charset="-128"/>
              </a:rPr>
              <a:t>n.d.a</a:t>
            </a:r>
            <a:r>
              <a:rPr lang="en-US" altLang="en-US" dirty="0" smtClean="0">
                <a:ea typeface="ＭＳ Ｐゴシック" panose="020B0600070205080204" pitchFamily="34" charset="-128"/>
              </a:rPr>
              <a:t>):</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“There is a greater focus on fewer topics. The Common Core calls for greater focus in mathematics. Rather than racing to cover many topics in a mile-wide, inch-deep curriculum, the standards ask math teachers to significantly narrow and deepen the way time and energy are spent in the classroom… Mathematics is a coherent body of knowledge made up of interconnected concepts. Therefore, the standards are designed around coherent progressions from grade to grade. Learning is carefully connected across grades so that students can build new understanding onto foundations built in previous years. For example, in 4</a:t>
            </a:r>
            <a:r>
              <a:rPr lang="en-US" altLang="en-US" baseline="30000" dirty="0" smtClean="0">
                <a:ea typeface="ＭＳ Ｐゴシック" panose="020B0600070205080204" pitchFamily="34" charset="-128"/>
              </a:rPr>
              <a:t>th</a:t>
            </a:r>
            <a:r>
              <a:rPr lang="en-US" altLang="en-US" dirty="0" smtClean="0">
                <a:ea typeface="ＭＳ Ｐゴシック" panose="020B0600070205080204" pitchFamily="34" charset="-128"/>
              </a:rPr>
              <a:t> grade, students must “apply and extend previous understandings of multiplication to multiply a fraction by a whole number.” This extends to 5</a:t>
            </a:r>
            <a:r>
              <a:rPr lang="en-US" altLang="en-US" baseline="30000" dirty="0" smtClean="0">
                <a:ea typeface="ＭＳ Ｐゴシック" panose="020B0600070205080204" pitchFamily="34" charset="-128"/>
              </a:rPr>
              <a:t>th</a:t>
            </a:r>
            <a:r>
              <a:rPr lang="en-US" altLang="en-US" dirty="0" smtClean="0">
                <a:ea typeface="ＭＳ Ｐゴシック" panose="020B0600070205080204" pitchFamily="34" charset="-128"/>
              </a:rPr>
              <a:t> grade, when students are expected to build on that skill to “apply and extend previous understandings of multiplication to multiply a fraction or whole number by a fraction… Each standard is not a new event, but an extension of previous learning. Coherence is also built into the standards in how they reinforce a major topic in a grade by utilizing supporting, complementary topics. For example, instead of presenting the topic of data displays as an end in itself, the topic is used to support grade-level word problems in which students apply mathematical skills to solve problems.”</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For more information, see:</a:t>
            </a:r>
          </a:p>
          <a:p>
            <a:pPr>
              <a:lnSpc>
                <a:spcPct val="110000"/>
              </a:lnSpc>
            </a:pPr>
            <a:r>
              <a:rPr lang="en-US" altLang="en-US" i="1" dirty="0" smtClean="0">
                <a:ea typeface="ＭＳ Ｐゴシック" panose="020B0600070205080204" pitchFamily="34" charset="-128"/>
              </a:rPr>
              <a:t>http://www.corestandards.org/other-resources/key-shifts-in-mathematics/ </a:t>
            </a:r>
          </a:p>
          <a:p>
            <a:pPr>
              <a:lnSpc>
                <a:spcPct val="110000"/>
              </a:lnSpc>
            </a:pPr>
            <a:endParaRPr lang="en-US" altLang="en-US" dirty="0" smtClean="0">
              <a:ea typeface="ＭＳ Ｐゴシック" panose="020B0600070205080204" pitchFamily="34" charset="-128"/>
            </a:endParaRPr>
          </a:p>
          <a:p>
            <a:pPr>
              <a:lnSpc>
                <a:spcPct val="110000"/>
              </a:lnSpc>
            </a:pPr>
            <a:endParaRPr lang="en-US" altLang="en-US" dirty="0" smtClean="0">
              <a:ea typeface="ＭＳ Ｐゴシック" panose="020B0600070205080204" pitchFamily="34" charset="-128"/>
            </a:endParaRPr>
          </a:p>
          <a:p>
            <a:pPr>
              <a:lnSpc>
                <a:spcPct val="110000"/>
              </a:lnSpc>
            </a:pPr>
            <a:endParaRPr lang="en-US" altLang="en-US" dirty="0" smtClean="0">
              <a:ea typeface="ＭＳ Ｐゴシック" panose="020B0600070205080204" pitchFamily="34" charset="-128"/>
            </a:endParaRPr>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E395825-4E05-4A20-B5CF-18CAE8B08507}" type="slidenum">
              <a:rPr lang="en-US" altLang="en-US">
                <a:latin typeface="Arial" panose="020B0604020202020204" pitchFamily="34" charset="0"/>
                <a:cs typeface="Arial" panose="020B0604020202020204" pitchFamily="34" charset="0"/>
              </a:rPr>
              <a:pPr>
                <a:spcBef>
                  <a:spcPct val="0"/>
                </a:spcBef>
              </a:pPr>
              <a:t>52</a:t>
            </a:fld>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66641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10000"/>
              </a:lnSpc>
            </a:pPr>
            <a:r>
              <a:rPr lang="en-US" altLang="en-US" dirty="0" smtClean="0">
                <a:ea typeface="ＭＳ Ｐゴシック" panose="020B0600070205080204" pitchFamily="34" charset="-128"/>
              </a:rPr>
              <a:t>The CCSS-M standards are organized around domains and clusters. Domains are overarching concepts like number and place value. Within each standard cluster, there are overarching standards and then sub-standards. The National Council for Teachers of Math (NCTM;</a:t>
            </a:r>
            <a:r>
              <a:rPr lang="en-US" altLang="en-US" baseline="0" dirty="0" smtClean="0">
                <a:ea typeface="ＭＳ Ｐゴシック" panose="020B0600070205080204" pitchFamily="34" charset="-128"/>
              </a:rPr>
              <a:t> 1</a:t>
            </a:r>
            <a:r>
              <a:rPr lang="en-US" altLang="en-US" dirty="0" smtClean="0">
                <a:ea typeface="ＭＳ Ｐゴシック" panose="020B0600070205080204" pitchFamily="34" charset="-128"/>
              </a:rPr>
              <a:t>991) calls these big ideas and essential understandings. Big ideas are sometimes also called enduring understandings. These big ideas have worth that is broader than the lesson, and they state the importance for the math concept and skill. Big ideas can consist of sub-units or standards, and these are what NCTM refers to as “essential understandings.” Essential understandings are more specific, and build toward the big idea. Taken together, big ideas and essential understandings often frame a unit or lesson at the universal level (NCTM, 1991). </a:t>
            </a:r>
          </a:p>
          <a:p>
            <a:pPr eaLnBrk="1" hangingPunct="1">
              <a:lnSpc>
                <a:spcPct val="110000"/>
              </a:lnSpc>
            </a:pPr>
            <a:endParaRPr lang="en-US" altLang="en-US" i="1" dirty="0" smtClean="0">
              <a:ea typeface="ＭＳ Ｐゴシック" panose="020B0600070205080204" pitchFamily="34" charset="-128"/>
            </a:endParaRPr>
          </a:p>
          <a:p>
            <a:pPr eaLnBrk="1" hangingPunct="1">
              <a:lnSpc>
                <a:spcPct val="110000"/>
              </a:lnSpc>
            </a:pPr>
            <a:r>
              <a:rPr lang="en-US" altLang="en-US" i="1" dirty="0" smtClean="0">
                <a:ea typeface="ＭＳ Ｐゴシック" panose="020B0600070205080204" pitchFamily="34" charset="-128"/>
              </a:rPr>
              <a:t>For more information: http://www.corestandards.org/Math/Content/introduction/how-to-read-the-grade-level-standards/ </a:t>
            </a:r>
          </a:p>
          <a:p>
            <a:pPr>
              <a:lnSpc>
                <a:spcPct val="110000"/>
              </a:lnSpc>
            </a:pPr>
            <a:endParaRPr lang="en-US" altLang="en-US" i="1" u="none" dirty="0" smtClean="0">
              <a:ea typeface="ＭＳ Ｐゴシック" panose="020B0600070205080204" pitchFamily="34" charset="-128"/>
            </a:endParaRPr>
          </a:p>
        </p:txBody>
      </p:sp>
    </p:spTree>
    <p:extLst>
      <p:ext uri="{BB962C8B-B14F-4D97-AF65-F5344CB8AC3E}">
        <p14:creationId xmlns:p14="http://schemas.microsoft.com/office/powerpoint/2010/main" val="15796305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defRPr/>
            </a:pPr>
            <a:r>
              <a:rPr lang="en-US" altLang="en-US" dirty="0" smtClean="0">
                <a:ea typeface="ＭＳ Ｐゴシック" pitchFamily="34" charset="-128"/>
              </a:rPr>
              <a:t>Consider the math domains we just discussed as you view Dr. Fuchs’ video. In this video, Dr. Fuchs, professor at Vanderbilt, discusses certain considerations for math instruction within MTSS. Think about the similarities and differences across math and reading.</a:t>
            </a:r>
          </a:p>
          <a:p>
            <a:pPr>
              <a:lnSpc>
                <a:spcPct val="110000"/>
              </a:lnSpc>
              <a:defRPr/>
            </a:pPr>
            <a:endParaRPr lang="en-US" altLang="en-US" dirty="0" smtClean="0">
              <a:ea typeface="ＭＳ Ｐゴシック" pitchFamily="34" charset="-128"/>
            </a:endParaRPr>
          </a:p>
          <a:p>
            <a:pPr>
              <a:lnSpc>
                <a:spcPct val="110000"/>
              </a:lnSpc>
              <a:defRPr/>
            </a:pPr>
            <a:r>
              <a:rPr lang="en-US" altLang="en-US" i="1" dirty="0" smtClean="0">
                <a:ea typeface="ＭＳ Ｐゴシック" pitchFamily="34" charset="-128"/>
              </a:rPr>
              <a:t>Conduct this activity through AHA! Listening. </a:t>
            </a:r>
          </a:p>
          <a:p>
            <a:pPr>
              <a:lnSpc>
                <a:spcPct val="110000"/>
              </a:lnSpc>
              <a:defRPr/>
            </a:pPr>
            <a:endParaRPr lang="en-US" altLang="en-US" i="1" dirty="0" smtClean="0">
              <a:ea typeface="ＭＳ Ｐゴシック" pitchFamily="34" charset="-128"/>
            </a:endParaRPr>
          </a:p>
          <a:p>
            <a:pPr>
              <a:lnSpc>
                <a:spcPct val="110000"/>
              </a:lnSpc>
              <a:defRPr/>
            </a:pPr>
            <a:r>
              <a:rPr lang="en-US" altLang="en-US" i="1" u="none" dirty="0" smtClean="0">
                <a:ea typeface="ＭＳ Ｐゴシック" pitchFamily="34" charset="-128"/>
              </a:rPr>
              <a:t>For AHA! Video Listening:</a:t>
            </a:r>
            <a:endParaRPr lang="en-US" altLang="en-US" i="1" u="sng" dirty="0" smtClean="0">
              <a:ea typeface="ＭＳ Ｐゴシック" pitchFamily="34" charset="-128"/>
            </a:endParaRPr>
          </a:p>
          <a:p>
            <a:pPr marL="228600" indent="-228600">
              <a:lnSpc>
                <a:spcPct val="110000"/>
              </a:lnSpc>
              <a:buFontTx/>
              <a:buAutoNum type="arabicPeriod"/>
              <a:defRPr/>
            </a:pPr>
            <a:r>
              <a:rPr lang="en-US" altLang="en-US" i="1" dirty="0" smtClean="0">
                <a:ea typeface="ＭＳ Ｐゴシック" pitchFamily="34" charset="-128"/>
              </a:rPr>
              <a:t>Participants listen to the video while noting a few new considerations or things that struck them as they watched the video. </a:t>
            </a:r>
          </a:p>
          <a:p>
            <a:pPr marL="228600" indent="-228600">
              <a:lnSpc>
                <a:spcPct val="110000"/>
              </a:lnSpc>
              <a:buFontTx/>
              <a:buAutoNum type="arabicPeriod"/>
              <a:defRPr/>
            </a:pPr>
            <a:r>
              <a:rPr lang="en-US" altLang="en-US" i="1" dirty="0" smtClean="0">
                <a:ea typeface="ＭＳ Ｐゴシック" pitchFamily="34" charset="-128"/>
              </a:rPr>
              <a:t>Allow pairs or groups of students to share their ideas. </a:t>
            </a:r>
          </a:p>
          <a:p>
            <a:pPr>
              <a:lnSpc>
                <a:spcPct val="110000"/>
              </a:lnSpc>
              <a:defRPr/>
            </a:pPr>
            <a:r>
              <a:rPr lang="en-US" altLang="en-US" i="1" dirty="0" smtClean="0">
                <a:ea typeface="ＭＳ Ｐゴシック" pitchFamily="34" charset="-128"/>
              </a:rPr>
              <a:t>3. Debrief as a class. </a:t>
            </a:r>
          </a:p>
          <a:p>
            <a:pPr>
              <a:lnSpc>
                <a:spcPct val="110000"/>
              </a:lnSpc>
              <a:defRPr/>
            </a:pPr>
            <a:endParaRPr lang="en-US" altLang="en-US" i="1" dirty="0" smtClean="0">
              <a:ea typeface="ＭＳ Ｐゴシック" pitchFamily="34" charset="-128"/>
            </a:endParaRPr>
          </a:p>
          <a:p>
            <a:pPr>
              <a:lnSpc>
                <a:spcPct val="110000"/>
              </a:lnSpc>
              <a:defRPr/>
            </a:pPr>
            <a:endParaRPr lang="en-US" altLang="en-US" i="1" dirty="0" smtClean="0">
              <a:ea typeface="ＭＳ Ｐゴシック" pitchFamily="34" charset="-128"/>
            </a:endParaRPr>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556A53B-0889-4C83-AA09-A4C0531CBB99}" type="slidenum">
              <a:rPr lang="en-US" altLang="en-US">
                <a:latin typeface="Arial" panose="020B0604020202020204" pitchFamily="34" charset="0"/>
                <a:cs typeface="Arial" panose="020B0604020202020204" pitchFamily="34" charset="0"/>
              </a:rPr>
              <a:pPr>
                <a:spcBef>
                  <a:spcPct val="0"/>
                </a:spcBef>
              </a:pPr>
              <a:t>54</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51019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Now that we have discussed the content domains, also consider that in the CCSS-M, content domains are situated within the eight math practices we discussed in the prior section. This is a vital shift in the CCSS-M: The eight math practices, represented here by the surrounding orange circle, carry across all the grades. </a:t>
            </a:r>
          </a:p>
          <a:p>
            <a:pPr>
              <a:lnSpc>
                <a:spcPct val="110000"/>
              </a:lnSpc>
            </a:pPr>
            <a:endParaRPr lang="en-US" altLang="en-US" dirty="0" smtClean="0">
              <a:ea typeface="ＭＳ Ｐゴシック" panose="020B0600070205080204" pitchFamily="34" charset="-128"/>
            </a:endParaRPr>
          </a:p>
          <a:p>
            <a:pPr>
              <a:lnSpc>
                <a:spcPct val="110000"/>
              </a:lnSpc>
            </a:pPr>
            <a:endParaRPr lang="en-US" altLang="en-US" dirty="0" smtClean="0">
              <a:ea typeface="ＭＳ Ｐゴシック" panose="020B0600070205080204" pitchFamily="34" charset="-128"/>
            </a:endParaRPr>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CEA4AE8-A517-4554-9669-82AC4009FCB5}" type="slidenum">
              <a:rPr lang="en-US" altLang="en-US">
                <a:latin typeface="Arial" panose="020B0604020202020204" pitchFamily="34" charset="0"/>
                <a:cs typeface="Arial" panose="020B0604020202020204" pitchFamily="34" charset="0"/>
              </a:rPr>
              <a:pPr>
                <a:spcBef>
                  <a:spcPct val="0"/>
                </a:spcBef>
              </a:pPr>
              <a:t>55</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02914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Another important shift to note with respect to the CCSS-M is the emphasis on rigor. </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According to the CCSS-M (</a:t>
            </a:r>
            <a:r>
              <a:rPr lang="en-US" altLang="en-US" dirty="0" err="1" smtClean="0">
                <a:ea typeface="ＭＳ Ｐゴシック" panose="020B0600070205080204" pitchFamily="34" charset="-128"/>
              </a:rPr>
              <a:t>n.d.b</a:t>
            </a:r>
            <a:r>
              <a:rPr lang="en-US" altLang="en-US" dirty="0" smtClean="0">
                <a:ea typeface="ＭＳ Ｐゴシック" panose="020B0600070205080204" pitchFamily="34" charset="-128"/>
              </a:rPr>
              <a:t>):</a:t>
            </a:r>
          </a:p>
          <a:p>
            <a:pPr>
              <a:lnSpc>
                <a:spcPct val="110000"/>
              </a:lnSpc>
            </a:pPr>
            <a:r>
              <a:rPr lang="en-US" altLang="en-US" dirty="0" smtClean="0">
                <a:ea typeface="ＭＳ Ｐゴシック" panose="020B0600070205080204" pitchFamily="34" charset="-128"/>
              </a:rPr>
              <a:t>“Rigor refers to deep, authentic command of mathematical concepts, not making math harder or introducing topics at earlier grades. To help students meet the standards, educators will need to pursue, with equal intensity, three aspects of rigor in the major work of each grade: conceptual understanding, procedural skills and fluency, and application. </a:t>
            </a:r>
            <a:r>
              <a:rPr lang="en-US" altLang="en-US" i="1" dirty="0" smtClean="0">
                <a:ea typeface="ＭＳ Ｐゴシック" panose="020B0600070205080204" pitchFamily="34" charset="-128"/>
              </a:rPr>
              <a:t>Conceptual understanding:</a:t>
            </a:r>
            <a:r>
              <a:rPr lang="en-US" altLang="en-US" dirty="0" smtClean="0">
                <a:ea typeface="ＭＳ Ｐゴシック" panose="020B0600070205080204" pitchFamily="34" charset="-128"/>
              </a:rPr>
              <a:t> The standards call for conceptual understanding of key concepts, such as place value and ratios. Students must be able to access concepts from a number of perspectives in order to see math as more than a set of mnemonics or discrete procedures. </a:t>
            </a:r>
            <a:r>
              <a:rPr lang="en-US" altLang="en-US" i="1" dirty="0" smtClean="0">
                <a:ea typeface="ＭＳ Ｐゴシック" panose="020B0600070205080204" pitchFamily="34" charset="-128"/>
              </a:rPr>
              <a:t>Procedural skills and fluency:</a:t>
            </a:r>
            <a:r>
              <a:rPr lang="en-US" altLang="en-US" dirty="0" smtClean="0">
                <a:ea typeface="ＭＳ Ｐゴシック" panose="020B0600070205080204" pitchFamily="34" charset="-128"/>
              </a:rPr>
              <a:t> The standards call for speed and accuracy in calculation. Students must practice core functions, such as single-digit multiplication, in order to have access to more complex concepts and procedures. Fluency must be addressed in the classroom or through supporting materials, as some students might require more practice than others. </a:t>
            </a:r>
            <a:r>
              <a:rPr lang="en-US" altLang="en-US" i="1" dirty="0" smtClean="0">
                <a:ea typeface="ＭＳ Ｐゴシック" panose="020B0600070205080204" pitchFamily="34" charset="-128"/>
              </a:rPr>
              <a:t>Application:</a:t>
            </a:r>
            <a:r>
              <a:rPr lang="en-US" altLang="en-US" dirty="0" smtClean="0">
                <a:ea typeface="ＭＳ Ｐゴシック" panose="020B0600070205080204" pitchFamily="34" charset="-128"/>
              </a:rPr>
              <a:t> The standards call for students to use math in situations that require mathematical knowledge. Correctly applying mathematical knowledge depends on students having a solid conceptual understanding and procedural fluency.”</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So, conceptual understanding includes understanding math concepts, operations, symbols, and diagrams. These understandings help a student connect new math knowledge to previous knowledge. Look at this slide. In order to measure something, the boy needs to know what a ruler is. Procedural fluency entails carrying out math procedures and knowing how to flexibly apply the procedures in the most efficient way. So to measure, the boy must know how to line up the ruler and where to mark. He also needs to understand the units of measurement. Application refers to the use of math when math knowledge is needed. Here the boy and his teacher work together to measure the wood; they are authentically applying the math concept. </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When conceptual understanding, procedural fluency, and application work together, math proficiency increases. For example, the boy will gain a depth of math proficiency with respect to measurement and will be able to apply that understanding flexibly and efficiently across a variety of contexts. </a:t>
            </a:r>
          </a:p>
          <a:p>
            <a:pPr>
              <a:lnSpc>
                <a:spcPct val="110000"/>
              </a:lnSpc>
            </a:pPr>
            <a:endParaRPr lang="en-US" altLang="en-US" i="1"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Give participants a minute to discuss the graphic on this slide. Ask participants to think of another math concept and talk together about the conceptual understanding, procedural fluency, and application needed to gain proficiency with that concept. </a:t>
            </a:r>
          </a:p>
          <a:p>
            <a:pPr>
              <a:lnSpc>
                <a:spcPct val="110000"/>
              </a:lnSpc>
            </a:pPr>
            <a:endParaRPr lang="en-US" altLang="en-US" i="1" u="none" dirty="0" smtClean="0">
              <a:ea typeface="ＭＳ Ｐゴシック" panose="020B0600070205080204" pitchFamily="34" charset="-128"/>
            </a:endParaRPr>
          </a:p>
          <a:p>
            <a:pPr>
              <a:lnSpc>
                <a:spcPct val="110000"/>
              </a:lnSpc>
            </a:pPr>
            <a:endParaRPr lang="en-US" altLang="en-US" i="1" dirty="0" smtClean="0">
              <a:ea typeface="ＭＳ Ｐゴシック" panose="020B0600070205080204" pitchFamily="34" charset="-128"/>
            </a:endParaRPr>
          </a:p>
          <a:p>
            <a:pPr>
              <a:lnSpc>
                <a:spcPct val="110000"/>
              </a:lnSpc>
            </a:pPr>
            <a:endParaRPr lang="en-US" altLang="en-US" dirty="0" smtClean="0">
              <a:ea typeface="ＭＳ Ｐゴシック" panose="020B0600070205080204" pitchFamily="34" charset="-128"/>
            </a:endParaRPr>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AC90102-256E-492E-A35B-EF152FC391BE}" type="slidenum">
              <a:rPr lang="en-US" altLang="en-US">
                <a:latin typeface="Arial" panose="020B0604020202020204" pitchFamily="34" charset="0"/>
                <a:cs typeface="Arial" panose="020B0604020202020204" pitchFamily="34" charset="0"/>
              </a:rPr>
              <a:pPr>
                <a:spcBef>
                  <a:spcPct val="0"/>
                </a:spcBef>
              </a:pPr>
              <a:t>56</a:t>
            </a:fld>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45567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Now with respect to MTSS, note that the progression of supports provided at each MTSS level can and should be aligned with the grade-level CCSS-M standard, or the standards that inform the universal math program. As you move along the MTSS continuum, the supports increase, but the standard is retained.</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In this CEM part we are focused on the universal level, which is sometimes called core, Tier I, or primary). However, you can take the CCSS-M grade-level standard and apply it through the different MTSS levels. The learning supports increase, but the CCSS-M standard does not change (like moving to a below-grade standard). MTSS is focused on supports that unlock each grade-level standard for all students, so all students access and acquire the grade-level content.</a:t>
            </a:r>
          </a:p>
          <a:p>
            <a:pPr>
              <a:lnSpc>
                <a:spcPct val="110000"/>
              </a:lnSpc>
            </a:pPr>
            <a:endParaRPr lang="en-US" altLang="en-US" dirty="0" smtClean="0">
              <a:ea typeface="ＭＳ Ｐゴシック" panose="020B0600070205080204" pitchFamily="34" charset="-128"/>
            </a:endParaRPr>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9BBC301-E9FA-466C-8C7C-B37A78F1CD6D}" type="slidenum">
              <a:rPr lang="en-US" altLang="en-US">
                <a:latin typeface="Arial" panose="020B0604020202020204" pitchFamily="34" charset="0"/>
                <a:cs typeface="Arial" panose="020B0604020202020204" pitchFamily="34" charset="0"/>
              </a:rPr>
              <a:pPr>
                <a:spcBef>
                  <a:spcPct val="0"/>
                </a:spcBef>
              </a:pPr>
              <a:t>57</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02193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Here is the same chart of progressions that is indexed to another CCSS-M standard. Again, note that the same grade-level content standard carries through all the MTSS levels. </a:t>
            </a:r>
          </a:p>
          <a:p>
            <a:pPr>
              <a:lnSpc>
                <a:spcPct val="110000"/>
              </a:lnSpc>
            </a:pPr>
            <a:endParaRPr lang="en-US" altLang="en-US" dirty="0" smtClean="0">
              <a:ea typeface="ＭＳ Ｐゴシック" panose="020B0600070205080204" pitchFamily="34" charset="-128"/>
            </a:endParaRPr>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nSpc>
                <a:spcPct val="110000"/>
              </a:lnSpc>
              <a:spcBef>
                <a:spcPct val="0"/>
              </a:spcBef>
            </a:pPr>
            <a:fld id="{B6B5ADCE-4075-4770-851E-29E805F029B2}" type="slidenum">
              <a:rPr lang="en-US" altLang="en-US">
                <a:latin typeface="Arial" panose="020B0604020202020204" pitchFamily="34" charset="0"/>
                <a:cs typeface="Arial" panose="020B0604020202020204" pitchFamily="34" charset="0"/>
              </a:rPr>
              <a:pPr>
                <a:lnSpc>
                  <a:spcPct val="110000"/>
                </a:lnSpc>
                <a:spcBef>
                  <a:spcPct val="0"/>
                </a:spcBef>
              </a:pPr>
              <a:t>58</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37212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On the same worksheet as the last activity, Handout 5, explore the same universal math program (from the prior activity). However, this time determine the ways in which that universal math program aligns with the CCSS-M. Consult the CCSS-M when needed. Consider both math practices and content domains. Consider the CCSS-M focus on rigor. What elements does the universal program meet? Are there any that it does not seem to meet? How would you address those aspects in your universal math instruction? </a:t>
            </a:r>
          </a:p>
          <a:p>
            <a:pPr>
              <a:lnSpc>
                <a:spcPct val="110000"/>
              </a:lnSpc>
            </a:pPr>
            <a:endParaRPr lang="en-US" altLang="en-US" i="1" u="none" dirty="0" smtClean="0">
              <a:ea typeface="ＭＳ Ｐゴシック" panose="020B0600070205080204" pitchFamily="34" charset="-128"/>
            </a:endParaRPr>
          </a:p>
          <a:p>
            <a:pPr>
              <a:lnSpc>
                <a:spcPct val="110000"/>
              </a:lnSpc>
            </a:pPr>
            <a:r>
              <a:rPr lang="en-US" altLang="en-US" i="1" u="none" dirty="0" smtClean="0">
                <a:ea typeface="ＭＳ Ｐゴシック" panose="020B0600070205080204" pitchFamily="34" charset="-128"/>
              </a:rPr>
              <a:t>Have students work in either the same small groups as the last activity or in their pair from the last activity. They should complete the last part of that activity page.</a:t>
            </a:r>
          </a:p>
          <a:p>
            <a:pPr>
              <a:lnSpc>
                <a:spcPct val="110000"/>
              </a:lnSpc>
            </a:pPr>
            <a:endParaRPr lang="en-US" altLang="en-US" i="1" u="none" dirty="0" smtClean="0">
              <a:ea typeface="ＭＳ Ｐゴシック" panose="020B0600070205080204" pitchFamily="34" charset="-128"/>
            </a:endParaRPr>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87D1749-F0A0-4161-80DD-5F03F465C735}" type="slidenum">
              <a:rPr lang="en-US" altLang="en-US">
                <a:latin typeface="Arial" panose="020B0604020202020204" pitchFamily="34" charset="0"/>
                <a:cs typeface="Arial" panose="020B0604020202020204" pitchFamily="34" charset="0"/>
              </a:rPr>
              <a:pPr>
                <a:spcBef>
                  <a:spcPct val="0"/>
                </a:spcBef>
              </a:pPr>
              <a:t>59</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0916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In this CEM part, you will engage with the concept of universal math and how it fits into the MTSS model. Before we do that, let’s take a moment to do a warm-up activity.</a:t>
            </a:r>
          </a:p>
          <a:p>
            <a:pPr>
              <a:lnSpc>
                <a:spcPct val="110000"/>
              </a:lnSpc>
            </a:pPr>
            <a:endParaRPr lang="en-US" altLang="en-US" dirty="0" smtClean="0">
              <a:ea typeface="ＭＳ Ｐゴシック" panose="020B0600070205080204" pitchFamily="34" charset="-128"/>
            </a:endParaRPr>
          </a:p>
        </p:txBody>
      </p:sp>
    </p:spTree>
    <p:extLst>
      <p:ext uri="{BB962C8B-B14F-4D97-AF65-F5344CB8AC3E}">
        <p14:creationId xmlns:p14="http://schemas.microsoft.com/office/powerpoint/2010/main" val="42013142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We have now answered the first four questions for Part 2 of the CEM. Now, we will discuss the use of assessments at the universal level. After that, we will look at </a:t>
            </a:r>
            <a:br>
              <a:rPr lang="en-US" altLang="en-US" dirty="0" smtClean="0">
                <a:ea typeface="ＭＳ Ｐゴシック" panose="020B0600070205080204" pitchFamily="34" charset="-128"/>
              </a:rPr>
            </a:br>
            <a:r>
              <a:rPr lang="en-US" altLang="en-US" dirty="0" smtClean="0">
                <a:ea typeface="ＭＳ Ｐゴシック" panose="020B0600070205080204" pitchFamily="34" charset="-128"/>
              </a:rPr>
              <a:t>data-based decision making.</a:t>
            </a:r>
          </a:p>
          <a:p>
            <a:pPr>
              <a:lnSpc>
                <a:spcPct val="110000"/>
              </a:lnSpc>
            </a:pPr>
            <a:r>
              <a:rPr lang="en-US" altLang="en-US" dirty="0" smtClean="0">
                <a:ea typeface="ＭＳ Ｐゴシック" panose="020B0600070205080204" pitchFamily="34" charset="-128"/>
              </a:rPr>
              <a:t> </a:t>
            </a:r>
          </a:p>
        </p:txBody>
      </p:sp>
    </p:spTree>
    <p:extLst>
      <p:ext uri="{BB962C8B-B14F-4D97-AF65-F5344CB8AC3E}">
        <p14:creationId xmlns:p14="http://schemas.microsoft.com/office/powerpoint/2010/main" val="37099749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Now that we have discussed some key curricular considerations, we will discuss how universal screening is implemented at the universal level. Screening can answer these questions:</a:t>
            </a:r>
          </a:p>
          <a:p>
            <a:pPr lvl="1" indent="-182563">
              <a:buFontTx/>
              <a:buChar char="•"/>
            </a:pPr>
            <a:r>
              <a:rPr lang="en-US" altLang="en-US" dirty="0" smtClean="0">
                <a:ea typeface="ＭＳ Ｐゴシック" panose="020B0600070205080204" pitchFamily="34" charset="-128"/>
              </a:rPr>
              <a:t>Is our core curriculum and instruction effective?</a:t>
            </a:r>
          </a:p>
          <a:p>
            <a:pPr lvl="1" indent="-182563">
              <a:buFontTx/>
              <a:buChar char="•"/>
            </a:pPr>
            <a:r>
              <a:rPr lang="en-US" altLang="en-US" dirty="0" smtClean="0">
                <a:ea typeface="ＭＳ Ｐゴシック" panose="020B0600070205080204" pitchFamily="34" charset="-128"/>
              </a:rPr>
              <a:t>Which students need additional assessment and instruction?</a:t>
            </a:r>
          </a:p>
          <a:p>
            <a:endParaRPr lang="en-US" altLang="en-US" dirty="0" smtClean="0">
              <a:ea typeface="ＭＳ Ｐゴシック" panose="020B0600070205080204" pitchFamily="34" charset="-128"/>
            </a:endParaRPr>
          </a:p>
          <a:p>
            <a:endParaRPr lang="en-US" altLang="en-US" dirty="0" smtClean="0">
              <a:ea typeface="ＭＳ Ｐゴシック" panose="020B0600070205080204" pitchFamily="34" charset="-128"/>
            </a:endParaRPr>
          </a:p>
          <a:p>
            <a:endParaRPr lang="en-US" altLang="en-US" dirty="0" smtClean="0">
              <a:ea typeface="ＭＳ Ｐゴシック" panose="020B0600070205080204" pitchFamily="34" charset="-128"/>
            </a:endParaRPr>
          </a:p>
          <a:p>
            <a:endParaRPr lang="en-US" altLang="en-US" dirty="0" smtClean="0">
              <a:ea typeface="ＭＳ Ｐゴシック" panose="020B0600070205080204" pitchFamily="34" charset="-128"/>
            </a:endParaRPr>
          </a:p>
          <a:p>
            <a:endParaRPr lang="en-US" altLang="en-US" dirty="0" smtClean="0">
              <a:ea typeface="ＭＳ Ｐゴシック" panose="020B0600070205080204" pitchFamily="34" charset="-128"/>
            </a:endParaRPr>
          </a:p>
        </p:txBody>
      </p:sp>
    </p:spTree>
    <p:extLst>
      <p:ext uri="{BB962C8B-B14F-4D97-AF65-F5344CB8AC3E}">
        <p14:creationId xmlns:p14="http://schemas.microsoft.com/office/powerpoint/2010/main" val="41372706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6" name="Rectangle 3"/>
          <p:cNvSpPr>
            <a:spLocks noGrp="1" noChangeArrowheads="1"/>
          </p:cNvSpPr>
          <p:nvPr>
            <p:ph type="body" idx="1"/>
          </p:nvPr>
        </p:nvSpPr>
        <p:spPr bwMode="auto">
          <a:xfrm>
            <a:off x="368300" y="4410075"/>
            <a:ext cx="6156325" cy="4716463"/>
          </a:xfrm>
        </p:spPr>
        <p:txBody>
          <a:bodyPr wrap="square" numCol="1" anchor="t" anchorCtr="0" compatLnSpc="1">
            <a:prstTxWarp prst="textNoShape">
              <a:avLst/>
            </a:prstTxWarp>
          </a:bodyPr>
          <a:lstStyle/>
          <a:p>
            <a:pPr>
              <a:lnSpc>
                <a:spcPct val="110000"/>
              </a:lnSpc>
              <a:defRPr/>
            </a:pPr>
            <a:r>
              <a:rPr lang="en-US" dirty="0">
                <a:ea typeface="+mn-ea"/>
                <a:cs typeface="+mn-cs"/>
              </a:rPr>
              <a:t>The screening process is not unique to education. In fact, standardized screening </a:t>
            </a:r>
            <a:r>
              <a:rPr lang="en-US" dirty="0" smtClean="0">
                <a:ea typeface="+mn-ea"/>
                <a:cs typeface="+mn-cs"/>
              </a:rPr>
              <a:t>processes, </a:t>
            </a:r>
            <a:r>
              <a:rPr lang="en-US" dirty="0" smtClean="0"/>
              <a:t>such </a:t>
            </a:r>
            <a:r>
              <a:rPr lang="en-US" dirty="0"/>
              <a:t>as blood pressure screenings and vision </a:t>
            </a:r>
            <a:r>
              <a:rPr lang="en-US" dirty="0" smtClean="0"/>
              <a:t>screenings,</a:t>
            </a:r>
            <a:r>
              <a:rPr lang="en-US" dirty="0" smtClean="0">
                <a:ea typeface="+mn-ea"/>
                <a:cs typeface="+mn-cs"/>
              </a:rPr>
              <a:t> </a:t>
            </a:r>
            <a:r>
              <a:rPr lang="en-US" dirty="0">
                <a:ea typeface="+mn-ea"/>
                <a:cs typeface="+mn-cs"/>
              </a:rPr>
              <a:t>are common in many </a:t>
            </a:r>
            <a:r>
              <a:rPr lang="en-US" dirty="0" smtClean="0">
                <a:ea typeface="+mn-ea"/>
                <a:cs typeface="+mn-cs"/>
              </a:rPr>
              <a:t>other fields. </a:t>
            </a:r>
            <a:r>
              <a:rPr lang="en-US" dirty="0">
                <a:ea typeface="+mn-ea"/>
                <a:cs typeface="+mn-cs"/>
              </a:rPr>
              <a:t>In all cases, the purpose is to identify indicators that predict if more testing or further intervention is </a:t>
            </a:r>
            <a:r>
              <a:rPr lang="en-US" dirty="0" smtClean="0">
                <a:ea typeface="+mn-ea"/>
                <a:cs typeface="+mn-cs"/>
              </a:rPr>
              <a:t>needed; these screeners are designed to be efficient and cost effective. </a:t>
            </a:r>
            <a:r>
              <a:rPr lang="en-US" dirty="0" smtClean="0"/>
              <a:t>How many of you have participated in blood pressure screenings? These measures do not actually indicate if you have heart problems. Instead, the results of these cost-efficient and brief assessments indicate when more information is needed. Additional assessments (that are most likely more expensive and invasive) are needed to confirm the presence of a problem. All of us have had eye exams, probably beginning in school. This very cheap screening process provided school nurses with sufficient data to refer a child for further assessment. Without this type of standardized eye screening in schools, many children may not have received appropriate vision supports until much later in their schooling. </a:t>
            </a:r>
            <a:r>
              <a:rPr lang="en-US" dirty="0" smtClean="0">
                <a:ea typeface="+mn-ea"/>
                <a:cs typeface="+mn-cs"/>
              </a:rPr>
              <a:t>The </a:t>
            </a:r>
            <a:r>
              <a:rPr lang="en-US" dirty="0">
                <a:ea typeface="+mn-ea"/>
                <a:cs typeface="+mn-cs"/>
              </a:rPr>
              <a:t>major </a:t>
            </a:r>
            <a:r>
              <a:rPr lang="en-US" dirty="0" smtClean="0">
                <a:ea typeface="+mn-ea"/>
                <a:cs typeface="+mn-cs"/>
              </a:rPr>
              <a:t>goal of all </a:t>
            </a:r>
            <a:r>
              <a:rPr lang="en-US" dirty="0">
                <a:ea typeface="+mn-ea"/>
                <a:cs typeface="+mn-cs"/>
              </a:rPr>
              <a:t>of the screening processes </a:t>
            </a:r>
            <a:r>
              <a:rPr lang="en-US" dirty="0" smtClean="0">
                <a:ea typeface="+mn-ea"/>
                <a:cs typeface="+mn-cs"/>
              </a:rPr>
              <a:t>is </a:t>
            </a:r>
            <a:r>
              <a:rPr lang="en-US" dirty="0">
                <a:ea typeface="+mn-ea"/>
                <a:cs typeface="+mn-cs"/>
              </a:rPr>
              <a:t>to identify and address potential problems early in order to prevent bigger problems in the future. </a:t>
            </a:r>
            <a:endParaRPr lang="en-US" dirty="0" smtClean="0">
              <a:ea typeface="+mn-ea"/>
              <a:cs typeface="+mn-cs"/>
            </a:endParaRPr>
          </a:p>
          <a:p>
            <a:pPr>
              <a:lnSpc>
                <a:spcPct val="110000"/>
              </a:lnSpc>
              <a:defRPr/>
            </a:pPr>
            <a:endParaRPr lang="en-US" dirty="0" smtClean="0">
              <a:ea typeface="+mn-ea"/>
              <a:cs typeface="+mn-cs"/>
            </a:endParaRPr>
          </a:p>
          <a:p>
            <a:pPr>
              <a:lnSpc>
                <a:spcPct val="110000"/>
              </a:lnSpc>
              <a:defRPr/>
            </a:pPr>
            <a:r>
              <a:rPr lang="en-US" i="1" dirty="0" smtClean="0">
                <a:ea typeface="+mn-ea"/>
                <a:cs typeface="+mn-cs"/>
              </a:rPr>
              <a:t>Depending </a:t>
            </a:r>
            <a:r>
              <a:rPr lang="en-US" i="1" dirty="0">
                <a:ea typeface="+mn-ea"/>
                <a:cs typeface="+mn-cs"/>
              </a:rPr>
              <a:t>on time available, you may </a:t>
            </a:r>
            <a:r>
              <a:rPr lang="en-US" i="1" dirty="0" smtClean="0">
                <a:ea typeface="+mn-ea"/>
                <a:cs typeface="+mn-cs"/>
              </a:rPr>
              <a:t>want </a:t>
            </a:r>
            <a:r>
              <a:rPr lang="en-US" i="1" dirty="0">
                <a:ea typeface="+mn-ea"/>
                <a:cs typeface="+mn-cs"/>
              </a:rPr>
              <a:t>to provide the following more in-depth explanations of other types of screening</a:t>
            </a:r>
            <a:r>
              <a:rPr lang="en-US" i="1" dirty="0" smtClean="0">
                <a:ea typeface="+mn-ea"/>
                <a:cs typeface="+mn-cs"/>
              </a:rPr>
              <a:t>.</a:t>
            </a:r>
          </a:p>
          <a:p>
            <a:pPr>
              <a:lnSpc>
                <a:spcPct val="110000"/>
              </a:lnSpc>
              <a:defRPr/>
            </a:pPr>
            <a:endParaRPr lang="en-US" i="1" dirty="0" smtClean="0">
              <a:ea typeface="+mn-ea"/>
              <a:cs typeface="+mn-cs"/>
            </a:endParaRPr>
          </a:p>
          <a:p>
            <a:pPr>
              <a:lnSpc>
                <a:spcPct val="110000"/>
              </a:lnSpc>
            </a:pPr>
            <a:r>
              <a:rPr lang="en-US" altLang="en-US" i="1" dirty="0" smtClean="0">
                <a:ea typeface="ＭＳ Ｐゴシック" panose="020B0600070205080204" pitchFamily="34" charset="-128"/>
              </a:rPr>
              <a:t>For more information, see:</a:t>
            </a:r>
          </a:p>
          <a:p>
            <a:pPr>
              <a:lnSpc>
                <a:spcPct val="110000"/>
              </a:lnSpc>
              <a:defRPr/>
            </a:pPr>
            <a:r>
              <a:rPr lang="en-US" dirty="0" smtClean="0">
                <a:ea typeface="+mn-ea"/>
                <a:cs typeface="+mn-cs"/>
              </a:rPr>
              <a:t>http://www.rti4success.org/essential-components-rti/universal-screening</a:t>
            </a:r>
          </a:p>
          <a:p>
            <a:pPr>
              <a:lnSpc>
                <a:spcPct val="110000"/>
              </a:lnSpc>
              <a:defRPr/>
            </a:pPr>
            <a:endParaRPr lang="en-US" dirty="0" smtClean="0">
              <a:ea typeface="+mn-ea"/>
              <a:cs typeface="+mn-cs"/>
            </a:endParaRPr>
          </a:p>
        </p:txBody>
      </p:sp>
      <p:sp>
        <p:nvSpPr>
          <p:cNvPr id="132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93D9366-B447-4090-A24F-7261F4343E3A}" type="slidenum">
              <a:rPr lang="en-US" altLang="en-US">
                <a:latin typeface="Arial" panose="020B0604020202020204" pitchFamily="34" charset="0"/>
                <a:cs typeface="Arial" panose="020B0604020202020204" pitchFamily="34" charset="0"/>
              </a:rPr>
              <a:pPr>
                <a:spcBef>
                  <a:spcPct val="0"/>
                </a:spcBef>
              </a:pPr>
              <a:t>62</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00160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Rectangle 3"/>
          <p:cNvSpPr>
            <a:spLocks noGrp="1" noChangeArrowheads="1"/>
          </p:cNvSpPr>
          <p:nvPr>
            <p:ph type="body" idx="1"/>
          </p:nvPr>
        </p:nvSpPr>
        <p:spPr>
          <a:xfrm>
            <a:off x="215900" y="4184650"/>
            <a:ext cx="6477000" cy="5021263"/>
          </a:xfrm>
          <a:ln/>
        </p:spPr>
        <p:txBody>
          <a:bodyPr/>
          <a:lstStyle/>
          <a:p>
            <a:pPr>
              <a:lnSpc>
                <a:spcPct val="110000"/>
              </a:lnSpc>
              <a:defRPr/>
            </a:pPr>
            <a:r>
              <a:rPr lang="en-US" dirty="0" smtClean="0"/>
              <a:t>Implement screening to identify students at risk for poor learning outcomes; identity students who need additional assessment (i.e., progress monitoring) and instruction (i.e., secondary or intensive); and provide data on the effectiveness of the core instruction and curriculum. </a:t>
            </a:r>
            <a:r>
              <a:rPr lang="en-US" dirty="0" smtClean="0">
                <a:ea typeface="+mn-ea"/>
                <a:cs typeface="+mn-cs"/>
              </a:rPr>
              <a:t>The </a:t>
            </a:r>
            <a:r>
              <a:rPr lang="en-US" dirty="0">
                <a:ea typeface="+mn-ea"/>
                <a:cs typeface="+mn-cs"/>
              </a:rPr>
              <a:t>focus </a:t>
            </a:r>
            <a:r>
              <a:rPr lang="en-US" dirty="0" smtClean="0">
                <a:ea typeface="+mn-ea"/>
                <a:cs typeface="+mn-cs"/>
              </a:rPr>
              <a:t>for screening is </a:t>
            </a:r>
            <a:r>
              <a:rPr lang="en-US" dirty="0">
                <a:ea typeface="+mn-ea"/>
                <a:cs typeface="+mn-cs"/>
              </a:rPr>
              <a:t>on all students, not just </a:t>
            </a:r>
            <a:r>
              <a:rPr lang="en-US" dirty="0" smtClean="0">
                <a:ea typeface="+mn-ea"/>
                <a:cs typeface="+mn-cs"/>
              </a:rPr>
              <a:t>students we believe </a:t>
            </a:r>
            <a:r>
              <a:rPr lang="en-US" dirty="0">
                <a:ea typeface="+mn-ea"/>
                <a:cs typeface="+mn-cs"/>
              </a:rPr>
              <a:t>are at risk. Students may slip through the cracks unless there is a systematic process for screening in place. Screening is not a diagnostic test; it is a brief, reliable, and valid assessment to identify which students may need additional </a:t>
            </a:r>
            <a:r>
              <a:rPr lang="en-US" dirty="0" smtClean="0">
                <a:ea typeface="+mn-ea"/>
                <a:cs typeface="+mn-cs"/>
              </a:rPr>
              <a:t>assessments. The </a:t>
            </a:r>
            <a:r>
              <a:rPr lang="en-US" dirty="0">
                <a:ea typeface="+mn-ea"/>
                <a:cs typeface="+mn-cs"/>
              </a:rPr>
              <a:t>tools should demonstrate diagnostic accuracy for predicting learning </a:t>
            </a:r>
            <a:r>
              <a:rPr lang="en-US" dirty="0" smtClean="0">
                <a:ea typeface="+mn-ea"/>
                <a:cs typeface="+mn-cs"/>
              </a:rPr>
              <a:t>in math. </a:t>
            </a:r>
            <a:r>
              <a:rPr lang="en-US" dirty="0">
                <a:ea typeface="+mn-ea"/>
                <a:cs typeface="+mn-cs"/>
              </a:rPr>
              <a:t>In other words, they should </a:t>
            </a:r>
            <a:r>
              <a:rPr lang="en-US" dirty="0" smtClean="0">
                <a:ea typeface="+mn-ea"/>
                <a:cs typeface="+mn-cs"/>
              </a:rPr>
              <a:t>accurately </a:t>
            </a:r>
            <a:r>
              <a:rPr lang="en-US" dirty="0">
                <a:ea typeface="+mn-ea"/>
                <a:cs typeface="+mn-cs"/>
              </a:rPr>
              <a:t>identify who could be at risk. </a:t>
            </a:r>
            <a:endParaRPr lang="en-US" dirty="0" smtClean="0">
              <a:ea typeface="+mn-ea"/>
              <a:cs typeface="+mn-cs"/>
            </a:endParaRPr>
          </a:p>
          <a:p>
            <a:pPr>
              <a:lnSpc>
                <a:spcPct val="110000"/>
              </a:lnSpc>
              <a:defRPr/>
            </a:pPr>
            <a:endParaRPr lang="en-US" dirty="0" smtClean="0">
              <a:ea typeface="+mn-ea"/>
              <a:cs typeface="+mn-cs"/>
            </a:endParaRPr>
          </a:p>
          <a:p>
            <a:pPr>
              <a:lnSpc>
                <a:spcPct val="110000"/>
              </a:lnSpc>
              <a:defRPr/>
            </a:pPr>
            <a:r>
              <a:rPr lang="en-US" dirty="0" smtClean="0">
                <a:ea typeface="+mn-ea"/>
                <a:cs typeface="+mn-cs"/>
              </a:rPr>
              <a:t>Screening </a:t>
            </a:r>
            <a:r>
              <a:rPr lang="en-US" dirty="0">
                <a:ea typeface="+mn-ea"/>
                <a:cs typeface="+mn-cs"/>
              </a:rPr>
              <a:t>data </a:t>
            </a:r>
            <a:r>
              <a:rPr lang="en-US" dirty="0" smtClean="0">
                <a:ea typeface="+mn-ea"/>
                <a:cs typeface="+mn-cs"/>
              </a:rPr>
              <a:t>are used to </a:t>
            </a:r>
            <a:r>
              <a:rPr lang="en-US" dirty="0">
                <a:ea typeface="+mn-ea"/>
                <a:cs typeface="+mn-cs"/>
              </a:rPr>
              <a:t>evaluate program effectiveness</a:t>
            </a:r>
            <a:r>
              <a:rPr lang="en-US" dirty="0" smtClean="0">
                <a:ea typeface="+mn-ea"/>
                <a:cs typeface="+mn-cs"/>
              </a:rPr>
              <a:t>, </a:t>
            </a:r>
            <a:r>
              <a:rPr lang="en-US" dirty="0">
                <a:ea typeface="+mn-ea"/>
                <a:cs typeface="+mn-cs"/>
              </a:rPr>
              <a:t>establish local norms and cut scores, and </a:t>
            </a:r>
            <a:r>
              <a:rPr lang="en-US" dirty="0" smtClean="0">
                <a:ea typeface="+mn-ea"/>
                <a:cs typeface="+mn-cs"/>
              </a:rPr>
              <a:t>provide </a:t>
            </a:r>
            <a:r>
              <a:rPr lang="en-US" dirty="0">
                <a:ea typeface="+mn-ea"/>
                <a:cs typeface="+mn-cs"/>
              </a:rPr>
              <a:t>data to the next year’s </a:t>
            </a:r>
            <a:r>
              <a:rPr lang="en-US" dirty="0" smtClean="0">
                <a:ea typeface="+mn-ea"/>
                <a:cs typeface="+mn-cs"/>
              </a:rPr>
              <a:t>teacher. The assessment is typically administered </a:t>
            </a:r>
            <a:r>
              <a:rPr lang="en-US" dirty="0">
                <a:ea typeface="+mn-ea"/>
                <a:cs typeface="+mn-cs"/>
              </a:rPr>
              <a:t>three times a year (e.g</a:t>
            </a:r>
            <a:r>
              <a:rPr lang="en-US" dirty="0" smtClean="0">
                <a:ea typeface="+mn-ea"/>
                <a:cs typeface="+mn-cs"/>
              </a:rPr>
              <a:t>., </a:t>
            </a:r>
            <a:r>
              <a:rPr lang="en-US" dirty="0">
                <a:ea typeface="+mn-ea"/>
                <a:cs typeface="+mn-cs"/>
              </a:rPr>
              <a:t>fall, winter, spring</a:t>
            </a:r>
            <a:r>
              <a:rPr lang="en-US" dirty="0" smtClean="0">
                <a:ea typeface="+mn-ea"/>
                <a:cs typeface="+mn-cs"/>
              </a:rPr>
              <a:t>), </a:t>
            </a:r>
            <a:r>
              <a:rPr lang="en-US" dirty="0">
                <a:ea typeface="+mn-ea"/>
                <a:cs typeface="+mn-cs"/>
              </a:rPr>
              <a:t>and should </a:t>
            </a:r>
            <a:r>
              <a:rPr lang="en-US" dirty="0" smtClean="0">
                <a:ea typeface="+mn-ea"/>
                <a:cs typeface="+mn-cs"/>
              </a:rPr>
              <a:t>incorporate alternative </a:t>
            </a:r>
            <a:r>
              <a:rPr lang="en-US" dirty="0">
                <a:ea typeface="+mn-ea"/>
                <a:cs typeface="+mn-cs"/>
              </a:rPr>
              <a:t>forms and multiple benchmarks. </a:t>
            </a:r>
            <a:r>
              <a:rPr lang="en-US" dirty="0" smtClean="0">
                <a:ea typeface="+mn-ea"/>
                <a:cs typeface="+mn-cs"/>
              </a:rPr>
              <a:t>To obtain accurate data across the years, implement screening at the same point each year. </a:t>
            </a:r>
          </a:p>
          <a:p>
            <a:pPr>
              <a:lnSpc>
                <a:spcPct val="110000"/>
              </a:lnSpc>
              <a:defRPr/>
            </a:pPr>
            <a:endParaRPr lang="en-US" i="1" dirty="0" smtClean="0"/>
          </a:p>
        </p:txBody>
      </p:sp>
      <p:sp>
        <p:nvSpPr>
          <p:cNvPr id="134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473F576-5321-4D70-A051-3EDBD6A3351A}" type="slidenum">
              <a:rPr lang="en-US" altLang="en-US">
                <a:latin typeface="Arial" panose="020B0604020202020204" pitchFamily="34" charset="0"/>
                <a:cs typeface="Arial" panose="020B0604020202020204" pitchFamily="34" charset="0"/>
              </a:rPr>
              <a:pPr>
                <a:spcBef>
                  <a:spcPct val="0"/>
                </a:spcBef>
              </a:pPr>
              <a:t>63</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36265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defRPr/>
            </a:pPr>
            <a:r>
              <a:rPr lang="en-US" altLang="en-US" dirty="0" smtClean="0">
                <a:ea typeface="ＭＳ Ｐゴシック" pitchFamily="34" charset="-128"/>
              </a:rPr>
              <a:t>Now you will hear from several principals about why they believe screening is important and how they implement screening in their schools. </a:t>
            </a:r>
          </a:p>
          <a:p>
            <a:pPr>
              <a:lnSpc>
                <a:spcPct val="110000"/>
              </a:lnSpc>
              <a:defRPr/>
            </a:pPr>
            <a:endParaRPr lang="en-US" altLang="en-US" dirty="0" smtClean="0">
              <a:ea typeface="ＭＳ Ｐゴシック" pitchFamily="34" charset="-128"/>
            </a:endParaRPr>
          </a:p>
          <a:p>
            <a:pPr>
              <a:lnSpc>
                <a:spcPct val="110000"/>
              </a:lnSpc>
              <a:defRPr/>
            </a:pPr>
            <a:r>
              <a:rPr lang="en-US" altLang="en-US" i="1" dirty="0" smtClean="0">
                <a:ea typeface="ＭＳ Ｐゴシック" pitchFamily="34" charset="-128"/>
              </a:rPr>
              <a:t>Conduct this activity through AHA! Listening. </a:t>
            </a:r>
          </a:p>
          <a:p>
            <a:pPr>
              <a:lnSpc>
                <a:spcPct val="110000"/>
              </a:lnSpc>
              <a:defRPr/>
            </a:pPr>
            <a:endParaRPr lang="en-US" altLang="en-US" i="1" dirty="0" smtClean="0">
              <a:ea typeface="ＭＳ Ｐゴシック" pitchFamily="34" charset="-128"/>
            </a:endParaRPr>
          </a:p>
          <a:p>
            <a:pPr>
              <a:lnSpc>
                <a:spcPct val="110000"/>
              </a:lnSpc>
              <a:defRPr/>
            </a:pPr>
            <a:r>
              <a:rPr lang="en-US" altLang="en-US" i="1" u="none" dirty="0" smtClean="0">
                <a:ea typeface="ＭＳ Ｐゴシック" pitchFamily="34" charset="-128"/>
              </a:rPr>
              <a:t>For AHA! Listening:</a:t>
            </a:r>
            <a:endParaRPr lang="en-US" altLang="en-US" i="1" u="sng" dirty="0" smtClean="0">
              <a:ea typeface="ＭＳ Ｐゴシック" pitchFamily="34" charset="-128"/>
            </a:endParaRPr>
          </a:p>
          <a:p>
            <a:pPr marL="228600" indent="-228600">
              <a:lnSpc>
                <a:spcPct val="110000"/>
              </a:lnSpc>
              <a:buFontTx/>
              <a:buAutoNum type="arabicPeriod"/>
              <a:defRPr/>
            </a:pPr>
            <a:r>
              <a:rPr lang="en-US" altLang="en-US" i="1" dirty="0" smtClean="0">
                <a:ea typeface="ＭＳ Ｐゴシック" pitchFamily="34" charset="-128"/>
              </a:rPr>
              <a:t>Students listen to the video while noting a few new considerations as they watch—things that struck them while watching the video.</a:t>
            </a:r>
          </a:p>
          <a:p>
            <a:pPr marL="228600" indent="-228600">
              <a:lnSpc>
                <a:spcPct val="110000"/>
              </a:lnSpc>
              <a:buFontTx/>
              <a:buAutoNum type="arabicPeriod"/>
              <a:defRPr/>
            </a:pPr>
            <a:r>
              <a:rPr lang="en-US" altLang="en-US" i="1" dirty="0" smtClean="0">
                <a:ea typeface="ＭＳ Ｐゴシック" pitchFamily="34" charset="-128"/>
              </a:rPr>
              <a:t>Allow pairs or groups of students to share their ideas. </a:t>
            </a:r>
          </a:p>
          <a:p>
            <a:pPr>
              <a:lnSpc>
                <a:spcPct val="110000"/>
              </a:lnSpc>
              <a:defRPr/>
            </a:pPr>
            <a:r>
              <a:rPr lang="en-US" altLang="en-US" i="1" dirty="0" smtClean="0">
                <a:ea typeface="ＭＳ Ｐゴシック" pitchFamily="34" charset="-128"/>
              </a:rPr>
              <a:t>3. Debrief as a class. </a:t>
            </a:r>
          </a:p>
          <a:p>
            <a:pPr marL="0" marR="0" indent="0" algn="l" defTabSz="457200" rtl="0" eaLnBrk="0" fontAlgn="base" latinLnBrk="0" hangingPunct="0">
              <a:lnSpc>
                <a:spcPct val="110000"/>
              </a:lnSpc>
              <a:spcBef>
                <a:spcPct val="30000"/>
              </a:spcBef>
              <a:spcAft>
                <a:spcPct val="0"/>
              </a:spcAft>
              <a:buClrTx/>
              <a:buSzTx/>
              <a:buFontTx/>
              <a:buNone/>
              <a:tabLst/>
              <a:defRPr/>
            </a:pPr>
            <a:endParaRPr lang="en-US" sz="1200" kern="1200" dirty="0" smtClean="0">
              <a:solidFill>
                <a:schemeClr val="tx1"/>
              </a:solidFill>
              <a:effectLst/>
              <a:latin typeface="+mn-lt"/>
              <a:ea typeface="ＭＳ Ｐゴシック" charset="0"/>
              <a:cs typeface="ＭＳ Ｐゴシック" charset="0"/>
            </a:endParaRPr>
          </a:p>
          <a:p>
            <a:pPr>
              <a:lnSpc>
                <a:spcPct val="110000"/>
              </a:lnSpc>
              <a:defRPr/>
            </a:pPr>
            <a:endParaRPr lang="en-US" altLang="en-US" dirty="0" smtClean="0">
              <a:ea typeface="ＭＳ Ｐゴシック" pitchFamily="34" charset="-128"/>
            </a:endParaRPr>
          </a:p>
        </p:txBody>
      </p:sp>
      <p:sp>
        <p:nvSpPr>
          <p:cNvPr id="136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27CE2B3-14B2-4639-97AC-5ADDF0B97246}" type="slidenum">
              <a:rPr lang="en-US" altLang="en-US">
                <a:latin typeface="Arial" panose="020B0604020202020204" pitchFamily="34" charset="0"/>
                <a:cs typeface="Arial" panose="020B0604020202020204" pitchFamily="34" charset="0"/>
              </a:rPr>
              <a:pPr>
                <a:spcBef>
                  <a:spcPct val="0"/>
                </a:spcBef>
              </a:pPr>
              <a:t>64</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72558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698500" y="4410075"/>
            <a:ext cx="5588000" cy="4480247"/>
          </a:xfrm>
        </p:spPr>
        <p:txBody>
          <a:bodyPr>
            <a:noAutofit/>
          </a:bodyPr>
          <a:lstStyle/>
          <a:p>
            <a:pPr marL="273231">
              <a:lnSpc>
                <a:spcPct val="110000"/>
              </a:lnSpc>
              <a:buFont typeface="Arial" pitchFamily="34" charset="0"/>
              <a:buNone/>
              <a:defRPr/>
            </a:pPr>
            <a:r>
              <a:rPr lang="en-US" dirty="0" smtClean="0"/>
              <a:t>As mentioned in the video, regular screening is necessary throughout the year for ALL students. Through screening at the middle or end of the year, you may catch students who were doing well at the beginning of the year but are struggling as the demands increase. Struggling students are identified by implementing a two-stage screening process. The first stage, universal screening, is a brief assessment for all students conducted at the beginning of the school year; however, many schools and districts use it two or three times throughout the school year. For students who score at or below the cut score on the universal screener, a second stage of screening is then conducted to more accurately predict which students are truly at risk for poor learning outcomes. This second stage involves additional, more in-depth testing or short-term progress monitoring to confirm a student’s at-risk status (Compton et al., 2010). </a:t>
            </a:r>
          </a:p>
          <a:p>
            <a:pPr marL="273231">
              <a:lnSpc>
                <a:spcPct val="110000"/>
              </a:lnSpc>
              <a:buFont typeface="Arial" pitchFamily="34" charset="0"/>
              <a:buNone/>
              <a:defRPr/>
            </a:pPr>
            <a:endParaRPr lang="en-US" dirty="0" smtClean="0"/>
          </a:p>
          <a:p>
            <a:pPr>
              <a:lnSpc>
                <a:spcPct val="110000"/>
              </a:lnSpc>
              <a:defRPr/>
            </a:pPr>
            <a:r>
              <a:rPr lang="en-US" i="1" dirty="0" smtClean="0"/>
              <a:t>Some terms that pertain to screening are:</a:t>
            </a:r>
          </a:p>
          <a:p>
            <a:pPr>
              <a:lnSpc>
                <a:spcPct val="110000"/>
              </a:lnSpc>
              <a:spcBef>
                <a:spcPts val="600"/>
              </a:spcBef>
              <a:buClr>
                <a:schemeClr val="accent1"/>
              </a:buClr>
              <a:buFont typeface="Wingdings" pitchFamily="2" charset="2"/>
              <a:buChar char="§"/>
              <a:defRPr/>
            </a:pPr>
            <a:r>
              <a:rPr lang="en-US" i="1" dirty="0" smtClean="0"/>
              <a:t>Cut Score—Score on a screening test that divides students who are considered potentially at risk from those who are considered not at risk.</a:t>
            </a:r>
          </a:p>
          <a:p>
            <a:pPr>
              <a:lnSpc>
                <a:spcPct val="110000"/>
              </a:lnSpc>
              <a:spcBef>
                <a:spcPts val="600"/>
              </a:spcBef>
              <a:buClr>
                <a:schemeClr val="accent1"/>
              </a:buClr>
              <a:buFont typeface="Wingdings" pitchFamily="2" charset="2"/>
              <a:buChar char="§"/>
              <a:defRPr/>
            </a:pPr>
            <a:r>
              <a:rPr lang="en-US" i="1" dirty="0" smtClean="0"/>
              <a:t>Target or Benchmark—Predetermined level of performance on a screening test that is considered representative of proficiency or mastery of a certain set of skills. </a:t>
            </a:r>
          </a:p>
          <a:p>
            <a:pPr>
              <a:lnSpc>
                <a:spcPct val="110000"/>
              </a:lnSpc>
              <a:spcBef>
                <a:spcPts val="600"/>
              </a:spcBef>
              <a:buClr>
                <a:schemeClr val="accent1"/>
              </a:buClr>
              <a:buFont typeface="Wingdings" pitchFamily="2" charset="2"/>
              <a:buChar char="§"/>
              <a:defRPr/>
            </a:pPr>
            <a:r>
              <a:rPr lang="en-US" i="1" dirty="0" smtClean="0"/>
              <a:t>Criterion Scores—Scores on a screening test that separate students into performance levels (e.g., established, emerging, deficient).</a:t>
            </a:r>
          </a:p>
          <a:p>
            <a:pPr>
              <a:lnSpc>
                <a:spcPct val="110000"/>
              </a:lnSpc>
              <a:spcBef>
                <a:spcPts val="600"/>
              </a:spcBef>
              <a:buClr>
                <a:schemeClr val="accent1"/>
              </a:buClr>
              <a:buFont typeface="Wingdings" pitchFamily="2" charset="2"/>
              <a:buChar char="§"/>
              <a:defRPr/>
            </a:pPr>
            <a:endParaRPr lang="en-US" i="1" dirty="0" smtClean="0"/>
          </a:p>
          <a:p>
            <a:pPr>
              <a:lnSpc>
                <a:spcPct val="110000"/>
              </a:lnSpc>
            </a:pPr>
            <a:r>
              <a:rPr lang="en-US" altLang="en-US" i="1" dirty="0" smtClean="0">
                <a:ea typeface="ＭＳ Ｐゴシック" panose="020B0600070205080204" pitchFamily="34" charset="-128"/>
              </a:rPr>
              <a:t>For more information, see:</a:t>
            </a:r>
          </a:p>
          <a:p>
            <a:pPr>
              <a:lnSpc>
                <a:spcPct val="110000"/>
              </a:lnSpc>
              <a:defRPr/>
            </a:pPr>
            <a:r>
              <a:rPr lang="en-US" i="1" dirty="0" smtClean="0"/>
              <a:t>http://www.rti4success.org/essential-components-rti/universal-screening</a:t>
            </a:r>
          </a:p>
          <a:p>
            <a:pPr>
              <a:lnSpc>
                <a:spcPct val="110000"/>
              </a:lnSpc>
              <a:spcBef>
                <a:spcPts val="600"/>
              </a:spcBef>
              <a:buClr>
                <a:schemeClr val="accent1"/>
              </a:buClr>
              <a:buFont typeface="Wingdings" pitchFamily="2" charset="2"/>
              <a:buNone/>
              <a:defRPr/>
            </a:pPr>
            <a:endParaRPr lang="en-US" i="1" dirty="0" smtClean="0"/>
          </a:p>
          <a:p>
            <a:pPr>
              <a:lnSpc>
                <a:spcPct val="110000"/>
              </a:lnSpc>
              <a:spcBef>
                <a:spcPts val="600"/>
              </a:spcBef>
              <a:buClr>
                <a:schemeClr val="accent1"/>
              </a:buClr>
              <a:buFont typeface="Wingdings" pitchFamily="2" charset="2"/>
              <a:buNone/>
              <a:defRPr/>
            </a:pPr>
            <a:endParaRPr lang="en-US" i="1" dirty="0" smtClean="0"/>
          </a:p>
          <a:p>
            <a:pPr>
              <a:lnSpc>
                <a:spcPct val="110000"/>
              </a:lnSpc>
              <a:spcBef>
                <a:spcPts val="600"/>
              </a:spcBef>
              <a:buClr>
                <a:schemeClr val="accent1"/>
              </a:buClr>
              <a:buFont typeface="Wingdings" pitchFamily="2" charset="2"/>
              <a:buChar char="§"/>
              <a:defRPr/>
            </a:pPr>
            <a:endParaRPr lang="en-US" i="1" dirty="0" smtClean="0"/>
          </a:p>
          <a:p>
            <a:pPr>
              <a:lnSpc>
                <a:spcPct val="110000"/>
              </a:lnSpc>
              <a:defRPr/>
            </a:pPr>
            <a:endParaRPr lang="en-US" dirty="0"/>
          </a:p>
        </p:txBody>
      </p:sp>
      <p:sp>
        <p:nvSpPr>
          <p:cNvPr id="138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76E573C-CCA9-4874-9D97-532AB735D76C}" type="slidenum">
              <a:rPr lang="en-US" altLang="en-US">
                <a:latin typeface="Arial" panose="020B0604020202020204" pitchFamily="34" charset="0"/>
                <a:cs typeface="Arial" panose="020B0604020202020204" pitchFamily="34" charset="0"/>
              </a:rPr>
              <a:pPr>
                <a:spcBef>
                  <a:spcPct val="0"/>
                </a:spcBef>
              </a:pPr>
              <a:t>65</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830055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These are some examples of math screeners. You may have different screeners to assess different outcome measures. No one screener can screen for all areas, so different screeners may be necessary for different outcome areas. While selecting screening tools, you should choose reliable tools that demonstrate diagnostic accuracy for predicting which students will develop learning or behavioral difficulties. </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Consider</a:t>
            </a:r>
            <a:r>
              <a:rPr lang="en-US" altLang="en-US" baseline="0" dirty="0" smtClean="0">
                <a:ea typeface="ＭＳ Ｐゴシック" panose="020B0600070205080204" pitchFamily="34" charset="-128"/>
              </a:rPr>
              <a:t> both reliability and validity when choosing screeners. </a:t>
            </a:r>
            <a:r>
              <a:rPr lang="en-US" altLang="en-US" dirty="0" smtClean="0">
                <a:ea typeface="ＭＳ Ｐゴシック" panose="020B0600070205080204" pitchFamily="34" charset="-128"/>
              </a:rPr>
              <a:t>Reliability asks</a:t>
            </a:r>
            <a:r>
              <a:rPr lang="en-US" altLang="en-US" baseline="0" dirty="0" smtClean="0">
                <a:ea typeface="ＭＳ Ｐゴシック" panose="020B0600070205080204" pitchFamily="34" charset="-128"/>
              </a:rPr>
              <a:t> if </a:t>
            </a:r>
            <a:r>
              <a:rPr lang="en-US" altLang="en-US" dirty="0" smtClean="0">
                <a:ea typeface="ＭＳ Ｐゴシック" panose="020B0600070205080204" pitchFamily="34" charset="-128"/>
              </a:rPr>
              <a:t>the assessment produces similar scores across conditions and situations? Reliability is not a particular problem if the tool has good psychometric properties. Validity asks: Does the test measure what you want to assess? Think of validity as the degree of evidence behind the function of a measure for a specific student; it is variable across different contexts. Therefore, validity may be a problem if assessment results could be influenced by students’ language, cultural, and experiential backgrounds.</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Choose age-appropriate outcome measures that capture student ability. It is important that the screener you choose has strong classification accuracy, meaning the screening tool is able to accurately classify students into at-risk and not at-risk categories. For example, in reading, in order to have good classification accuracy, screeners must target reading or reading-related skills that are pertinent to the grade and time the screen is administered (Jenkins, Hudson, &amp; Johnson, 2007, p. 585). </a:t>
            </a:r>
            <a:r>
              <a:rPr lang="en-US" altLang="en-US" dirty="0" err="1" smtClean="0">
                <a:ea typeface="ＭＳ Ｐゴシック" panose="020B0600070205080204" pitchFamily="34" charset="-128"/>
              </a:rPr>
              <a:t>Gersten</a:t>
            </a:r>
            <a:r>
              <a:rPr lang="en-US" altLang="en-US" dirty="0" smtClean="0">
                <a:ea typeface="ＭＳ Ｐゴシック" panose="020B0600070205080204" pitchFamily="34" charset="-128"/>
              </a:rPr>
              <a:t> et al. (2005) found the following three brief, timed assessments were reliable predictors of first graders at risk for mathematics difficulty: (1) quantity discrimination, (2) missing number identification, and (3) number identification fluency. In Grades 4 through 8, use screening data in combination with state testing results (Baker, </a:t>
            </a:r>
            <a:r>
              <a:rPr lang="en-US" altLang="en-US" dirty="0" err="1" smtClean="0">
                <a:ea typeface="ＭＳ Ｐゴシック" panose="020B0600070205080204" pitchFamily="34" charset="-128"/>
              </a:rPr>
              <a:t>Gersten</a:t>
            </a:r>
            <a:r>
              <a:rPr lang="en-US" altLang="en-US" dirty="0" smtClean="0">
                <a:ea typeface="ＭＳ Ｐゴシック" panose="020B0600070205080204" pitchFamily="34" charset="-128"/>
              </a:rPr>
              <a:t>, </a:t>
            </a:r>
            <a:r>
              <a:rPr lang="en-US" altLang="en-US" dirty="0" err="1" smtClean="0">
                <a:ea typeface="ＭＳ Ｐゴシック" panose="020B0600070205080204" pitchFamily="34" charset="-128"/>
              </a:rPr>
              <a:t>Flojo</a:t>
            </a:r>
            <a:r>
              <a:rPr lang="en-US" altLang="en-US" dirty="0" smtClean="0">
                <a:ea typeface="ＭＳ Ｐゴシック" panose="020B0600070205080204" pitchFamily="34" charset="-128"/>
              </a:rPr>
              <a:t>, et al., 2002; </a:t>
            </a:r>
            <a:r>
              <a:rPr lang="en-US" altLang="en-US" dirty="0" err="1" smtClean="0">
                <a:ea typeface="ＭＳ Ｐゴシック" panose="020B0600070205080204" pitchFamily="34" charset="-128"/>
              </a:rPr>
              <a:t>Gersten</a:t>
            </a:r>
            <a:r>
              <a:rPr lang="en-US" altLang="en-US" dirty="0" smtClean="0">
                <a:ea typeface="ＭＳ Ｐゴシック" panose="020B0600070205080204" pitchFamily="34" charset="-128"/>
              </a:rPr>
              <a:t> et al., 2011).</a:t>
            </a:r>
          </a:p>
          <a:p>
            <a:pPr>
              <a:lnSpc>
                <a:spcPct val="110000"/>
              </a:lnSpc>
            </a:pPr>
            <a:endParaRPr lang="en-US" altLang="en-US" i="1"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For more information see: </a:t>
            </a:r>
          </a:p>
          <a:p>
            <a:pPr>
              <a:lnSpc>
                <a:spcPct val="110000"/>
              </a:lnSpc>
            </a:pPr>
            <a:r>
              <a:rPr lang="en-US" altLang="en-US" i="1" dirty="0" smtClean="0">
                <a:ea typeface="ＭＳ Ｐゴシック" panose="020B0600070205080204" pitchFamily="34" charset="-128"/>
              </a:rPr>
              <a:t>http://www.nysrti.org/docs/ScreeningforMathematicsDifficultiesinK-3Students.pdf</a:t>
            </a:r>
            <a:endParaRPr lang="en-US" altLang="en-US"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http://www.rti4success.org/essential-components-rti/universal-screening</a:t>
            </a:r>
          </a:p>
          <a:p>
            <a:pPr>
              <a:lnSpc>
                <a:spcPct val="110000"/>
              </a:lnSpc>
            </a:pPr>
            <a:r>
              <a:rPr lang="en-US" altLang="en-US" i="1" dirty="0" smtClean="0">
                <a:ea typeface="ＭＳ Ｐゴシック" panose="020B0600070205080204" pitchFamily="34" charset="-128"/>
              </a:rPr>
              <a:t>http://www.rti4success.org/sites/default/files/RTI%20Screening%20Brief3-Predicting%20Students.pdf</a:t>
            </a:r>
            <a:endParaRPr lang="en-US" altLang="en-US"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Note: Similar names for measures within a domain reflect the names of different products (by different manufacturers), and Math-Curriculum Based Measurement (M-CBM) by </a:t>
            </a:r>
            <a:r>
              <a:rPr lang="en-US" altLang="en-US" i="1" dirty="0" err="1" smtClean="0">
                <a:ea typeface="ＭＳ Ｐゴシック" panose="020B0600070205080204" pitchFamily="34" charset="-128"/>
              </a:rPr>
              <a:t>AIMSweb</a:t>
            </a:r>
            <a:r>
              <a:rPr lang="en-US" altLang="en-US" i="1" dirty="0" smtClean="0">
                <a:ea typeface="ＭＳ Ｐゴシック" panose="020B0600070205080204" pitchFamily="34" charset="-128"/>
              </a:rPr>
              <a:t> has been discontinued and is no long available for purchase</a:t>
            </a:r>
          </a:p>
          <a:p>
            <a:pPr>
              <a:lnSpc>
                <a:spcPct val="110000"/>
              </a:lnSpc>
            </a:pPr>
            <a:endParaRPr lang="en-US" altLang="en-US" i="1" dirty="0" smtClean="0">
              <a:ea typeface="ＭＳ Ｐゴシック" panose="020B0600070205080204" pitchFamily="34" charset="-128"/>
            </a:endParaRPr>
          </a:p>
          <a:p>
            <a:pPr>
              <a:lnSpc>
                <a:spcPct val="110000"/>
              </a:lnSpc>
            </a:pPr>
            <a:endParaRPr lang="en-US" altLang="en-US" i="1" dirty="0" smtClean="0">
              <a:ea typeface="ＭＳ Ｐゴシック" panose="020B0600070205080204" pitchFamily="34" charset="-128"/>
            </a:endParaRPr>
          </a:p>
        </p:txBody>
      </p:sp>
      <p:sp>
        <p:nvSpPr>
          <p:cNvPr id="140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BD3AF81-F111-4501-81F8-35EFDFD2C3C8}" type="slidenum">
              <a:rPr lang="en-US" altLang="en-US">
                <a:latin typeface="Arial" panose="020B0604020202020204" pitchFamily="34" charset="0"/>
                <a:cs typeface="Arial" panose="020B0604020202020204" pitchFamily="34" charset="0"/>
              </a:rPr>
              <a:pPr>
                <a:spcBef>
                  <a:spcPct val="0"/>
                </a:spcBef>
              </a:pPr>
              <a:t>66</a:t>
            </a:fld>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156338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96938">
              <a:lnSpc>
                <a:spcPct val="110000"/>
              </a:lnSpc>
            </a:pPr>
            <a:r>
              <a:rPr lang="en-US" altLang="en-US" dirty="0" smtClean="0">
                <a:ea typeface="ＭＳ Ｐゴシック" panose="020B0600070205080204" pitchFamily="34" charset="-128"/>
              </a:rPr>
              <a:t>The National Center on Intensive Intervention (NCII) has developed a screening tools chart that can be accessed through the Center on Response to Intervention website at http://www.rti4success.org/screeningtools. The tools chart does not recommend tools but provides users with a consumer report on available tools, similar to what you may find when searching for consumer goods such as a car. We will look at the process for using the tools chart, recommended in the user’s guide. We will also look in depth at the columns, which include both indictors of valid tools and efficiency factors to consider. </a:t>
            </a:r>
          </a:p>
          <a:p>
            <a:pPr defTabSz="896938">
              <a:lnSpc>
                <a:spcPct val="110000"/>
              </a:lnSpc>
            </a:pPr>
            <a:endParaRPr lang="en-US" altLang="en-US" i="1" dirty="0" smtClean="0">
              <a:ea typeface="ＭＳ Ｐゴシック" panose="020B0600070205080204" pitchFamily="34" charset="-128"/>
            </a:endParaRPr>
          </a:p>
          <a:p>
            <a:pPr defTabSz="896938">
              <a:lnSpc>
                <a:spcPct val="110000"/>
              </a:lnSpc>
            </a:pPr>
            <a:r>
              <a:rPr lang="en-US" altLang="en-US" i="1" dirty="0" smtClean="0">
                <a:ea typeface="ＭＳ Ｐゴシック" panose="020B0600070205080204" pitchFamily="34" charset="-128"/>
              </a:rPr>
              <a:t>When possible, demonstrate the most updated version of the tools chart on the website (http://www.rti4success.org/screeningTools) instead of using the following screenshots. If possible, project the most recent version of the tools chart on the website so participants can see the actual site and how it works. </a:t>
            </a:r>
          </a:p>
          <a:p>
            <a:pPr defTabSz="896938">
              <a:lnSpc>
                <a:spcPct val="110000"/>
              </a:lnSpc>
            </a:pPr>
            <a:endParaRPr lang="en-US" altLang="en-US" i="1"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For more information, see:</a:t>
            </a:r>
          </a:p>
          <a:p>
            <a:pPr defTabSz="896938">
              <a:lnSpc>
                <a:spcPct val="110000"/>
              </a:lnSpc>
            </a:pPr>
            <a:r>
              <a:rPr lang="en-US" altLang="en-US" i="1" dirty="0" smtClean="0">
                <a:ea typeface="ＭＳ Ｐゴシック" panose="020B0600070205080204" pitchFamily="34" charset="-128"/>
              </a:rPr>
              <a:t>http://www.rti4success.org/resources/tools-charts/screening-tools-chart</a:t>
            </a:r>
          </a:p>
          <a:p>
            <a:pPr defTabSz="896938">
              <a:lnSpc>
                <a:spcPct val="110000"/>
              </a:lnSpc>
            </a:pPr>
            <a:endParaRPr lang="en-US" altLang="en-US" i="1" dirty="0" smtClean="0">
              <a:ea typeface="ＭＳ Ｐゴシック" panose="020B0600070205080204" pitchFamily="34" charset="-128"/>
            </a:endParaRPr>
          </a:p>
          <a:p>
            <a:pPr defTabSz="896938">
              <a:lnSpc>
                <a:spcPct val="110000"/>
              </a:lnSpc>
            </a:pPr>
            <a:endParaRPr lang="en-US" altLang="en-US" i="1" dirty="0" smtClean="0">
              <a:ea typeface="ＭＳ Ｐゴシック" panose="020B0600070205080204" pitchFamily="34" charset="-128"/>
            </a:endParaRPr>
          </a:p>
        </p:txBody>
      </p:sp>
      <p:sp>
        <p:nvSpPr>
          <p:cNvPr id="142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014F32C-24BA-4BE2-9364-56E39F9A9FA9}" type="slidenum">
              <a:rPr lang="en-US" altLang="en-US">
                <a:latin typeface="Arial" panose="020B0604020202020204" pitchFamily="34" charset="0"/>
                <a:cs typeface="Arial" panose="020B0604020202020204" pitchFamily="34" charset="0"/>
              </a:rPr>
              <a:pPr>
                <a:spcBef>
                  <a:spcPct val="0"/>
                </a:spcBef>
              </a:pPr>
              <a:t>67</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50877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dirty="0" smtClean="0">
                <a:ea typeface="ＭＳ Ｐゴシック" panose="020B0600070205080204" pitchFamily="34" charset="-128"/>
              </a:rPr>
              <a:t>Read slide.</a:t>
            </a:r>
          </a:p>
          <a:p>
            <a:endParaRPr lang="en-US" altLang="en-US" dirty="0" smtClean="0">
              <a:ea typeface="ＭＳ Ｐゴシック" panose="020B0600070205080204" pitchFamily="34" charset="-128"/>
            </a:endParaRPr>
          </a:p>
        </p:txBody>
      </p:sp>
      <p:sp>
        <p:nvSpPr>
          <p:cNvPr id="144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276410C-1B84-4067-8E3E-89BFD0208B30}" type="slidenum">
              <a:rPr lang="en-US" altLang="en-US">
                <a:latin typeface="Arial" panose="020B0604020202020204" pitchFamily="34" charset="0"/>
                <a:cs typeface="Arial" panose="020B0604020202020204" pitchFamily="34" charset="0"/>
              </a:rPr>
              <a:pPr>
                <a:spcBef>
                  <a:spcPct val="0"/>
                </a:spcBef>
              </a:pPr>
              <a:t>68</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10176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xfrm>
            <a:off x="698500" y="4425577"/>
            <a:ext cx="5588000"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Screening involves brief assessments that are valid, reliable, and evidence based. They are conducted with all students or targeted groups of students to identify students who are at risk of academic failure and, therefore, likely to need additional or alternative forms of instruction to supplement the conventional general education approach. The tools chart includes a large amount of information designed to assist you in selecting a tool that is most appropriate for use in your classroom, school, or district. The best tool is not going to be the same for every user and is not determined by any single element on the chart. Users of the chart should review all of the different elements of the chart while making a decision. While looking at screeners in the tools chart, ask yourself:</a:t>
            </a:r>
            <a:endParaRPr lang="en-US" altLang="en-US" i="1" dirty="0" smtClean="0">
              <a:ea typeface="ＭＳ Ｐゴシック" panose="020B0600070205080204" pitchFamily="34" charset="-128"/>
            </a:endParaRPr>
          </a:p>
          <a:p>
            <a:pPr>
              <a:lnSpc>
                <a:spcPct val="110000"/>
              </a:lnSpc>
            </a:pPr>
            <a:endParaRPr lang="en-US" altLang="en-US" i="1" dirty="0" smtClean="0">
              <a:ea typeface="ＭＳ Ｐゴシック" panose="020B0600070205080204" pitchFamily="34" charset="-128"/>
            </a:endParaRPr>
          </a:p>
          <a:p>
            <a:pPr>
              <a:lnSpc>
                <a:spcPct val="110000"/>
              </a:lnSpc>
              <a:buClr>
                <a:schemeClr val="accent1"/>
              </a:buClr>
              <a:buFont typeface="Wingdings" panose="05000000000000000000" pitchFamily="2" charset="2"/>
              <a:buChar char="§"/>
            </a:pPr>
            <a:r>
              <a:rPr lang="en-US" altLang="en-US" dirty="0" smtClean="0">
                <a:ea typeface="ＭＳ Ｐゴシック" panose="020B0600070205080204" pitchFamily="34" charset="-128"/>
              </a:rPr>
              <a:t>Who should be involved in selecting a screening tool?</a:t>
            </a:r>
          </a:p>
          <a:p>
            <a:pPr>
              <a:lnSpc>
                <a:spcPct val="110000"/>
              </a:lnSpc>
              <a:buClr>
                <a:schemeClr val="accent1"/>
              </a:buClr>
              <a:buFont typeface="Wingdings" panose="05000000000000000000" pitchFamily="2" charset="2"/>
              <a:buChar char="§"/>
            </a:pPr>
            <a:r>
              <a:rPr lang="en-US" altLang="en-US" dirty="0" smtClean="0">
                <a:ea typeface="ＭＳ Ｐゴシック" panose="020B0600070205080204" pitchFamily="34" charset="-128"/>
              </a:rPr>
              <a:t>What types of expertise and what perspectives should be involved in selecting a tool?</a:t>
            </a:r>
          </a:p>
          <a:p>
            <a:pPr>
              <a:lnSpc>
                <a:spcPct val="110000"/>
              </a:lnSpc>
              <a:buClr>
                <a:schemeClr val="accent1"/>
              </a:buClr>
              <a:buFont typeface="Wingdings" panose="05000000000000000000" pitchFamily="2" charset="2"/>
              <a:buChar char="§"/>
            </a:pPr>
            <a:r>
              <a:rPr lang="en-US" altLang="en-US" dirty="0" smtClean="0">
                <a:ea typeface="ＭＳ Ｐゴシック" panose="020B0600070205080204" pitchFamily="34" charset="-128"/>
              </a:rPr>
              <a:t>Is it a tool that can be purchased for a reasonable cost?</a:t>
            </a:r>
          </a:p>
          <a:p>
            <a:pPr>
              <a:lnSpc>
                <a:spcPct val="110000"/>
              </a:lnSpc>
              <a:buClr>
                <a:schemeClr val="accent1"/>
              </a:buClr>
              <a:buFont typeface="Wingdings" panose="05000000000000000000" pitchFamily="2" charset="2"/>
              <a:buChar char="§"/>
            </a:pPr>
            <a:r>
              <a:rPr lang="en-US" altLang="en-US" dirty="0" smtClean="0">
                <a:ea typeface="ＭＳ Ｐゴシック" panose="020B0600070205080204" pitchFamily="34" charset="-128"/>
              </a:rPr>
              <a:t>Is it a tool that does not take long to administer and score?</a:t>
            </a:r>
          </a:p>
          <a:p>
            <a:pPr>
              <a:lnSpc>
                <a:spcPct val="110000"/>
              </a:lnSpc>
              <a:buClr>
                <a:schemeClr val="accent1"/>
              </a:buClr>
              <a:buFont typeface="Wingdings" panose="05000000000000000000" pitchFamily="2" charset="2"/>
              <a:buChar char="§"/>
            </a:pPr>
            <a:r>
              <a:rPr lang="en-US" altLang="en-US" dirty="0" smtClean="0">
                <a:ea typeface="ＭＳ Ｐゴシック" panose="020B0600070205080204" pitchFamily="34" charset="-128"/>
              </a:rPr>
              <a:t>Is it a tool that offers ready access to training and technical support for staff?</a:t>
            </a:r>
          </a:p>
          <a:p>
            <a:pPr>
              <a:lnSpc>
                <a:spcPct val="110000"/>
              </a:lnSpc>
              <a:buClr>
                <a:schemeClr val="accent1"/>
              </a:buClr>
              <a:buFont typeface="Wingdings" panose="05000000000000000000" pitchFamily="2" charset="2"/>
              <a:buChar char="§"/>
            </a:pPr>
            <a:r>
              <a:rPr lang="en-US" altLang="en-US" dirty="0" smtClean="0">
                <a:ea typeface="ＭＳ Ｐゴシック" panose="020B0600070205080204" pitchFamily="34" charset="-128"/>
              </a:rPr>
              <a:t>Is it a tool that meets the highest standards for technical rigor?</a:t>
            </a:r>
          </a:p>
          <a:p>
            <a:pPr>
              <a:lnSpc>
                <a:spcPct val="110000"/>
              </a:lnSpc>
              <a:buClr>
                <a:schemeClr val="accent1"/>
              </a:buClr>
              <a:buFont typeface="Wingdings" panose="05000000000000000000" pitchFamily="2" charset="2"/>
              <a:buChar char="§"/>
            </a:pPr>
            <a:r>
              <a:rPr lang="en-US" altLang="en-US" dirty="0" smtClean="0">
                <a:ea typeface="ＭＳ Ｐゴシック" panose="020B0600070205080204" pitchFamily="34" charset="-128"/>
              </a:rPr>
              <a:t>Is it a tool whose effectiveness has been studied and demonstrated in my district or state?</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Explain the tools chart features: </a:t>
            </a:r>
          </a:p>
          <a:p>
            <a:pPr>
              <a:lnSpc>
                <a:spcPct val="110000"/>
              </a:lnSpc>
            </a:pPr>
            <a:r>
              <a:rPr lang="en-US" altLang="en-US" i="1" dirty="0" smtClean="0">
                <a:ea typeface="ＭＳ Ｐゴシック" panose="020B0600070205080204" pitchFamily="34" charset="-128"/>
              </a:rPr>
              <a:t>Across the top of the chart are the standards by which the Technical Review Committee (TRC) reviews each tool. Click on each standard for a detailed description of how the rating was defined. The vendors/developers of the tools have provided implementation information, which includes the cost of the tool, what is needed to implement it, the support provided, how the tool is intended to be used, and with whom it should be used. To access this information, click on the name of the tool in the Area column. The ratings in the chart can be clicked to view the specific data submitted for Classification Accuracy, Generalizability, Reliability, Validity, and Disaggregated Data for Diverse Populations. Every column of the chart can be sorted by clicking the arrows at the top of the column.</a:t>
            </a:r>
          </a:p>
          <a:p>
            <a:pPr>
              <a:lnSpc>
                <a:spcPct val="110000"/>
              </a:lnSpc>
            </a:pPr>
            <a:r>
              <a:rPr lang="en-US" altLang="en-US" i="1" dirty="0" smtClean="0">
                <a:ea typeface="ＭＳ Ｐゴシック" panose="020B0600070205080204" pitchFamily="34" charset="-128"/>
              </a:rPr>
              <a:t>The tools in the chart can be filtered by subject and grade using the filter tool at the top of the chart. To see all tools again, hit Reset. Tools can be compared by clicking the boxes on the far right of the chart. Pick as many tools as you wish to compare and hit the Compare button. To see all tools again, hit Reset.</a:t>
            </a:r>
          </a:p>
          <a:p>
            <a:pPr>
              <a:lnSpc>
                <a:spcPct val="110000"/>
              </a:lnSpc>
            </a:pPr>
            <a:endParaRPr lang="en-US" altLang="en-US" i="1"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For more information, see the NCRTI website, http://www.rti4success.org/tools_charts/supplementalcontent/screening/universalscreeningusersguide.pdf</a:t>
            </a:r>
          </a:p>
          <a:p>
            <a:pPr>
              <a:lnSpc>
                <a:spcPct val="110000"/>
              </a:lnSpc>
            </a:pPr>
            <a:r>
              <a:rPr lang="en-US" altLang="en-US" i="1" dirty="0" smtClean="0">
                <a:ea typeface="ＭＳ Ｐゴシック" panose="020B0600070205080204" pitchFamily="34" charset="-128"/>
              </a:rPr>
              <a:t>and </a:t>
            </a:r>
          </a:p>
          <a:p>
            <a:pPr>
              <a:lnSpc>
                <a:spcPct val="110000"/>
              </a:lnSpc>
            </a:pPr>
            <a:r>
              <a:rPr lang="en-US" altLang="en-US" i="1" dirty="0" smtClean="0">
                <a:ea typeface="ＭＳ Ｐゴシック" panose="020B0600070205080204" pitchFamily="34" charset="-128"/>
              </a:rPr>
              <a:t>http://www.rti4success.org/resources/tools-charts/screening-tools-chart</a:t>
            </a:r>
          </a:p>
          <a:p>
            <a:pPr>
              <a:lnSpc>
                <a:spcPct val="110000"/>
              </a:lnSpc>
            </a:pPr>
            <a:endParaRPr lang="en-US" altLang="en-US" i="1"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The screening tools chart can be accessed at http://www.rti4success.org/screeningtools. </a:t>
            </a:r>
          </a:p>
          <a:p>
            <a:pPr>
              <a:lnSpc>
                <a:spcPct val="110000"/>
              </a:lnSpc>
            </a:pPr>
            <a:endParaRPr lang="en-US" altLang="en-US" i="1" dirty="0" smtClean="0">
              <a:ea typeface="ＭＳ Ｐゴシック" panose="020B0600070205080204" pitchFamily="34" charset="-128"/>
            </a:endParaRPr>
          </a:p>
          <a:p>
            <a:pPr>
              <a:lnSpc>
                <a:spcPct val="110000"/>
              </a:lnSpc>
            </a:pPr>
            <a:endParaRPr lang="en-US" altLang="en-US" dirty="0" smtClean="0">
              <a:ea typeface="ＭＳ Ｐゴシック" panose="020B0600070205080204" pitchFamily="34" charset="-128"/>
            </a:endParaRPr>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98F63C4-46B6-495D-AE8D-F2F84DE835DC}" type="slidenum">
              <a:rPr lang="en-US" altLang="en-US">
                <a:latin typeface="Arial" panose="020B0604020202020204" pitchFamily="34" charset="0"/>
                <a:cs typeface="Arial" panose="020B0604020202020204" pitchFamily="34" charset="0"/>
              </a:rPr>
              <a:pPr>
                <a:spcBef>
                  <a:spcPct val="0"/>
                </a:spcBef>
              </a:pPr>
              <a:t>69</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6662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sz="1200" i="1" kern="1200" dirty="0" smtClean="0">
                <a:solidFill>
                  <a:schemeClr val="tx1"/>
                </a:solidFill>
                <a:effectLst/>
                <a:latin typeface="+mn-lt"/>
                <a:ea typeface="ＭＳ Ｐゴシック" charset="0"/>
                <a:cs typeface="ＭＳ Ｐゴシック" charset="0"/>
              </a:rPr>
              <a:t>Throughout Part 2, participants will engage with the content through interactive activities that they can also apply to their classroom teaching situations. These are noted with an orange star on the slide. Corresponding handouts are noted with a blue star. This first activity is called Sticky Note Carousel.</a:t>
            </a:r>
            <a:endParaRPr lang="en-US" sz="1200" kern="1200" dirty="0" smtClean="0">
              <a:solidFill>
                <a:schemeClr val="tx1"/>
              </a:solidFill>
              <a:effectLst/>
              <a:latin typeface="+mn-lt"/>
              <a:ea typeface="ＭＳ Ｐゴシック" charset="0"/>
              <a:cs typeface="ＭＳ Ｐゴシック" charset="0"/>
            </a:endParaRPr>
          </a:p>
          <a:p>
            <a:pPr>
              <a:lnSpc>
                <a:spcPct val="110000"/>
              </a:lnSpc>
            </a:pPr>
            <a:r>
              <a:rPr lang="en-US" sz="1200" i="1" kern="1200" dirty="0" smtClean="0">
                <a:solidFill>
                  <a:schemeClr val="tx1"/>
                </a:solidFill>
                <a:effectLst/>
                <a:latin typeface="+mn-lt"/>
                <a:ea typeface="ＭＳ Ｐゴシック" charset="0"/>
                <a:cs typeface="ＭＳ Ｐゴシック" charset="0"/>
              </a:rPr>
              <a:t> </a:t>
            </a:r>
            <a:endParaRPr lang="en-US" sz="1200" kern="1200" dirty="0" smtClean="0">
              <a:solidFill>
                <a:schemeClr val="tx1"/>
              </a:solidFill>
              <a:effectLst/>
              <a:latin typeface="+mn-lt"/>
              <a:ea typeface="ＭＳ Ｐゴシック" charset="0"/>
              <a:cs typeface="ＭＳ Ｐゴシック" charset="0"/>
            </a:endParaRPr>
          </a:p>
          <a:p>
            <a:pPr>
              <a:lnSpc>
                <a:spcPct val="110000"/>
              </a:lnSpc>
            </a:pPr>
            <a:r>
              <a:rPr lang="en-US" sz="1200" i="1" kern="1200" dirty="0" smtClean="0">
                <a:solidFill>
                  <a:schemeClr val="tx1"/>
                </a:solidFill>
                <a:effectLst/>
                <a:latin typeface="+mn-lt"/>
                <a:ea typeface="ＭＳ Ｐゴシック" charset="0"/>
                <a:cs typeface="ＭＳ Ｐゴシック" charset="0"/>
              </a:rPr>
              <a:t>For Sticky Note Carousel:</a:t>
            </a:r>
            <a:endParaRPr lang="en-US" sz="1200" kern="1200" dirty="0" smtClean="0">
              <a:solidFill>
                <a:schemeClr val="tx1"/>
              </a:solidFill>
              <a:effectLst/>
              <a:latin typeface="+mn-lt"/>
              <a:ea typeface="ＭＳ Ｐゴシック" charset="0"/>
              <a:cs typeface="ＭＳ Ｐゴシック" charset="0"/>
            </a:endParaRPr>
          </a:p>
          <a:p>
            <a:pPr>
              <a:lnSpc>
                <a:spcPct val="110000"/>
              </a:lnSpc>
            </a:pPr>
            <a:r>
              <a:rPr lang="en-US" sz="1200" i="1" kern="1200" dirty="0" smtClean="0">
                <a:solidFill>
                  <a:schemeClr val="tx1"/>
                </a:solidFill>
                <a:effectLst/>
                <a:latin typeface="+mn-lt"/>
                <a:ea typeface="ＭＳ Ｐゴシック" charset="0"/>
                <a:cs typeface="ＭＳ Ｐゴシック" charset="0"/>
              </a:rPr>
              <a:t> </a:t>
            </a:r>
            <a:endParaRPr lang="en-US" sz="1200" kern="1200" dirty="0" smtClean="0">
              <a:solidFill>
                <a:schemeClr val="tx1"/>
              </a:solidFill>
              <a:effectLst/>
              <a:latin typeface="+mn-lt"/>
              <a:ea typeface="ＭＳ Ｐゴシック" charset="0"/>
              <a:cs typeface="ＭＳ Ｐゴシック" charset="0"/>
            </a:endParaRPr>
          </a:p>
          <a:p>
            <a:pPr>
              <a:lnSpc>
                <a:spcPct val="110000"/>
              </a:lnSpc>
            </a:pPr>
            <a:r>
              <a:rPr lang="en-US" sz="1200" i="1" kern="1200" dirty="0" smtClean="0">
                <a:solidFill>
                  <a:schemeClr val="tx1"/>
                </a:solidFill>
                <a:effectLst/>
                <a:latin typeface="+mn-lt"/>
                <a:ea typeface="ＭＳ Ｐゴシック" charset="0"/>
                <a:cs typeface="ＭＳ Ｐゴシック" charset="0"/>
              </a:rPr>
              <a:t>1.Tape the questions below (also in Handout 4) on walls around the classroom. </a:t>
            </a:r>
            <a:endParaRPr lang="en-US" sz="1200" kern="1200" dirty="0" smtClean="0">
              <a:solidFill>
                <a:schemeClr val="tx1"/>
              </a:solidFill>
              <a:effectLst/>
              <a:latin typeface="+mn-lt"/>
              <a:ea typeface="ＭＳ Ｐゴシック" charset="0"/>
              <a:cs typeface="ＭＳ Ｐゴシック" charset="0"/>
            </a:endParaRPr>
          </a:p>
          <a:p>
            <a:pPr>
              <a:lnSpc>
                <a:spcPct val="110000"/>
              </a:lnSpc>
            </a:pPr>
            <a:r>
              <a:rPr lang="en-US" sz="1200" i="1" kern="1200" dirty="0" smtClean="0">
                <a:solidFill>
                  <a:schemeClr val="tx1"/>
                </a:solidFill>
                <a:effectLst/>
                <a:latin typeface="+mn-lt"/>
                <a:ea typeface="ＭＳ Ｐゴシック" charset="0"/>
                <a:cs typeface="ＭＳ Ｐゴシック" charset="0"/>
              </a:rPr>
              <a:t>2.Give participants a thin stack of sticky notes. Students will use the sticky notes to answer the questions and then post the notes on the relevant wall (under each question). </a:t>
            </a:r>
            <a:endParaRPr lang="en-US" sz="1200" kern="1200" dirty="0" smtClean="0">
              <a:solidFill>
                <a:schemeClr val="tx1"/>
              </a:solidFill>
              <a:effectLst/>
              <a:latin typeface="+mn-lt"/>
              <a:ea typeface="ＭＳ Ｐゴシック" charset="0"/>
              <a:cs typeface="ＭＳ Ｐゴシック" charset="0"/>
            </a:endParaRPr>
          </a:p>
          <a:p>
            <a:pPr>
              <a:lnSpc>
                <a:spcPct val="110000"/>
              </a:lnSpc>
            </a:pPr>
            <a:r>
              <a:rPr lang="en-US" sz="1200" i="1" kern="1200" dirty="0" smtClean="0">
                <a:solidFill>
                  <a:schemeClr val="tx1"/>
                </a:solidFill>
                <a:effectLst/>
                <a:latin typeface="+mn-lt"/>
                <a:ea typeface="ＭＳ Ｐゴシック" charset="0"/>
                <a:cs typeface="ＭＳ Ｐゴシック" charset="0"/>
              </a:rPr>
              <a:t>3. Participants will revisit this activity at the end of Part 2. Therefore, encourage them to write their answers in blue ink so that they know which answer pertains to the warm-up activity (instead of the cool-down activity).</a:t>
            </a:r>
            <a:endParaRPr lang="en-US" sz="1200" kern="1200" dirty="0" smtClean="0">
              <a:solidFill>
                <a:schemeClr val="tx1"/>
              </a:solidFill>
              <a:effectLst/>
              <a:latin typeface="+mn-lt"/>
              <a:ea typeface="ＭＳ Ｐゴシック" charset="0"/>
              <a:cs typeface="ＭＳ Ｐゴシック" charset="0"/>
            </a:endParaRPr>
          </a:p>
          <a:p>
            <a:pPr>
              <a:lnSpc>
                <a:spcPct val="110000"/>
              </a:lnSpc>
            </a:pPr>
            <a:r>
              <a:rPr lang="en-US" sz="1200" i="1" kern="1200" dirty="0" smtClean="0">
                <a:solidFill>
                  <a:schemeClr val="tx1"/>
                </a:solidFill>
                <a:effectLst/>
                <a:latin typeface="+mn-lt"/>
                <a:ea typeface="ＭＳ Ｐゴシック" charset="0"/>
                <a:cs typeface="ＭＳ Ｐゴシック" charset="0"/>
              </a:rPr>
              <a:t>4. Discuss some of the answers as a class and reference certain answers as they arise throughout Part 2.</a:t>
            </a:r>
            <a:endParaRPr lang="en-US" sz="1200" kern="1200" dirty="0" smtClean="0">
              <a:solidFill>
                <a:schemeClr val="tx1"/>
              </a:solidFill>
              <a:effectLst/>
              <a:latin typeface="+mn-lt"/>
              <a:ea typeface="ＭＳ Ｐゴシック" charset="0"/>
              <a:cs typeface="ＭＳ Ｐゴシック" charset="0"/>
            </a:endParaRPr>
          </a:p>
          <a:p>
            <a:pPr>
              <a:lnSpc>
                <a:spcPct val="110000"/>
              </a:lnSpc>
            </a:pPr>
            <a:r>
              <a:rPr lang="en-US" sz="1200" i="1" kern="1200" dirty="0" smtClean="0">
                <a:solidFill>
                  <a:schemeClr val="tx1"/>
                </a:solidFill>
                <a:effectLst/>
                <a:latin typeface="+mn-lt"/>
                <a:ea typeface="ＭＳ Ｐゴシック" charset="0"/>
                <a:cs typeface="ＭＳ Ｐゴシック" charset="0"/>
              </a:rPr>
              <a:t>5. If there is time debrief on the activity, note that this anticipation activity helps you formatively gauge participants’ pre-existing knowledge with respect to the content. Similar anticipation activities could be conducted in a math class.</a:t>
            </a:r>
            <a:endParaRPr lang="en-US" sz="1200" kern="1200" dirty="0">
              <a:solidFill>
                <a:schemeClr val="tx1"/>
              </a:solidFill>
              <a:effectLst/>
              <a:latin typeface="+mn-lt"/>
              <a:ea typeface="ＭＳ Ｐゴシック" charset="0"/>
              <a:cs typeface="ＭＳ Ｐゴシック" charset="0"/>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FFCB04B-1A60-4AED-9B7D-57D08B1A71AE}" type="slidenum">
              <a:rPr lang="en-US" altLang="en-US">
                <a:latin typeface="Arial" panose="020B0604020202020204" pitchFamily="34" charset="0"/>
                <a:cs typeface="Arial" panose="020B0604020202020204" pitchFamily="34" charset="0"/>
              </a:rPr>
              <a:pPr>
                <a:spcBef>
                  <a:spcPct val="0"/>
                </a:spcBef>
              </a:pPr>
              <a:t>7</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54826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6FAC7F4-CFA8-44D1-BD5A-3EFC8058BAF0}" type="slidenum">
              <a:rPr lang="en-US" altLang="en-US">
                <a:latin typeface="Arial" panose="020B0604020202020204" pitchFamily="34" charset="0"/>
                <a:cs typeface="Arial" panose="020B0604020202020204" pitchFamily="34" charset="0"/>
              </a:rPr>
              <a:pPr>
                <a:spcBef>
                  <a:spcPct val="0"/>
                </a:spcBef>
              </a:pPr>
              <a:t>70</a:t>
            </a:fld>
            <a:endParaRPr lang="en-US" altLang="en-US">
              <a:latin typeface="Arial" panose="020B0604020202020204" pitchFamily="34" charset="0"/>
              <a:cs typeface="Arial" panose="020B0604020202020204" pitchFamily="34" charset="0"/>
            </a:endParaRPr>
          </a:p>
        </p:txBody>
      </p:sp>
      <p:sp>
        <p:nvSpPr>
          <p:cNvPr id="148483" name="Slide Image Placeholder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14848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939" tIns="46469" rIns="92939" bIns="46469" numCol="1" anchor="t" anchorCtr="0" compatLnSpc="1">
            <a:prstTxWarp prst="textNoShape">
              <a:avLst/>
            </a:prstTxWarp>
          </a:bodyPr>
          <a:lstStyle/>
          <a:p>
            <a:pPr defTabSz="896938">
              <a:lnSpc>
                <a:spcPct val="110000"/>
              </a:lnSpc>
            </a:pPr>
            <a:r>
              <a:rPr lang="en-US" altLang="en-US" i="1" dirty="0" smtClean="0">
                <a:ea typeface="ＭＳ Ｐゴシック" panose="020B0600070205080204" pitchFamily="34" charset="-128"/>
              </a:rPr>
              <a:t>When possible, demonstrate the most updated version of the tools chart on the website (http://www.rti4success.org/screeningTools) instead of using the following screenshots.  </a:t>
            </a:r>
          </a:p>
          <a:p>
            <a:pPr defTabSz="896938">
              <a:lnSpc>
                <a:spcPct val="110000"/>
              </a:lnSpc>
            </a:pPr>
            <a:endParaRPr lang="en-US" altLang="en-US" dirty="0" smtClean="0">
              <a:ea typeface="ＭＳ Ｐゴシック" panose="020B0600070205080204" pitchFamily="34" charset="-128"/>
            </a:endParaRPr>
          </a:p>
          <a:p>
            <a:pPr defTabSz="896938">
              <a:lnSpc>
                <a:spcPct val="110000"/>
              </a:lnSpc>
            </a:pPr>
            <a:r>
              <a:rPr lang="en-US" altLang="en-US" dirty="0" smtClean="0">
                <a:ea typeface="ＭＳ Ｐゴシック" panose="020B0600070205080204" pitchFamily="34" charset="-128"/>
              </a:rPr>
              <a:t>There are four main areas on which tools are evaluated: ratings of technical rigor; efficiency; implementation requirements (e.g., cost, training needs);  and the data submitted by the vendor (e.g., reliability data, validity data). The ratings of technical rigor are represented with rating bubbles, similar to the symbols used in Consumer Reports. A full bubble indicates convincing evidence, and an empty bubble indicates unconvincing evidence. </a:t>
            </a:r>
          </a:p>
          <a:p>
            <a:pPr defTabSz="896938">
              <a:lnSpc>
                <a:spcPct val="110000"/>
              </a:lnSpc>
            </a:pPr>
            <a:endParaRPr lang="en-US" altLang="en-US" i="1" dirty="0" smtClean="0">
              <a:ea typeface="ＭＳ Ｐゴシック" panose="020B0600070205080204" pitchFamily="34" charset="-128"/>
            </a:endParaRPr>
          </a:p>
          <a:p>
            <a:pPr defTabSz="896938">
              <a:lnSpc>
                <a:spcPct val="110000"/>
              </a:lnSpc>
            </a:pPr>
            <a:r>
              <a:rPr lang="en-US" altLang="en-US" dirty="0" smtClean="0">
                <a:ea typeface="ＭＳ Ｐゴシック" panose="020B0600070205080204" pitchFamily="34" charset="-128"/>
              </a:rPr>
              <a:t>The first area that is presented is the ratings of technical rigor. For each of these standards, the TRC reviewed data submitted by developers of the tools and gave a rating of </a:t>
            </a:r>
            <a:r>
              <a:rPr lang="en-US" altLang="en-US" i="1" dirty="0" smtClean="0">
                <a:ea typeface="ＭＳ Ｐゴシック" panose="020B0600070205080204" pitchFamily="34" charset="-128"/>
              </a:rPr>
              <a:t>convincing</a:t>
            </a:r>
            <a:r>
              <a:rPr lang="en-US" altLang="en-US" dirty="0" smtClean="0">
                <a:ea typeface="ＭＳ Ｐゴシック" panose="020B0600070205080204" pitchFamily="34" charset="-128"/>
              </a:rPr>
              <a:t>, </a:t>
            </a:r>
            <a:r>
              <a:rPr lang="en-US" altLang="en-US" i="1" dirty="0" smtClean="0">
                <a:ea typeface="ＭＳ Ｐゴシック" panose="020B0600070205080204" pitchFamily="34" charset="-128"/>
              </a:rPr>
              <a:t>partially convincing</a:t>
            </a:r>
            <a:r>
              <a:rPr lang="en-US" altLang="en-US" dirty="0" smtClean="0">
                <a:ea typeface="ＭＳ Ｐゴシック" panose="020B0600070205080204" pitchFamily="34" charset="-128"/>
              </a:rPr>
              <a:t>, </a:t>
            </a:r>
            <a:r>
              <a:rPr lang="en-US" altLang="en-US" i="1" dirty="0" smtClean="0">
                <a:ea typeface="ＭＳ Ｐゴシック" panose="020B0600070205080204" pitchFamily="34" charset="-128"/>
              </a:rPr>
              <a:t>unconvincing</a:t>
            </a:r>
            <a:r>
              <a:rPr lang="en-US" altLang="en-US" dirty="0" smtClean="0">
                <a:ea typeface="ＭＳ Ｐゴシック" panose="020B0600070205080204" pitchFamily="34" charset="-128"/>
              </a:rPr>
              <a:t>, or </a:t>
            </a:r>
            <a:r>
              <a:rPr lang="en-US" altLang="en-US" i="1" dirty="0" smtClean="0">
                <a:ea typeface="ＭＳ Ｐゴシック" panose="020B0600070205080204" pitchFamily="34" charset="-128"/>
              </a:rPr>
              <a:t>no evidence</a:t>
            </a:r>
            <a:r>
              <a:rPr lang="en-US" altLang="en-US" dirty="0" smtClean="0">
                <a:ea typeface="ＭＳ Ｐゴシック" panose="020B0600070205080204" pitchFamily="34" charset="-128"/>
              </a:rPr>
              <a:t>. If using the tools chart online, you can click on the name of the standard in the column heads of the chart to view a definition of the standard and a rubric describing the specific criteria used by the TRC to rate tools on that standard.</a:t>
            </a:r>
          </a:p>
          <a:p>
            <a:pPr defTabSz="896938">
              <a:lnSpc>
                <a:spcPct val="110000"/>
              </a:lnSpc>
            </a:pPr>
            <a:endParaRPr lang="en-US" altLang="en-US" dirty="0" smtClean="0">
              <a:ea typeface="ＭＳ Ｐゴシック" panose="020B0600070205080204" pitchFamily="34" charset="-128"/>
            </a:endParaRPr>
          </a:p>
          <a:p>
            <a:pPr defTabSz="896938">
              <a:lnSpc>
                <a:spcPct val="110000"/>
              </a:lnSpc>
            </a:pPr>
            <a:r>
              <a:rPr lang="en-US" altLang="en-US" i="1" dirty="0" smtClean="0">
                <a:ea typeface="ＭＳ Ｐゴシック" panose="020B0600070205080204" pitchFamily="34" charset="-128"/>
              </a:rPr>
              <a:t>Refer participants to the tools chart and glossary of terms in the back of the training manual. Briefly review the definitions of the different technical criteria.</a:t>
            </a:r>
          </a:p>
          <a:p>
            <a:pPr defTabSz="896938">
              <a:lnSpc>
                <a:spcPct val="110000"/>
              </a:lnSpc>
            </a:pPr>
            <a:endParaRPr lang="en-US" altLang="en-US" i="1" dirty="0" smtClean="0">
              <a:ea typeface="ＭＳ Ｐゴシック" panose="020B0600070205080204" pitchFamily="34" charset="-128"/>
            </a:endParaRPr>
          </a:p>
          <a:p>
            <a:pPr defTabSz="896938">
              <a:lnSpc>
                <a:spcPct val="110000"/>
              </a:lnSpc>
              <a:buFontTx/>
              <a:buChar char="•"/>
            </a:pPr>
            <a:r>
              <a:rPr lang="en-US" altLang="en-US" i="1" dirty="0" smtClean="0">
                <a:ea typeface="ＭＳ Ｐゴシック" panose="020B0600070205080204" pitchFamily="34" charset="-128"/>
              </a:rPr>
              <a:t>Classification Accuracy. The classification accuracy indicates the extent to which a screening tool is able to accurately classify students into “at risk for poor learning outcomes” and “not at risk for poor learning outcomes” categories. </a:t>
            </a:r>
          </a:p>
          <a:p>
            <a:pPr defTabSz="896938">
              <a:lnSpc>
                <a:spcPct val="110000"/>
              </a:lnSpc>
              <a:buFontTx/>
              <a:buChar char="•"/>
            </a:pPr>
            <a:r>
              <a:rPr lang="en-US" altLang="en-US" i="1" dirty="0" smtClean="0">
                <a:ea typeface="ＭＳ Ｐゴシック" panose="020B0600070205080204" pitchFamily="34" charset="-128"/>
              </a:rPr>
              <a:t>Generalizability. Generalizability is the extent to which results generated from one population can be applied to another population. A tool is considered more generalizable if studies have been conducted on larger, more representative samples. </a:t>
            </a:r>
          </a:p>
          <a:p>
            <a:pPr defTabSz="896938">
              <a:lnSpc>
                <a:spcPct val="110000"/>
              </a:lnSpc>
              <a:buFontTx/>
              <a:buChar char="•"/>
            </a:pPr>
            <a:r>
              <a:rPr lang="en-US" altLang="en-US" i="1" dirty="0" smtClean="0">
                <a:ea typeface="ＭＳ Ｐゴシック" panose="020B0600070205080204" pitchFamily="34" charset="-128"/>
              </a:rPr>
              <a:t>Reliability. Reliability is the consistency with which a tool classifies students from one administration to the next. A tool is considered reliable if it produces the same results when administering the test under different conditions, at different times, or using different forms of the test. </a:t>
            </a:r>
          </a:p>
          <a:p>
            <a:pPr defTabSz="896938">
              <a:lnSpc>
                <a:spcPct val="110000"/>
              </a:lnSpc>
              <a:buFontTx/>
              <a:buChar char="•"/>
            </a:pPr>
            <a:r>
              <a:rPr lang="en-US" altLang="en-US" i="1" dirty="0" smtClean="0">
                <a:ea typeface="ＭＳ Ｐゴシック" panose="020B0600070205080204" pitchFamily="34" charset="-128"/>
              </a:rPr>
              <a:t>Validity. Validity is the extent to which a tool accurately measures the underlying construct that it is intended to measure. </a:t>
            </a:r>
          </a:p>
          <a:p>
            <a:pPr defTabSz="896938">
              <a:lnSpc>
                <a:spcPct val="110000"/>
              </a:lnSpc>
              <a:buFontTx/>
              <a:buChar char="•"/>
            </a:pPr>
            <a:r>
              <a:rPr lang="en-US" altLang="en-US" i="1" dirty="0" smtClean="0">
                <a:ea typeface="ＭＳ Ｐゴシック" panose="020B0600070205080204" pitchFamily="34" charset="-128"/>
              </a:rPr>
              <a:t>Disaggregated Data. Data are disaggregated when they are calculated and reported separately for specific sub-populations (e.g., race, economic status, academic performance, etc.). </a:t>
            </a:r>
          </a:p>
          <a:p>
            <a:pPr defTabSz="896938">
              <a:lnSpc>
                <a:spcPct val="110000"/>
              </a:lnSpc>
            </a:pPr>
            <a:r>
              <a:rPr lang="en-US" altLang="en-US" i="1" dirty="0" smtClean="0">
                <a:ea typeface="ＭＳ Ｐゴシック" panose="020B0600070205080204" pitchFamily="34" charset="-128"/>
              </a:rPr>
              <a:t>The last four columns of the chart offer information about the efficiency of each screening tool:</a:t>
            </a:r>
          </a:p>
          <a:p>
            <a:pPr defTabSz="896938">
              <a:lnSpc>
                <a:spcPct val="110000"/>
              </a:lnSpc>
              <a:buFontTx/>
              <a:buChar char="•"/>
            </a:pPr>
            <a:r>
              <a:rPr lang="en-US" altLang="en-US" i="1" dirty="0" smtClean="0">
                <a:ea typeface="ＭＳ Ｐゴシック" panose="020B0600070205080204" pitchFamily="34" charset="-128"/>
              </a:rPr>
              <a:t>Administration format: Is the tool designed to be administered to an individual or to a group or both?</a:t>
            </a:r>
          </a:p>
          <a:p>
            <a:pPr defTabSz="896938">
              <a:lnSpc>
                <a:spcPct val="110000"/>
              </a:lnSpc>
              <a:buFontTx/>
              <a:buChar char="•"/>
            </a:pPr>
            <a:r>
              <a:rPr lang="en-US" altLang="en-US" i="1" dirty="0" smtClean="0">
                <a:ea typeface="ＭＳ Ｐゴシック" panose="020B0600070205080204" pitchFamily="34" charset="-128"/>
              </a:rPr>
              <a:t>Administration and scoring time: How long does it take to administer and score the tool?</a:t>
            </a:r>
          </a:p>
          <a:p>
            <a:pPr defTabSz="896938">
              <a:lnSpc>
                <a:spcPct val="110000"/>
              </a:lnSpc>
              <a:buFontTx/>
              <a:buChar char="•"/>
            </a:pPr>
            <a:r>
              <a:rPr lang="en-US" altLang="en-US" i="1" dirty="0" smtClean="0">
                <a:ea typeface="ＭＳ Ｐゴシック" panose="020B0600070205080204" pitchFamily="34" charset="-128"/>
              </a:rPr>
              <a:t>Scoring key: Is a scoring key provided? If not, is it scored by a computer?</a:t>
            </a:r>
          </a:p>
          <a:p>
            <a:pPr defTabSz="896938">
              <a:lnSpc>
                <a:spcPct val="110000"/>
              </a:lnSpc>
              <a:buFontTx/>
              <a:buChar char="•"/>
            </a:pPr>
            <a:r>
              <a:rPr lang="en-US" altLang="en-US" i="1" dirty="0" smtClean="0">
                <a:ea typeface="ＭＳ Ｐゴシック" panose="020B0600070205080204" pitchFamily="34" charset="-128"/>
              </a:rPr>
              <a:t>Norms/Benchmarks: Are benchmarks and/or norms available for reference?</a:t>
            </a:r>
          </a:p>
          <a:p>
            <a:pPr defTabSz="896938">
              <a:lnSpc>
                <a:spcPct val="110000"/>
              </a:lnSpc>
            </a:pPr>
            <a:endParaRPr lang="en-US" altLang="en-US" i="1" dirty="0" smtClean="0">
              <a:ea typeface="ＭＳ Ｐゴシック" panose="020B0600070205080204" pitchFamily="34" charset="-128"/>
            </a:endParaRPr>
          </a:p>
          <a:p>
            <a:pPr defTabSz="896938">
              <a:lnSpc>
                <a:spcPct val="110000"/>
              </a:lnSpc>
            </a:pPr>
            <a:endParaRPr lang="en-US" altLang="en-US" i="1" dirty="0" smtClean="0">
              <a:ea typeface="ＭＳ Ｐゴシック" panose="020B0600070205080204" pitchFamily="34" charset="-128"/>
            </a:endParaRPr>
          </a:p>
        </p:txBody>
      </p:sp>
    </p:spTree>
    <p:extLst>
      <p:ext uri="{BB962C8B-B14F-4D97-AF65-F5344CB8AC3E}">
        <p14:creationId xmlns:p14="http://schemas.microsoft.com/office/powerpoint/2010/main" val="35867731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61D149A-0F46-4C7B-BB85-525C51514E92}" type="slidenum">
              <a:rPr lang="en-US" altLang="en-US">
                <a:latin typeface="Arial" panose="020B0604020202020204" pitchFamily="34" charset="0"/>
                <a:cs typeface="Arial" panose="020B0604020202020204" pitchFamily="34" charset="0"/>
              </a:rPr>
              <a:pPr>
                <a:spcBef>
                  <a:spcPct val="0"/>
                </a:spcBef>
              </a:pPr>
              <a:t>71</a:t>
            </a:fld>
            <a:endParaRPr lang="en-US" altLang="en-US" dirty="0">
              <a:latin typeface="Arial" panose="020B0604020202020204" pitchFamily="34" charset="0"/>
              <a:cs typeface="Arial" panose="020B0604020202020204" pitchFamily="34" charset="0"/>
            </a:endParaRPr>
          </a:p>
        </p:txBody>
      </p:sp>
      <p:sp>
        <p:nvSpPr>
          <p:cNvPr id="150531" name="Slide Image Placeholder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18330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939" tIns="46469" rIns="92939" bIns="46469" numCol="1" anchor="t" anchorCtr="0" compatLnSpc="1">
            <a:prstTxWarp prst="textNoShape">
              <a:avLst/>
            </a:prstTxWarp>
          </a:bodyPr>
          <a:lstStyle/>
          <a:p>
            <a:pPr defTabSz="910768">
              <a:lnSpc>
                <a:spcPct val="110000"/>
              </a:lnSpc>
              <a:defRPr/>
            </a:pPr>
            <a:r>
              <a:rPr lang="en-US" i="1" dirty="0" smtClean="0"/>
              <a:t>When possible, demonstrate the most updated version of the tools chart on the website (http://www.rti4success.org/screeningTools) instead of using the following screenshots. </a:t>
            </a:r>
          </a:p>
          <a:p>
            <a:pPr defTabSz="910768">
              <a:lnSpc>
                <a:spcPct val="110000"/>
              </a:lnSpc>
              <a:defRPr/>
            </a:pPr>
            <a:r>
              <a:rPr lang="en-US" i="1" dirty="0" smtClean="0"/>
              <a:t> </a:t>
            </a:r>
          </a:p>
          <a:p>
            <a:pPr>
              <a:lnSpc>
                <a:spcPct val="110000"/>
              </a:lnSpc>
              <a:defRPr/>
            </a:pPr>
            <a:r>
              <a:rPr lang="en-US" dirty="0" smtClean="0"/>
              <a:t>The tools chart offers an </a:t>
            </a:r>
            <a:r>
              <a:rPr lang="en-US" dirty="0"/>
              <a:t>I</a:t>
            </a:r>
            <a:r>
              <a:rPr lang="en-US" dirty="0" smtClean="0"/>
              <a:t>mplementation Table for each tool, which can be accessed by clicking on the name of the tool. The implementation table includes the following information:</a:t>
            </a:r>
          </a:p>
          <a:p>
            <a:pPr marL="455384" indent="-182153">
              <a:lnSpc>
                <a:spcPct val="110000"/>
              </a:lnSpc>
              <a:buFont typeface="Arial" pitchFamily="34" charset="0"/>
              <a:buChar char="•"/>
              <a:defRPr/>
            </a:pPr>
            <a:r>
              <a:rPr lang="en-US" dirty="0" smtClean="0"/>
              <a:t>Cost of the tool</a:t>
            </a:r>
          </a:p>
          <a:p>
            <a:pPr marL="455384" indent="-182153">
              <a:lnSpc>
                <a:spcPct val="110000"/>
              </a:lnSpc>
              <a:buFont typeface="Arial" pitchFamily="34" charset="0"/>
              <a:buChar char="•"/>
              <a:defRPr/>
            </a:pPr>
            <a:r>
              <a:rPr lang="en-US" dirty="0" smtClean="0"/>
              <a:t>Training required to implement the tool</a:t>
            </a:r>
          </a:p>
          <a:p>
            <a:pPr marL="455384" indent="-182153">
              <a:lnSpc>
                <a:spcPct val="110000"/>
              </a:lnSpc>
              <a:buFont typeface="Arial" pitchFamily="34" charset="0"/>
              <a:buChar char="•"/>
              <a:defRPr/>
            </a:pPr>
            <a:r>
              <a:rPr lang="en-US" dirty="0" smtClean="0"/>
              <a:t>Level of staff expertise required to administer the tool</a:t>
            </a:r>
          </a:p>
          <a:p>
            <a:pPr marL="455384" indent="-182153">
              <a:lnSpc>
                <a:spcPct val="110000"/>
              </a:lnSpc>
              <a:buFont typeface="Arial" pitchFamily="34" charset="0"/>
              <a:buChar char="•"/>
              <a:defRPr/>
            </a:pPr>
            <a:r>
              <a:rPr lang="en-US" dirty="0" smtClean="0"/>
              <a:t>Where to go for training and technical support</a:t>
            </a:r>
          </a:p>
          <a:p>
            <a:pPr marL="455384" indent="-182153">
              <a:lnSpc>
                <a:spcPct val="110000"/>
              </a:lnSpc>
              <a:buFont typeface="Arial" pitchFamily="34" charset="0"/>
              <a:buChar char="•"/>
              <a:defRPr/>
            </a:pPr>
            <a:r>
              <a:rPr lang="en-US" dirty="0" smtClean="0"/>
              <a:t>How scores are reported</a:t>
            </a:r>
          </a:p>
          <a:p>
            <a:pPr marL="455384" indent="-182153">
              <a:lnSpc>
                <a:spcPct val="110000"/>
              </a:lnSpc>
              <a:buFont typeface="Arial" pitchFamily="34" charset="0"/>
              <a:buChar char="•"/>
              <a:defRPr/>
            </a:pPr>
            <a:endParaRPr lang="en-US" dirty="0" smtClean="0"/>
          </a:p>
          <a:p>
            <a:pPr>
              <a:lnSpc>
                <a:spcPct val="110000"/>
              </a:lnSpc>
              <a:defRPr/>
            </a:pPr>
            <a:r>
              <a:rPr lang="en-US" dirty="0" smtClean="0"/>
              <a:t>All of this information is provided by the vendor.</a:t>
            </a:r>
          </a:p>
          <a:p>
            <a:pPr>
              <a:lnSpc>
                <a:spcPct val="110000"/>
              </a:lnSpc>
              <a:defRPr/>
            </a:pPr>
            <a:endParaRPr lang="en-US" altLang="en-US" dirty="0" smtClean="0">
              <a:ea typeface="ＭＳ Ｐゴシック" pitchFamily="34" charset="-128"/>
            </a:endParaRPr>
          </a:p>
          <a:p>
            <a:pPr defTabSz="910213">
              <a:lnSpc>
                <a:spcPct val="110000"/>
              </a:lnSpc>
              <a:defRPr/>
            </a:pPr>
            <a:r>
              <a:rPr lang="en-US" altLang="en-US" dirty="0" smtClean="0">
                <a:ea typeface="ＭＳ Ｐゴシック" pitchFamily="34" charset="-128"/>
              </a:rPr>
              <a:t>The tools chart also includes detail about the actual data that were submitted to the TRC for review. These data can be viewed by clicking on any of the rating bubbles in the cells in the chart. When possible, look for tools that conducted classification studies with outcome measures and samples similar to your population and outcome of interest. By clicking on the rating bubble, you will obtain more information about which tools are most appropriate for which populations of students. </a:t>
            </a:r>
          </a:p>
          <a:p>
            <a:pPr defTabSz="910213">
              <a:lnSpc>
                <a:spcPct val="110000"/>
              </a:lnSpc>
              <a:defRPr/>
            </a:pPr>
            <a:endParaRPr lang="en-US" altLang="en-US" dirty="0" smtClean="0">
              <a:ea typeface="ＭＳ Ｐゴシック" pitchFamily="34" charset="-128"/>
            </a:endParaRPr>
          </a:p>
          <a:p>
            <a:pPr defTabSz="910213">
              <a:lnSpc>
                <a:spcPct val="110000"/>
              </a:lnSpc>
              <a:defRPr/>
            </a:pPr>
            <a:r>
              <a:rPr lang="en-US" altLang="en-US" dirty="0" smtClean="0">
                <a:ea typeface="ＭＳ Ｐゴシック" pitchFamily="34" charset="-128"/>
              </a:rPr>
              <a:t>You may find that the tools chart does not provide you with all the information you need. For example, what if a tool in which you are interested does not have disaggregated data for a particular subgroup that is important to you? NCRTI recommends you ask the vendor or developer. Developers who have chosen to submit their tools for review and publish them on the chart are interested in meeting the needs of their customers. As such, they are interested in doing more research to provide the data that you need. Similarly, if a tool that you currently use or are interested in learning about is not on the chart, call the developer of that tool. Let them know about the TRC review process and the tools chart, and ask them to consider submitting the tool for review.</a:t>
            </a:r>
          </a:p>
          <a:p>
            <a:pPr defTabSz="910213">
              <a:lnSpc>
                <a:spcPct val="110000"/>
              </a:lnSpc>
              <a:defRPr/>
            </a:pPr>
            <a:endParaRPr lang="en-US" altLang="en-US" dirty="0" smtClean="0">
              <a:ea typeface="ＭＳ Ｐゴシック" pitchFamily="34" charset="-128"/>
            </a:endParaRPr>
          </a:p>
          <a:p>
            <a:pPr>
              <a:lnSpc>
                <a:spcPct val="110000"/>
              </a:lnSpc>
              <a:defRPr/>
            </a:pPr>
            <a:endParaRPr lang="en-US" dirty="0" smtClean="0"/>
          </a:p>
          <a:p>
            <a:pPr defTabSz="910213">
              <a:lnSpc>
                <a:spcPct val="110000"/>
              </a:lnSpc>
              <a:defRPr/>
            </a:pPr>
            <a:endParaRPr lang="en-US" altLang="en-US" dirty="0" smtClean="0">
              <a:ea typeface="ＭＳ Ｐゴシック" pitchFamily="34" charset="-128"/>
            </a:endParaRPr>
          </a:p>
        </p:txBody>
      </p:sp>
    </p:spTree>
    <p:extLst>
      <p:ext uri="{BB962C8B-B14F-4D97-AF65-F5344CB8AC3E}">
        <p14:creationId xmlns:p14="http://schemas.microsoft.com/office/powerpoint/2010/main" val="28627963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03288">
              <a:lnSpc>
                <a:spcPct val="110000"/>
              </a:lnSpc>
            </a:pPr>
            <a:r>
              <a:rPr lang="en-US" altLang="en-US" dirty="0" smtClean="0">
                <a:ea typeface="ＭＳ Ｐゴシック" panose="020B0600070205080204" pitchFamily="34" charset="-128"/>
              </a:rPr>
              <a:t>One of the tools chart’s columns focuses on disaggregated data, indicating whether the data have been analyzed separately for certain student groups like ELLs. That step adds to the evidence regarding the function of that assessment for use with that relevant subgroup. When I click on the column heading, this pop-up explains the criteria for each rating regarding its use of disaggregated data. As you can see, these rating are determined by the number of types of disaggregated data available and the quality of these data. The types of disaggregated data include reliability, validity, and classification accuracy.</a:t>
            </a:r>
          </a:p>
          <a:p>
            <a:pPr defTabSz="903288">
              <a:lnSpc>
                <a:spcPct val="110000"/>
              </a:lnSpc>
            </a:pPr>
            <a:endParaRPr lang="en-US" altLang="en-US" dirty="0" smtClean="0">
              <a:ea typeface="ＭＳ Ｐゴシック" panose="020B0600070205080204" pitchFamily="34" charset="-128"/>
            </a:endParaRPr>
          </a:p>
          <a:p>
            <a:pPr defTabSz="903288">
              <a:lnSpc>
                <a:spcPct val="110000"/>
              </a:lnSpc>
            </a:pPr>
            <a:r>
              <a:rPr lang="en-US" altLang="en-US" dirty="0" smtClean="0">
                <a:ea typeface="ＭＳ Ｐゴシック" panose="020B0600070205080204" pitchFamily="34" charset="-128"/>
              </a:rPr>
              <a:t>The disaggregated data column is useful for determining whether the assessment has been tested with various subgroups such as English</a:t>
            </a:r>
            <a:r>
              <a:rPr lang="en-US" altLang="en-US" baseline="0" dirty="0" smtClean="0">
                <a:ea typeface="ＭＳ Ｐゴシック" panose="020B0600070205080204" pitchFamily="34" charset="-128"/>
              </a:rPr>
              <a:t> learners</a:t>
            </a:r>
            <a:r>
              <a:rPr lang="en-US" altLang="en-US" dirty="0" smtClean="0">
                <a:ea typeface="ＭＳ Ｐゴシック" panose="020B0600070205080204" pitchFamily="34" charset="-128"/>
              </a:rPr>
              <a:t>. When you click on a bubble in this column, you can look at how the data were disaggregated and if there were any meaningful differences between subgroups. As you can see from this screenshot, several products have horizontal lines in that column, meaning that there is no information regarding disaggregated data. This is because the vendors who submitted the information about the assessment did not provide information regarding disaggregated data. All the information in the screening tools chart is based on what the vendors send to NCRTI. As more people request information that is not currently available, vendors will be encouraged to submit more information in the future. </a:t>
            </a:r>
          </a:p>
          <a:p>
            <a:pPr defTabSz="903288">
              <a:lnSpc>
                <a:spcPct val="110000"/>
              </a:lnSpc>
            </a:pPr>
            <a:endParaRPr lang="en-US" altLang="en-US" dirty="0" smtClean="0">
              <a:ea typeface="ＭＳ Ｐゴシック" panose="020B0600070205080204" pitchFamily="34" charset="-128"/>
            </a:endParaRPr>
          </a:p>
          <a:p>
            <a:pPr defTabSz="903288">
              <a:lnSpc>
                <a:spcPct val="110000"/>
              </a:lnSpc>
            </a:pPr>
            <a:r>
              <a:rPr lang="en-US" altLang="en-US" i="1" dirty="0" smtClean="0">
                <a:ea typeface="ＭＳ Ｐゴシック" panose="020B0600070205080204" pitchFamily="34" charset="-128"/>
              </a:rPr>
              <a:t>For more information, see the NCRTI website: http://www.rti4success.org/tools_charts/supplementalcontent/screening/universalscreeningusersguide.pdf</a:t>
            </a:r>
          </a:p>
          <a:p>
            <a:pPr defTabSz="903288">
              <a:lnSpc>
                <a:spcPct val="110000"/>
              </a:lnSpc>
            </a:pPr>
            <a:r>
              <a:rPr lang="en-US" altLang="en-US" i="1" dirty="0" smtClean="0">
                <a:ea typeface="ＭＳ Ｐゴシック" panose="020B0600070205080204" pitchFamily="34" charset="-128"/>
              </a:rPr>
              <a:t>And http://www.rti4success.org/resources/tools-charts/screening-tools-chart</a:t>
            </a:r>
          </a:p>
          <a:p>
            <a:pPr defTabSz="903288">
              <a:lnSpc>
                <a:spcPct val="110000"/>
              </a:lnSpc>
            </a:pPr>
            <a:endParaRPr lang="en-US" altLang="en-US" dirty="0" smtClean="0">
              <a:ea typeface="ＭＳ Ｐゴシック" panose="020B0600070205080204" pitchFamily="34" charset="-128"/>
            </a:endParaRPr>
          </a:p>
          <a:p>
            <a:pPr defTabSz="903288">
              <a:lnSpc>
                <a:spcPct val="110000"/>
              </a:lnSpc>
            </a:pPr>
            <a:endParaRPr lang="en-US" altLang="en-US" dirty="0" smtClean="0">
              <a:ea typeface="ＭＳ Ｐゴシック" panose="020B0600070205080204" pitchFamily="34" charset="-128"/>
            </a:endParaRPr>
          </a:p>
        </p:txBody>
      </p:sp>
      <p:sp>
        <p:nvSpPr>
          <p:cNvPr id="152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4AA9C09-E6CA-451F-A9E9-3DB5484D12F0}" type="slidenum">
              <a:rPr lang="en-US" altLang="en-US">
                <a:latin typeface="Arial" panose="020B0604020202020204" pitchFamily="34" charset="0"/>
                <a:cs typeface="Arial" panose="020B0604020202020204" pitchFamily="34" charset="0"/>
              </a:rPr>
              <a:pPr>
                <a:spcBef>
                  <a:spcPct val="0"/>
                </a:spcBef>
              </a:pPr>
              <a:t>72</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88200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96938">
              <a:lnSpc>
                <a:spcPct val="110000"/>
              </a:lnSpc>
              <a:buClr>
                <a:schemeClr val="accent1"/>
              </a:buClr>
            </a:pPr>
            <a:r>
              <a:rPr lang="en-US" altLang="en-US" dirty="0" smtClean="0">
                <a:ea typeface="ＭＳ Ｐゴシック" panose="020B0600070205080204" pitchFamily="34" charset="-128"/>
              </a:rPr>
              <a:t>The tools chart provides publisher contact information in the pop-ups found in the second column. For more information about how to use the tools chart, there is a user guide.</a:t>
            </a:r>
          </a:p>
          <a:p>
            <a:pPr defTabSz="896938">
              <a:lnSpc>
                <a:spcPct val="110000"/>
              </a:lnSpc>
              <a:buClr>
                <a:schemeClr val="accent1"/>
              </a:buClr>
            </a:pPr>
            <a:r>
              <a:rPr lang="en-US" altLang="en-US" i="1" dirty="0" smtClean="0">
                <a:ea typeface="ＭＳ Ｐゴシック" panose="020B0600070205080204" pitchFamily="34" charset="-128"/>
              </a:rPr>
              <a:t>http://www.rti4success.org/tools_charts/supplementalcontent/screening/universalscreeningusersguide.pdf. </a:t>
            </a:r>
          </a:p>
          <a:p>
            <a:pPr defTabSz="896938">
              <a:lnSpc>
                <a:spcPct val="110000"/>
              </a:lnSpc>
            </a:pPr>
            <a:endParaRPr lang="en-US" altLang="en-US" dirty="0" smtClean="0">
              <a:ea typeface="ＭＳ Ｐゴシック" panose="020B0600070205080204" pitchFamily="34" charset="-128"/>
            </a:endParaRPr>
          </a:p>
        </p:txBody>
      </p:sp>
      <p:sp>
        <p:nvSpPr>
          <p:cNvPr id="154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1233371-6905-44AC-A5CC-3ADF001071A8}" type="slidenum">
              <a:rPr lang="en-US" altLang="en-US">
                <a:latin typeface="Arial" panose="020B0604020202020204" pitchFamily="34" charset="0"/>
                <a:cs typeface="Arial" panose="020B0604020202020204" pitchFamily="34" charset="0"/>
              </a:rPr>
              <a:pPr>
                <a:spcBef>
                  <a:spcPct val="0"/>
                </a:spcBef>
              </a:pPr>
              <a:t>73</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361350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i="1" dirty="0" smtClean="0">
                <a:ea typeface="ＭＳ Ｐゴシック" panose="020B0600070205080204" pitchFamily="34" charset="-128"/>
              </a:rPr>
              <a:t>Allow 10-15 minutes for teams or tables to look more closely at the screening tools chart, either online if computers are available or using printed copies. The participants will use Handout 6. The time for this team activity will depend of the needs of the group. If time allows, consider having two or three teams share their tool and the evidence they found that supports its validity and reliability.</a:t>
            </a:r>
          </a:p>
        </p:txBody>
      </p:sp>
      <p:sp>
        <p:nvSpPr>
          <p:cNvPr id="156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D72A20A-1CDD-41EA-81EF-112C22744384}" type="slidenum">
              <a:rPr lang="en-US" altLang="en-US">
                <a:latin typeface="Arial" panose="020B0604020202020204" pitchFamily="34" charset="0"/>
                <a:cs typeface="Arial" panose="020B0604020202020204" pitchFamily="34" charset="0"/>
              </a:rPr>
              <a:pPr>
                <a:spcBef>
                  <a:spcPct val="0"/>
                </a:spcBef>
              </a:pPr>
              <a:t>74</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70826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9A7F0D8-5C4E-4117-8B1F-6F92E581A206}" type="slidenum">
              <a:rPr lang="en-US" altLang="en-US">
                <a:latin typeface="Arial" panose="020B0604020202020204" pitchFamily="34" charset="0"/>
                <a:cs typeface="Arial" panose="020B0604020202020204" pitchFamily="34" charset="0"/>
              </a:rPr>
              <a:pPr>
                <a:spcBef>
                  <a:spcPct val="0"/>
                </a:spcBef>
              </a:pPr>
              <a:t>75</a:t>
            </a:fld>
            <a:endParaRPr lang="en-US" altLang="en-US">
              <a:latin typeface="Arial" panose="020B0604020202020204" pitchFamily="34" charset="0"/>
              <a:cs typeface="Arial" panose="020B0604020202020204" pitchFamily="34" charset="0"/>
            </a:endParaRPr>
          </a:p>
        </p:txBody>
      </p:sp>
      <p:sp>
        <p:nvSpPr>
          <p:cNvPr id="15872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945" tIns="46473" rIns="92945" bIns="46473"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With screeners, success depends on accurate identification of the students identified as at risk. This is essential for preventing costly identification errors. Perfect screening would result in 100% accurate identification of true positives (i.e., those who need additional support) and true negatives (i.e., those who do not need additional support), but there is no perfect screening tool.</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A cut score is a score on a screening test that divides students who are considered potentially at risk from those who are considered not at risk. Cut scores may also be referred to as cut-points or targets, depending on the tool. They are determination points. </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dirty="0">
                <a:ea typeface="ＭＳ Ｐゴシック" panose="020B0600070205080204" pitchFamily="34" charset="-128"/>
              </a:rPr>
              <a:t>N</a:t>
            </a:r>
            <a:r>
              <a:rPr lang="en-US" altLang="en-US" dirty="0" smtClean="0">
                <a:ea typeface="ＭＳ Ｐゴシック" panose="020B0600070205080204" pitchFamily="34" charset="-128"/>
              </a:rPr>
              <a:t>ow let’s look at the picture on this slide that depicts the clinical decision making model before talking more about the cut score.</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Screening tools in education are rarely 100% accurate because there are so many variables that can affect performance. Screening tools vary in their sensitivity and specificity. Sensitivity is the extent to which a screening measure accurately identifies students at risk for the outcome of interest. Specificity is the extent to which a screening measure accurately identifies students not at risk for the outcome of interest. </a:t>
            </a:r>
          </a:p>
          <a:p>
            <a:pPr>
              <a:lnSpc>
                <a:spcPct val="110000"/>
              </a:lnSpc>
              <a:buFontTx/>
              <a:buChar char="•"/>
            </a:pPr>
            <a:r>
              <a:rPr lang="en-US" altLang="en-US" dirty="0" smtClean="0">
                <a:ea typeface="ＭＳ Ｐゴシック" panose="020B0600070205080204" pitchFamily="34" charset="-128"/>
              </a:rPr>
              <a:t>Ideally, the screener would only indicate that a student is at risk if he or she is at risk. When students are correctly identified at risk, it is called a true positive. </a:t>
            </a:r>
            <a:r>
              <a:rPr lang="en-US" altLang="en-US" i="1" dirty="0" smtClean="0">
                <a:ea typeface="ＭＳ Ｐゴシック" panose="020B0600070205080204" pitchFamily="34" charset="-128"/>
              </a:rPr>
              <a:t>Point to the chart to show the boxes where students are screened as “at risk” and the outcome is “at risk.”</a:t>
            </a:r>
            <a:endParaRPr lang="en-US" altLang="en-US" dirty="0" smtClean="0">
              <a:ea typeface="ＭＳ Ｐゴシック" panose="020B0600070205080204" pitchFamily="34" charset="-128"/>
            </a:endParaRPr>
          </a:p>
          <a:p>
            <a:pPr>
              <a:lnSpc>
                <a:spcPct val="110000"/>
              </a:lnSpc>
              <a:buFontTx/>
              <a:buChar char="•"/>
            </a:pPr>
            <a:r>
              <a:rPr lang="en-US" altLang="en-US" dirty="0" smtClean="0">
                <a:ea typeface="ＭＳ Ｐゴシック" panose="020B0600070205080204" pitchFamily="34" charset="-128"/>
              </a:rPr>
              <a:t>In addition, the hope is that the screener will indicate that a student is not at risk if she is not at risk. When students are correctly identified as not at risk, it is called a true negative. </a:t>
            </a:r>
            <a:r>
              <a:rPr lang="en-US" altLang="en-US" i="1" dirty="0" smtClean="0">
                <a:ea typeface="ＭＳ Ｐゴシック" panose="020B0600070205080204" pitchFamily="34" charset="-128"/>
              </a:rPr>
              <a:t>Point to the chart to show the boxes where students are screened as “not at risk” and the outcome is “not at risk.”</a:t>
            </a:r>
            <a:endParaRPr lang="en-US" altLang="en-US" dirty="0" smtClean="0">
              <a:ea typeface="ＭＳ Ｐゴシック" panose="020B0600070205080204" pitchFamily="34" charset="-128"/>
            </a:endParaRPr>
          </a:p>
          <a:p>
            <a:pPr>
              <a:lnSpc>
                <a:spcPct val="110000"/>
              </a:lnSpc>
              <a:buFontTx/>
              <a:buChar char="•"/>
            </a:pPr>
            <a:r>
              <a:rPr lang="en-US" altLang="en-US" dirty="0" smtClean="0">
                <a:ea typeface="ＭＳ Ｐゴシック" panose="020B0600070205080204" pitchFamily="34" charset="-128"/>
              </a:rPr>
              <a:t>Unfortunately, screeners are not perfect. The screening tool may indicate that a student is at risk when, in fact, he is not. A case in which the screener indicates that a student is at risk and the actual outcome shows that the student was not at risk is called a false positive (or a false alarm). </a:t>
            </a:r>
            <a:r>
              <a:rPr lang="en-US" altLang="en-US" i="1" dirty="0" smtClean="0">
                <a:ea typeface="ＭＳ Ｐゴシック" panose="020B0600070205080204" pitchFamily="34" charset="-128"/>
              </a:rPr>
              <a:t>Point to the chart to show the boxes where students are screened as “at risk” and the outcome is “not at risk.”</a:t>
            </a:r>
            <a:endParaRPr lang="en-US" altLang="en-US" dirty="0" smtClean="0">
              <a:ea typeface="ＭＳ Ｐゴシック" panose="020B0600070205080204" pitchFamily="34" charset="-128"/>
            </a:endParaRPr>
          </a:p>
          <a:p>
            <a:pPr>
              <a:lnSpc>
                <a:spcPct val="110000"/>
              </a:lnSpc>
              <a:buFontTx/>
              <a:buChar char="•"/>
            </a:pPr>
            <a:r>
              <a:rPr lang="en-US" altLang="en-US" dirty="0" smtClean="0">
                <a:ea typeface="ＭＳ Ｐゴシック" panose="020B0600070205080204" pitchFamily="34" charset="-128"/>
              </a:rPr>
              <a:t>Alternatively, the screening tool may show that the student was not at risk when, in fact, he was. This is called a false negative because the screener indicated that he was not at risk when the outcome shows that he was at risk. </a:t>
            </a:r>
            <a:r>
              <a:rPr lang="en-US" altLang="en-US" i="1" dirty="0" smtClean="0">
                <a:ea typeface="ＭＳ Ｐゴシック" panose="020B0600070205080204" pitchFamily="34" charset="-128"/>
              </a:rPr>
              <a:t>Point to the chart to show the boxes where students are screened as “not at risk” and the outcome is “at risk.”</a:t>
            </a:r>
            <a:endParaRPr lang="en-US" altLang="en-US"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Additional screenings (e.g., winter) and follow-up assessment (e.g., progress monitoring or other skill assessment) are used to verify the accuracy of these results.</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For more information: http://www.rti4success.org/essential-components-rti/universal-screening</a:t>
            </a:r>
          </a:p>
          <a:p>
            <a:pPr>
              <a:lnSpc>
                <a:spcPct val="110000"/>
              </a:lnSpc>
            </a:pPr>
            <a:r>
              <a:rPr lang="en-US" altLang="en-US" i="1" dirty="0" smtClean="0">
                <a:ea typeface="ＭＳ Ｐゴシック" panose="020B0600070205080204" pitchFamily="34" charset="-128"/>
              </a:rPr>
              <a:t>And</a:t>
            </a:r>
            <a:r>
              <a:rPr lang="en-US" altLang="en-US" i="1" baseline="0" dirty="0" smtClean="0">
                <a:ea typeface="ＭＳ Ｐゴシック" panose="020B0600070205080204" pitchFamily="34" charset="-128"/>
              </a:rPr>
              <a:t> </a:t>
            </a:r>
            <a:r>
              <a:rPr lang="en-US" altLang="en-US" i="1" dirty="0" smtClean="0">
                <a:ea typeface="ＭＳ Ｐゴシック" panose="020B0600070205080204" pitchFamily="34" charset="-128"/>
              </a:rPr>
              <a:t>http://www.rti4success.org/resourcetype/rti-implementer-series-modules</a:t>
            </a:r>
          </a:p>
          <a:p>
            <a:pPr>
              <a:lnSpc>
                <a:spcPct val="110000"/>
              </a:lnSpc>
            </a:pPr>
            <a:endParaRPr lang="en-US" altLang="en-US" i="1" dirty="0" smtClean="0">
              <a:ea typeface="ＭＳ Ｐゴシック" panose="020B0600070205080204" pitchFamily="34" charset="-128"/>
            </a:endParaRPr>
          </a:p>
          <a:p>
            <a:pPr>
              <a:lnSpc>
                <a:spcPct val="110000"/>
              </a:lnSpc>
            </a:pPr>
            <a:endParaRPr lang="en-US" altLang="en-US" i="1" dirty="0" smtClean="0">
              <a:ea typeface="ＭＳ Ｐゴシック" panose="020B0600070205080204" pitchFamily="34" charset="-128"/>
            </a:endParaRPr>
          </a:p>
        </p:txBody>
      </p:sp>
    </p:spTree>
    <p:extLst>
      <p:ext uri="{BB962C8B-B14F-4D97-AF65-F5344CB8AC3E}">
        <p14:creationId xmlns:p14="http://schemas.microsoft.com/office/powerpoint/2010/main" val="40598903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It is important to remember that cut scores used to identify students as at risk may not be the same ones you use to identify students for supplemental support. Your choice of cut score will affect classification accuracy (i.e., sensitivity and specificity). Cut scores are often set to over-identify students as at risk to mitigate false negatives. Think about the blood pressure check. You would rather be falsely over-identified through that screener as at risk for heart disease. When your doctor will follow up with subsequent tests, it will become clear that you are, in fact, not at risk. However, if the heart screener, the blood pressure check, had criteria set at too rigorous of a level and, therefore, under-identified people, then some of those with heart disease would be missed with the screener. That is why it is important to enact a two-staged procedure with screening—the second stage of screening will help shed better light on those students who are truly at risk</a:t>
            </a:r>
            <a:r>
              <a:rPr lang="en-US" altLang="en-US" dirty="0">
                <a:ea typeface="ＭＳ Ｐゴシック" panose="020B0600070205080204" pitchFamily="34" charset="-128"/>
              </a:rPr>
              <a:t> </a:t>
            </a:r>
            <a:r>
              <a:rPr lang="en-US" altLang="en-US" dirty="0" smtClean="0">
                <a:ea typeface="ＭＳ Ｐゴシック" panose="020B0600070205080204" pitchFamily="34" charset="-128"/>
              </a:rPr>
              <a:t>versus the students who were over-identified. </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The two-staged approach may also help mitigate confounding factors that may have negatively influenced that student’s performance on the screener that specific day. Perhaps a student was sick on the day of the screener and performed under the cut score due to those affective factor reasons. The second stage will shed light on whether that student is really at risk or simply had a bad day. It</a:t>
            </a:r>
            <a:r>
              <a:rPr lang="en-US" altLang="en-US" dirty="0">
                <a:ea typeface="ＭＳ Ｐゴシック" panose="020B0600070205080204" pitchFamily="34" charset="-128"/>
              </a:rPr>
              <a:t> </a:t>
            </a:r>
            <a:r>
              <a:rPr lang="en-US" altLang="en-US" dirty="0" smtClean="0">
                <a:ea typeface="ＭＳ Ｐゴシック" panose="020B0600070205080204" pitchFamily="34" charset="-128"/>
              </a:rPr>
              <a:t>is the same with your blood pressure check. Perhaps you ran that day right before your doctor’s appointment. That may have influenced the results and indicated you were at risk for heart disease when you were not. Therefor,  the additional testing your doctor may order as a result of the initial screener will help determine whether you are really at risk for heart disease. Accordingly, to improve classification accuracy, your screening process may include a two-stage screening process:</a:t>
            </a:r>
          </a:p>
          <a:p>
            <a:pPr lvl="1">
              <a:lnSpc>
                <a:spcPct val="110000"/>
              </a:lnSpc>
            </a:pPr>
            <a:r>
              <a:rPr lang="en-US" altLang="en-US" dirty="0" smtClean="0">
                <a:ea typeface="ＭＳ Ｐゴシック" panose="020B0600070205080204" pitchFamily="34" charset="-128"/>
              </a:rPr>
              <a:t>Stage 1: Universal screening </a:t>
            </a:r>
          </a:p>
          <a:p>
            <a:pPr lvl="1">
              <a:lnSpc>
                <a:spcPct val="110000"/>
              </a:lnSpc>
            </a:pPr>
            <a:r>
              <a:rPr lang="en-US" altLang="en-US" dirty="0" smtClean="0">
                <a:ea typeface="ＭＳ Ｐゴシック" panose="020B0600070205080204" pitchFamily="34" charset="-128"/>
              </a:rPr>
              <a:t>Stage 2: More in-depth testing or progress monitoring for students who score at or below the cut score</a:t>
            </a:r>
          </a:p>
          <a:p>
            <a:pPr>
              <a:lnSpc>
                <a:spcPct val="110000"/>
              </a:lnSpc>
            </a:pPr>
            <a:r>
              <a:rPr lang="en-US" altLang="en-US" dirty="0" smtClean="0">
                <a:ea typeface="ＭＳ Ｐゴシック" panose="020B0600070205080204" pitchFamily="34" charset="-128"/>
              </a:rPr>
              <a:t>As the second stage of the screening process, progress monitoring may be used to avoid inappropriately identifying students who do not need interventions despite being identified as at risk through the screener. </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Concerning English</a:t>
            </a:r>
            <a:r>
              <a:rPr lang="en-US" altLang="en-US" baseline="0" dirty="0" smtClean="0">
                <a:ea typeface="ＭＳ Ｐゴシック" panose="020B0600070205080204" pitchFamily="34" charset="-128"/>
              </a:rPr>
              <a:t> learner</a:t>
            </a:r>
            <a:r>
              <a:rPr lang="en-US" altLang="en-US" dirty="0" smtClean="0">
                <a:ea typeface="ＭＳ Ｐゴシック" panose="020B0600070205080204" pitchFamily="34" charset="-128"/>
              </a:rPr>
              <a:t>s, Brown and Doolittle (2008) suggest that it can be helpful to compare an English</a:t>
            </a:r>
            <a:r>
              <a:rPr lang="en-US" altLang="en-US" baseline="0" dirty="0" smtClean="0">
                <a:ea typeface="ＭＳ Ｐゴシック" panose="020B0600070205080204" pitchFamily="34" charset="-128"/>
              </a:rPr>
              <a:t> learner</a:t>
            </a:r>
            <a:r>
              <a:rPr lang="en-US" altLang="en-US" dirty="0" smtClean="0">
                <a:ea typeface="ＭＳ Ｐゴシック" panose="020B0600070205080204" pitchFamily="34" charset="-128"/>
              </a:rPr>
              <a:t> to his or her true peers as a way to examine the instructional program provided to a group of similar students. An ELL’s true peers are other students who share similar characteristics, including similar language proficiencies and cultural and experiential backgrounds. The purpose of this comparison is to identify whether a lack of progress may be specific to the one student or if there may be a problem with the instructional program given to a group of students. </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For more information:</a:t>
            </a:r>
          </a:p>
          <a:p>
            <a:pPr>
              <a:lnSpc>
                <a:spcPct val="110000"/>
              </a:lnSpc>
            </a:pPr>
            <a:r>
              <a:rPr lang="en-US" altLang="en-US" dirty="0" smtClean="0">
                <a:ea typeface="ＭＳ Ｐゴシック" panose="020B0600070205080204" pitchFamily="34" charset="-128"/>
              </a:rPr>
              <a:t>http://www.rti4success.org/essential-components-rti/universal-screening</a:t>
            </a:r>
          </a:p>
          <a:p>
            <a:pPr>
              <a:lnSpc>
                <a:spcPct val="110000"/>
              </a:lnSpc>
            </a:pPr>
            <a:endParaRPr lang="en-US" altLang="en-US" dirty="0" smtClean="0">
              <a:ea typeface="ＭＳ Ｐゴシック" panose="020B0600070205080204" pitchFamily="34" charset="-128"/>
            </a:endParaRPr>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3DD1CD4-7A50-4919-AB04-FAFDB49283B5}" type="slidenum">
              <a:rPr lang="en-US" altLang="en-US">
                <a:latin typeface="Arial" panose="020B0604020202020204" pitchFamily="34" charset="0"/>
                <a:cs typeface="Arial" panose="020B0604020202020204" pitchFamily="34" charset="0"/>
              </a:rPr>
              <a:pPr>
                <a:spcBef>
                  <a:spcPct val="0"/>
                </a:spcBef>
              </a:pPr>
              <a:t>76</a:t>
            </a:fld>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904937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96938">
              <a:lnSpc>
                <a:spcPct val="110000"/>
              </a:lnSpc>
            </a:pPr>
            <a:r>
              <a:rPr lang="en-US" altLang="en-US" dirty="0" smtClean="0">
                <a:ea typeface="ＭＳ Ｐゴシック" panose="020B0600070205080204" pitchFamily="34" charset="-128"/>
              </a:rPr>
              <a:t>This type of data representation is what is often associated with the triangle. In fact if you turn this upside down </a:t>
            </a:r>
            <a:r>
              <a:rPr lang="en-US" altLang="en-US" i="1" dirty="0" smtClean="0">
                <a:ea typeface="ＭＳ Ｐゴシック" panose="020B0600070205080204" pitchFamily="34" charset="-128"/>
              </a:rPr>
              <a:t>(click for animation),</a:t>
            </a:r>
            <a:r>
              <a:rPr lang="en-US" altLang="en-US" dirty="0" smtClean="0">
                <a:ea typeface="ＭＳ Ｐゴシック" panose="020B0600070205080204" pitchFamily="34" charset="-128"/>
              </a:rPr>
              <a:t> you will see where the triangle graphic originates. </a:t>
            </a:r>
          </a:p>
          <a:p>
            <a:pPr defTabSz="896938">
              <a:lnSpc>
                <a:spcPct val="110000"/>
              </a:lnSpc>
            </a:pPr>
            <a:endParaRPr lang="en-US" altLang="en-US" dirty="0" smtClean="0">
              <a:ea typeface="ＭＳ Ｐゴシック" panose="020B0600070205080204" pitchFamily="34" charset="-128"/>
            </a:endParaRPr>
          </a:p>
          <a:p>
            <a:pPr defTabSz="896938">
              <a:lnSpc>
                <a:spcPct val="110000"/>
              </a:lnSpc>
            </a:pPr>
            <a:endParaRPr lang="en-US" altLang="en-US" dirty="0" smtClean="0">
              <a:ea typeface="ＭＳ Ｐゴシック" panose="020B0600070205080204" pitchFamily="34" charset="-128"/>
            </a:endParaRPr>
          </a:p>
        </p:txBody>
      </p:sp>
      <p:sp>
        <p:nvSpPr>
          <p:cNvPr id="162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995225B-7504-42CD-A63B-EC81C7083DC8}" type="slidenum">
              <a:rPr lang="en-US" altLang="en-US">
                <a:latin typeface="Arial" panose="020B0604020202020204" pitchFamily="34" charset="0"/>
                <a:cs typeface="Arial" panose="020B0604020202020204" pitchFamily="34" charset="0"/>
              </a:rPr>
              <a:pPr>
                <a:spcBef>
                  <a:spcPct val="0"/>
                </a:spcBef>
              </a:pPr>
              <a:t>77</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677948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96938">
              <a:lnSpc>
                <a:spcPct val="110000"/>
              </a:lnSpc>
            </a:pPr>
            <a:r>
              <a:rPr lang="en-US" altLang="en-US" dirty="0" smtClean="0">
                <a:ea typeface="ＭＳ Ｐゴシック" panose="020B0600070205080204" pitchFamily="34" charset="-128"/>
              </a:rPr>
              <a:t>Students who score below the cut score, perhaps those students in the yellow and red, should now have their progress monitored. This enables you to understand their performance at a deeper level. It also helps to ensure classification accuracy because screeners often over-identify students at risk to mitigate false negatives. Progress monitoring will help you determine those students who were falsely identified as at risk by the screener.</a:t>
            </a:r>
          </a:p>
          <a:p>
            <a:pPr defTabSz="896938">
              <a:lnSpc>
                <a:spcPct val="110000"/>
              </a:lnSpc>
            </a:pPr>
            <a:endParaRPr lang="en-US" altLang="en-US" dirty="0" smtClean="0">
              <a:ea typeface="ＭＳ Ｐゴシック" panose="020B0600070205080204" pitchFamily="34" charset="-128"/>
            </a:endParaRPr>
          </a:p>
        </p:txBody>
      </p:sp>
      <p:sp>
        <p:nvSpPr>
          <p:cNvPr id="164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11DDC1F-04B5-4379-9554-79ECEE3D9D7B}" type="slidenum">
              <a:rPr lang="en-US" altLang="en-US">
                <a:latin typeface="Arial" panose="020B0604020202020204" pitchFamily="34" charset="0"/>
                <a:cs typeface="Arial" panose="020B0604020202020204" pitchFamily="34" charset="0"/>
              </a:rPr>
              <a:pPr>
                <a:spcBef>
                  <a:spcPct val="0"/>
                </a:spcBef>
              </a:pPr>
              <a:t>78</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200136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For those students who are indicated to be at risk (i.e., scored below the cut score), you will want to enact a second stage of screening. This may be in the form of progress monitoring for a brief period. Note that progress monitoring is also used to track student growth once they start receiving supplemental or intensive instruction, but here, progress monitoring can be used as the second stage of screening. Progress monitoring as a way to track student progress in the other MTSS levels will be explained in more detail in CEM Part 3, but let’s touch on it here in the context of a second screening stage.</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As with screening, the Center has developed a progress-monitoring tools chart that can be accessed through the Center on </a:t>
            </a:r>
            <a:r>
              <a:rPr lang="en-US" altLang="en-US" sz="1200" i="1" dirty="0" smtClean="0">
                <a:solidFill>
                  <a:srgbClr val="000000"/>
                </a:solidFill>
                <a:latin typeface="+mn-lt"/>
                <a:ea typeface="ＭＳ Ｐゴシック" panose="020B0600070205080204" pitchFamily="34" charset="-128"/>
                <a:cs typeface="Calibri"/>
              </a:rPr>
              <a:t>Response to Intervention</a:t>
            </a:r>
            <a:r>
              <a:rPr lang="en-US" altLang="en-US" sz="1200" i="1" dirty="0" smtClean="0">
                <a:solidFill>
                  <a:schemeClr val="tx1"/>
                </a:solidFill>
                <a:latin typeface="+mn-lt"/>
                <a:ea typeface="ＭＳ Ｐゴシック" panose="020B0600070205080204" pitchFamily="34" charset="-128"/>
                <a:cs typeface="ＭＳ Ｐゴシック" charset="0"/>
              </a:rPr>
              <a:t>’s</a:t>
            </a:r>
            <a:r>
              <a:rPr lang="en-US" altLang="en-US" i="1" dirty="0" smtClean="0">
                <a:ea typeface="ＭＳ Ｐゴシック" panose="020B0600070205080204" pitchFamily="34" charset="-128"/>
              </a:rPr>
              <a:t> website at http://www.rti4success.org/progressmonitoringtools. </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You will likely not want to share all of the information below</a:t>
            </a:r>
            <a:r>
              <a:rPr lang="en-US" altLang="en-US" i="1" dirty="0">
                <a:ea typeface="ＭＳ Ｐゴシック" panose="020B0600070205080204" pitchFamily="34" charset="-128"/>
              </a:rPr>
              <a:t> </a:t>
            </a:r>
            <a:r>
              <a:rPr lang="en-US" altLang="en-US" i="1" dirty="0" smtClean="0">
                <a:ea typeface="ＭＳ Ｐゴシック" panose="020B0600070205080204" pitchFamily="34" charset="-128"/>
              </a:rPr>
              <a:t>but rather use it as a reference if participants have questions about this slide. The PM tools chart began through the National Center on Student Progress Monitoring and has continued through the Center on </a:t>
            </a:r>
            <a:r>
              <a:rPr lang="en-US" altLang="en-US" sz="1200" i="1" dirty="0" smtClean="0">
                <a:solidFill>
                  <a:srgbClr val="000000"/>
                </a:solidFill>
                <a:latin typeface="+mn-lt"/>
                <a:ea typeface="ＭＳ Ｐゴシック" panose="020B0600070205080204" pitchFamily="34" charset="-128"/>
                <a:cs typeface="Calibri"/>
              </a:rPr>
              <a:t>Response to Intervention</a:t>
            </a:r>
            <a:r>
              <a:rPr lang="en-US" altLang="en-US" i="1" dirty="0" smtClean="0">
                <a:ea typeface="ＭＳ Ｐゴシック" panose="020B0600070205080204" pitchFamily="34" charset="-128"/>
              </a:rPr>
              <a:t>. Given the extensive research being conducted in the area of progress monitoring, the progress-monitoring tools chart has significantly more indicators (i.e., columns) and tools than the screening tools chart. This is discussed further in the Progress-Monitoring CEM. </a:t>
            </a:r>
          </a:p>
          <a:p>
            <a:pPr>
              <a:lnSpc>
                <a:spcPct val="110000"/>
              </a:lnSpc>
            </a:pPr>
            <a:endParaRPr lang="en-US" altLang="en-US" dirty="0" smtClean="0">
              <a:ea typeface="ＭＳ Ｐゴシック" panose="020B0600070205080204" pitchFamily="34" charset="-128"/>
            </a:endParaRPr>
          </a:p>
        </p:txBody>
      </p:sp>
      <p:sp>
        <p:nvSpPr>
          <p:cNvPr id="166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4E2840B-B42F-4957-8B33-332C3BDD8338}" type="slidenum">
              <a:rPr lang="en-US" altLang="en-US">
                <a:latin typeface="Arial" panose="020B0604020202020204" pitchFamily="34" charset="0"/>
                <a:cs typeface="Arial" panose="020B0604020202020204" pitchFamily="34" charset="0"/>
              </a:rPr>
              <a:pPr>
                <a:spcBef>
                  <a:spcPct val="0"/>
                </a:spcBef>
              </a:pPr>
              <a:t>79</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688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Before we talk specifically about universal math, let’s discuss key characteristics of instruction at the universal level in MTSS. As we talk, remember that universal instruction is sometimes referred to as Tier I, core instruction, or primary level instruction. For</a:t>
            </a:r>
            <a:r>
              <a:rPr lang="en-US" altLang="en-US" baseline="0" dirty="0" smtClean="0">
                <a:ea typeface="ＭＳ Ｐゴシック" panose="020B0600070205080204" pitchFamily="34" charset="-128"/>
              </a:rPr>
              <a:t> the rest of the CEM, however, we will refer to it as universal instruction.</a:t>
            </a:r>
            <a:endParaRPr lang="en-US" altLang="en-US" dirty="0" smtClean="0">
              <a:ea typeface="ＭＳ Ｐゴシック" panose="020B0600070205080204" pitchFamily="34" charset="-128"/>
            </a:endParaRPr>
          </a:p>
          <a:p>
            <a:pPr>
              <a:lnSpc>
                <a:spcPct val="110000"/>
              </a:lnSpc>
            </a:pPr>
            <a:endParaRPr lang="en-US" altLang="en-US" dirty="0" smtClean="0">
              <a:ea typeface="ＭＳ Ｐゴシック" panose="020B0600070205080204" pitchFamily="34" charset="-128"/>
            </a:endParaRPr>
          </a:p>
        </p:txBody>
      </p:sp>
    </p:spTree>
    <p:extLst>
      <p:ext uri="{BB962C8B-B14F-4D97-AF65-F5344CB8AC3E}">
        <p14:creationId xmlns:p14="http://schemas.microsoft.com/office/powerpoint/2010/main" val="61422527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Rectangle 3"/>
          <p:cNvSpPr>
            <a:spLocks noGrp="1" noChangeArrowheads="1"/>
          </p:cNvSpPr>
          <p:nvPr>
            <p:ph type="body" idx="1"/>
          </p:nvPr>
        </p:nvSpPr>
        <p:spPr>
          <a:xfrm>
            <a:off x="368300" y="4260850"/>
            <a:ext cx="6324600" cy="4886325"/>
          </a:xfrm>
          <a:ln/>
        </p:spPr>
        <p:txBody>
          <a:bodyPr/>
          <a:lstStyle/>
          <a:p>
            <a:pPr>
              <a:lnSpc>
                <a:spcPct val="110000"/>
              </a:lnSpc>
              <a:defRPr/>
            </a:pPr>
            <a:r>
              <a:rPr lang="en-US" dirty="0" smtClean="0">
                <a:ea typeface="+mn-ea"/>
                <a:cs typeface="+mn-cs"/>
              </a:rPr>
              <a:t>The </a:t>
            </a:r>
            <a:r>
              <a:rPr lang="en-US" dirty="0">
                <a:ea typeface="+mn-ea"/>
                <a:cs typeface="+mn-cs"/>
              </a:rPr>
              <a:t>timeframe for </a:t>
            </a:r>
            <a:r>
              <a:rPr lang="en-US" dirty="0" smtClean="0">
                <a:ea typeface="+mn-ea"/>
                <a:cs typeface="+mn-cs"/>
              </a:rPr>
              <a:t>progress-monitoring </a:t>
            </a:r>
            <a:r>
              <a:rPr lang="en-US" dirty="0">
                <a:ea typeface="+mn-ea"/>
                <a:cs typeface="+mn-cs"/>
              </a:rPr>
              <a:t>assessment is dependent on the tools being used and the typical rate of growth for a student. Progress monitoring can be used any time throughout the school year. With progress monitoring, students are assessed at regular intervals (e.g., weekly, biweekly, </a:t>
            </a:r>
            <a:r>
              <a:rPr lang="en-US" dirty="0" smtClean="0">
                <a:ea typeface="+mn-ea"/>
                <a:cs typeface="+mn-cs"/>
              </a:rPr>
              <a:t>monthly</a:t>
            </a:r>
            <a:r>
              <a:rPr lang="en-US" dirty="0">
                <a:ea typeface="+mn-ea"/>
                <a:cs typeface="+mn-cs"/>
              </a:rPr>
              <a:t>) to produce accurate and meaningful results that teachers can use to quantify short- and long-term student gains toward end-of-year goals. </a:t>
            </a:r>
            <a:r>
              <a:rPr lang="en-US" dirty="0" smtClean="0">
                <a:ea typeface="+mn-ea"/>
                <a:cs typeface="+mn-cs"/>
              </a:rPr>
              <a:t>CEM Part 3 will discuss</a:t>
            </a:r>
            <a:r>
              <a:rPr lang="en-US" baseline="0" dirty="0" smtClean="0">
                <a:ea typeface="+mn-ea"/>
                <a:cs typeface="+mn-cs"/>
              </a:rPr>
              <a:t> progress monitoring in supplemental instruction in more detail. However, progress monitoring can also be used as a second screening stage for students who score below the cut score, or determination point. That will help to shed light on whether they are making sufficient progress in universal math instruction. </a:t>
            </a:r>
            <a:endParaRPr lang="en-US" dirty="0" smtClean="0">
              <a:ea typeface="+mn-ea"/>
              <a:cs typeface="+mn-cs"/>
            </a:endParaRPr>
          </a:p>
          <a:p>
            <a:pPr>
              <a:lnSpc>
                <a:spcPct val="110000"/>
              </a:lnSpc>
              <a:defRPr/>
            </a:pPr>
            <a:endParaRPr lang="en-US" sz="1100" i="1" dirty="0" smtClean="0"/>
          </a:p>
          <a:p>
            <a:pPr>
              <a:lnSpc>
                <a:spcPct val="110000"/>
              </a:lnSpc>
              <a:defRPr/>
            </a:pPr>
            <a:endParaRPr lang="en-US" sz="1100" i="1" dirty="0">
              <a:ea typeface="+mn-ea"/>
              <a:cs typeface="+mn-cs"/>
            </a:endParaRPr>
          </a:p>
        </p:txBody>
      </p:sp>
    </p:spTree>
    <p:extLst>
      <p:ext uri="{BB962C8B-B14F-4D97-AF65-F5344CB8AC3E}">
        <p14:creationId xmlns:p14="http://schemas.microsoft.com/office/powerpoint/2010/main" val="99009114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0874">
              <a:lnSpc>
                <a:spcPct val="110000"/>
              </a:lnSpc>
              <a:buFont typeface="Arial" pitchFamily="34" charset="0"/>
              <a:buNone/>
              <a:defRPr/>
            </a:pPr>
            <a:r>
              <a:rPr lang="en-US" dirty="0" smtClean="0"/>
              <a:t>Progress-monitoring data can be used to estimate student improvement, compare the efficacy of different interventions, and identify students who are and are not responding to instruction. Progress monitoring is an example of a standardized formative assessment. Although teachers can use the data to make decisions about what is or is not working, they are not considered to be diagnostic assessments. Progress-monitoring tools can either be mastery measures or general outcomes measures. When used as a progress-monitoring tool, they address very different questions: 1) Has the student learned the skill? and 2) Can the student generalize and maintain the learned skills, respectively? No progress-monitoring tool is perfect. Participants must take into account their needs and priorities as well as the technical adequacy of the tool when selecting progress-monitoring tools. </a:t>
            </a:r>
          </a:p>
          <a:p>
            <a:pPr marL="230874">
              <a:lnSpc>
                <a:spcPct val="110000"/>
              </a:lnSpc>
              <a:buFont typeface="Arial" pitchFamily="34" charset="0"/>
              <a:buNone/>
              <a:defRPr/>
            </a:pPr>
            <a:endParaRPr lang="en-US" i="1" dirty="0" smtClean="0"/>
          </a:p>
          <a:p>
            <a:pPr marL="230874">
              <a:lnSpc>
                <a:spcPct val="110000"/>
              </a:lnSpc>
              <a:buFont typeface="Arial" pitchFamily="34" charset="0"/>
              <a:buNone/>
              <a:defRPr/>
            </a:pPr>
            <a:endParaRPr lang="en-US" i="1" dirty="0" smtClean="0"/>
          </a:p>
          <a:p>
            <a:pPr marL="455417" indent="-224543">
              <a:lnSpc>
                <a:spcPct val="110000"/>
              </a:lnSpc>
              <a:buFont typeface="Arial" pitchFamily="34" charset="0"/>
              <a:buChar char="•"/>
              <a:defRPr/>
            </a:pPr>
            <a:endParaRPr lang="en-US" i="1" dirty="0" smtClean="0"/>
          </a:p>
        </p:txBody>
      </p:sp>
      <p:sp>
        <p:nvSpPr>
          <p:cNvPr id="171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793847B-5E14-4A30-9807-4DCA1572B216}" type="slidenum">
              <a:rPr lang="en-US" altLang="en-US">
                <a:latin typeface="Arial" panose="020B0604020202020204" pitchFamily="34" charset="0"/>
                <a:cs typeface="Arial" panose="020B0604020202020204" pitchFamily="34" charset="0"/>
              </a:rPr>
              <a:pPr>
                <a:spcBef>
                  <a:spcPct val="0"/>
                </a:spcBef>
              </a:pPr>
              <a:t>81</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173288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buClr>
                <a:schemeClr val="accent1"/>
              </a:buClr>
              <a:buFont typeface="Wingdings" panose="05000000000000000000" pitchFamily="2" charset="2"/>
              <a:buNone/>
            </a:pPr>
            <a:r>
              <a:rPr lang="en-US" altLang="en-US" dirty="0" smtClean="0">
                <a:ea typeface="ＭＳ Ｐゴシック" panose="020B0600070205080204" pitchFamily="34" charset="-128"/>
              </a:rPr>
              <a:t>Progress-monitoring tools are brief assessments that are reliable and evidence based and use repeated measures that capture student ability. The measures should show evidence that allows you to draw conclusions about their validity with respect to students. They should be measures of age-appropriate outcomes. No one progress-monitoring tool can monitor all outcome areas. Different tools may be necessary for different areas. Progress monitoring will be highlighted in CEM Part 3.</a:t>
            </a:r>
          </a:p>
          <a:p>
            <a:pPr>
              <a:lnSpc>
                <a:spcPct val="110000"/>
              </a:lnSpc>
            </a:pPr>
            <a:endParaRPr lang="en-US" altLang="en-US" i="1" dirty="0" smtClean="0">
              <a:ea typeface="ＭＳ Ｐゴシック" panose="020B0600070205080204" pitchFamily="34" charset="-128"/>
            </a:endParaRPr>
          </a:p>
        </p:txBody>
      </p:sp>
      <p:sp>
        <p:nvSpPr>
          <p:cNvPr id="173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18827AA-1C19-419C-A356-447135A07D16}" type="slidenum">
              <a:rPr lang="en-US" altLang="en-US">
                <a:latin typeface="Arial" panose="020B0604020202020204" pitchFamily="34" charset="0"/>
                <a:cs typeface="Arial" panose="020B0604020202020204" pitchFamily="34" charset="0"/>
              </a:rPr>
              <a:pPr>
                <a:spcBef>
                  <a:spcPct val="0"/>
                </a:spcBef>
              </a:pPr>
              <a:t>82</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359462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10000"/>
              </a:lnSpc>
            </a:pPr>
            <a:r>
              <a:rPr lang="en-US" altLang="en-US" dirty="0" smtClean="0">
                <a:ea typeface="ＭＳ Ｐゴシック" panose="020B0600070205080204" pitchFamily="34" charset="-128"/>
              </a:rPr>
              <a:t>With progress monitoring, you can see improvement by looking at trend lines in comparison to a goal line. In the first example, we see that this trend line is flatter than the goal line. The student is not benefitting from the instruction, and, therefore, the teacher needs to make a change in the instructional program. That kind of trend line is called a flat score. </a:t>
            </a:r>
          </a:p>
          <a:p>
            <a:pPr eaLnBrk="1" hangingPunct="1">
              <a:lnSpc>
                <a:spcPct val="110000"/>
              </a:lnSpc>
            </a:pPr>
            <a:endParaRPr lang="en-US" altLang="en-US" dirty="0" smtClean="0">
              <a:ea typeface="ＭＳ Ｐゴシック" panose="020B0600070205080204" pitchFamily="34" charset="-128"/>
            </a:endParaRPr>
          </a:p>
          <a:p>
            <a:pPr eaLnBrk="1" hangingPunct="1">
              <a:lnSpc>
                <a:spcPct val="110000"/>
              </a:lnSpc>
            </a:pPr>
            <a:r>
              <a:rPr lang="en-US" altLang="en-US" dirty="0" smtClean="0">
                <a:ea typeface="ＭＳ Ｐゴシック" panose="020B0600070205080204" pitchFamily="34" charset="-128"/>
              </a:rPr>
              <a:t>The second example</a:t>
            </a:r>
            <a:r>
              <a:rPr lang="en-US" altLang="en-US" baseline="0" dirty="0" smtClean="0">
                <a:ea typeface="ＭＳ Ｐゴシック" panose="020B0600070205080204" pitchFamily="34" charset="-128"/>
              </a:rPr>
              <a:t> shows</a:t>
            </a:r>
            <a:r>
              <a:rPr lang="en-US" altLang="en-US" dirty="0" smtClean="0">
                <a:ea typeface="ＭＳ Ｐゴシック" panose="020B0600070205080204" pitchFamily="34" charset="-128"/>
              </a:rPr>
              <a:t> </a:t>
            </a:r>
            <a:r>
              <a:rPr lang="en-US" altLang="en-US" baseline="0" dirty="0" smtClean="0">
                <a:ea typeface="ＭＳ Ｐゴシック" panose="020B0600070205080204" pitchFamily="34" charset="-128"/>
              </a:rPr>
              <a:t>student who is an English learner</a:t>
            </a:r>
            <a:r>
              <a:rPr lang="en-US" altLang="en-US" dirty="0" smtClean="0">
                <a:ea typeface="ＭＳ Ｐゴシック" panose="020B0600070205080204" pitchFamily="34" charset="-128"/>
              </a:rPr>
              <a:t> </a:t>
            </a:r>
            <a:r>
              <a:rPr lang="en-US" altLang="en-US" baseline="0" dirty="0" smtClean="0">
                <a:ea typeface="ＭＳ Ｐゴシック" panose="020B0600070205080204" pitchFamily="34" charset="-128"/>
              </a:rPr>
              <a:t>compared to a </a:t>
            </a:r>
            <a:r>
              <a:rPr lang="en-US" altLang="en-US" dirty="0" smtClean="0">
                <a:ea typeface="ＭＳ Ｐゴシック" panose="020B0600070205080204" pitchFamily="34" charset="-128"/>
              </a:rPr>
              <a:t>truer peer. We see that the student representing the blue line has not made as much progress as his or her true peers. Therefore, we can assume that we need to make adjustments in that student’s instructional program but may not need to make adjustments for the others. What would you do if the student were making the same progress as his or her true peers, but none were on track? In that case, the instructional program should be adjusted for all students in the group. Comparing a student to his or her true peers should never excuse a teacher from adjusting instruction when students are not making sufficient progress.</a:t>
            </a:r>
          </a:p>
          <a:p>
            <a:pPr eaLnBrk="1" hangingPunct="1">
              <a:lnSpc>
                <a:spcPct val="110000"/>
              </a:lnSpc>
            </a:pPr>
            <a:endParaRPr lang="en-US" altLang="en-US" dirty="0" smtClean="0">
              <a:ea typeface="ＭＳ Ｐゴシック" panose="020B0600070205080204" pitchFamily="34" charset="-128"/>
            </a:endParaRPr>
          </a:p>
          <a:p>
            <a:pPr eaLnBrk="1" hangingPunct="1">
              <a:lnSpc>
                <a:spcPct val="110000"/>
              </a:lnSpc>
            </a:pPr>
            <a:r>
              <a:rPr lang="en-US" altLang="en-US" dirty="0" smtClean="0">
                <a:ea typeface="ＭＳ Ｐゴシック" panose="020B0600070205080204" pitchFamily="34" charset="-128"/>
              </a:rPr>
              <a:t>Remember, you should never lower the goal because a student is an English</a:t>
            </a:r>
            <a:r>
              <a:rPr lang="en-US" altLang="en-US" baseline="0" dirty="0" smtClean="0">
                <a:ea typeface="ＭＳ Ｐゴシック" panose="020B0600070205080204" pitchFamily="34" charset="-128"/>
              </a:rPr>
              <a:t> learner</a:t>
            </a:r>
            <a:r>
              <a:rPr lang="en-US" altLang="en-US" dirty="0" smtClean="0">
                <a:ea typeface="ＭＳ Ｐゴシック" panose="020B0600070205080204" pitchFamily="34" charset="-128"/>
              </a:rPr>
              <a:t>. Below-grade-level performance should not be considered normal or something that will resolve itself when oral language proficiency improves. If the trend line is flatter than the goal line, the instructional program should be changed or adjusted to increase a student’s scores so the scores match or surpass the goal line. When an ELL student is not making progress, the instructional program itself must be examined to determine the match between the curriculum and the student’s current level of English language proficiency (Brown &amp; Doolittle, 2008).</a:t>
            </a:r>
          </a:p>
          <a:p>
            <a:pPr eaLnBrk="1" hangingPunct="1">
              <a:lnSpc>
                <a:spcPct val="110000"/>
              </a:lnSpc>
            </a:pPr>
            <a:endParaRPr lang="en-US" altLang="en-US" dirty="0" smtClean="0">
              <a:ea typeface="ＭＳ Ｐゴシック" panose="020B0600070205080204" pitchFamily="34" charset="-128"/>
            </a:endParaRPr>
          </a:p>
          <a:p>
            <a:pPr eaLnBrk="1" hangingPunct="1">
              <a:lnSpc>
                <a:spcPct val="110000"/>
              </a:lnSpc>
            </a:pPr>
            <a:r>
              <a:rPr lang="en-US" altLang="en-US" i="1" dirty="0" smtClean="0">
                <a:ea typeface="ＭＳ Ｐゴシック" panose="020B0600070205080204" pitchFamily="34" charset="-128"/>
              </a:rPr>
              <a:t>For more information: http://www.rti4success.org/resource/rti-implementer-series-module-2-progress-monitoring</a:t>
            </a:r>
          </a:p>
        </p:txBody>
      </p:sp>
      <p:sp>
        <p:nvSpPr>
          <p:cNvPr id="175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6689113-7CF4-44D8-99DF-9779E4AFD74C}" type="slidenum">
              <a:rPr lang="en-US" altLang="en-US">
                <a:latin typeface="Arial" panose="020B0604020202020204" pitchFamily="34" charset="0"/>
                <a:cs typeface="Arial" panose="020B0604020202020204" pitchFamily="34" charset="0"/>
              </a:rPr>
              <a:pPr>
                <a:spcBef>
                  <a:spcPct val="0"/>
                </a:spcBef>
              </a:pPr>
              <a:t>83</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037840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lnSpc>
                <a:spcPct val="110000"/>
              </a:lnSpc>
              <a:defRPr/>
            </a:pPr>
            <a:r>
              <a:rPr lang="en-US" i="1" dirty="0" smtClean="0"/>
              <a:t>Have participants discuss</a:t>
            </a:r>
            <a:r>
              <a:rPr lang="en-US" i="1" baseline="0" dirty="0" smtClean="0"/>
              <a:t> elements of progress monitoring in universal instruction  (as a second screening stage) through the activity Pick and Chips.</a:t>
            </a:r>
          </a:p>
          <a:p>
            <a:pPr>
              <a:lnSpc>
                <a:spcPct val="110000"/>
              </a:lnSpc>
              <a:defRPr/>
            </a:pPr>
            <a:endParaRPr lang="en-US" i="1" dirty="0" smtClean="0"/>
          </a:p>
          <a:p>
            <a:pPr>
              <a:lnSpc>
                <a:spcPct val="110000"/>
              </a:lnSpc>
              <a:defRPr/>
            </a:pPr>
            <a:r>
              <a:rPr lang="en-US" i="1" u="none" dirty="0" smtClean="0"/>
              <a:t>For Pick and Chips:</a:t>
            </a:r>
            <a:endParaRPr lang="en-US" i="1" u="sng" dirty="0" smtClean="0"/>
          </a:p>
          <a:p>
            <a:pPr marL="228600" indent="-228600">
              <a:lnSpc>
                <a:spcPct val="110000"/>
              </a:lnSpc>
              <a:buFontTx/>
              <a:buAutoNum type="arabicPeriod"/>
              <a:defRPr/>
            </a:pPr>
            <a:r>
              <a:rPr lang="en-US" i="1" dirty="0" smtClean="0"/>
              <a:t>Group participants into table groups. Have each group cut out the cards from Handout 7 or have them pre-cut. Do the same procedure with the chips. </a:t>
            </a:r>
          </a:p>
          <a:p>
            <a:pPr marL="228600" indent="-228600">
              <a:lnSpc>
                <a:spcPct val="110000"/>
              </a:lnSpc>
              <a:buFontTx/>
              <a:buAutoNum type="arabicPeriod"/>
              <a:defRPr/>
            </a:pPr>
            <a:r>
              <a:rPr lang="en-US" i="1" dirty="0" smtClean="0"/>
              <a:t>Put the cut cards in the middle of the table and pass a chip out to each member. </a:t>
            </a:r>
          </a:p>
          <a:p>
            <a:pPr marL="228600" indent="-228600">
              <a:lnSpc>
                <a:spcPct val="110000"/>
              </a:lnSpc>
              <a:buFontTx/>
              <a:buAutoNum type="arabicPeriod"/>
              <a:defRPr/>
            </a:pPr>
            <a:r>
              <a:rPr lang="en-US" i="1" dirty="0" smtClean="0"/>
              <a:t>One member picks a card and reads the question to the table members. </a:t>
            </a:r>
          </a:p>
          <a:p>
            <a:pPr marL="228600" indent="-228600">
              <a:lnSpc>
                <a:spcPct val="110000"/>
              </a:lnSpc>
              <a:buFontTx/>
              <a:buAutoNum type="arabicPeriod"/>
              <a:defRPr/>
            </a:pPr>
            <a:r>
              <a:rPr lang="en-US" i="1" dirty="0" smtClean="0"/>
              <a:t>Then, each person responds</a:t>
            </a:r>
            <a:r>
              <a:rPr lang="en-US" i="1" dirty="0"/>
              <a:t> </a:t>
            </a:r>
            <a:r>
              <a:rPr lang="en-US" i="1" dirty="0" smtClean="0"/>
              <a:t>and puts the chip in the center. Each person can also react to the answers previously heard, but every group member should respond.</a:t>
            </a:r>
          </a:p>
          <a:p>
            <a:pPr marL="228600" indent="-228600">
              <a:lnSpc>
                <a:spcPct val="110000"/>
              </a:lnSpc>
              <a:buFontTx/>
              <a:buAutoNum type="arabicPeriod"/>
              <a:defRPr/>
            </a:pPr>
            <a:r>
              <a:rPr lang="en-US" i="1" dirty="0" smtClean="0"/>
              <a:t>After about 10 minutes for activity, debrief answers as a class. Ask participants how this may help support learning. Responses may note that the chips force each participant to engage with the conversation, but that the group provides a scaffold.</a:t>
            </a:r>
            <a:endParaRPr lang="en-US" i="1" dirty="0"/>
          </a:p>
        </p:txBody>
      </p:sp>
      <p:sp>
        <p:nvSpPr>
          <p:cNvPr id="177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4444480-A082-4A5B-A6F8-19B878500AD6}" type="slidenum">
              <a:rPr lang="en-US" altLang="en-US">
                <a:latin typeface="Arial" panose="020B0604020202020204" pitchFamily="34" charset="0"/>
                <a:cs typeface="Arial" panose="020B0604020202020204" pitchFamily="34" charset="0"/>
              </a:rPr>
              <a:pPr>
                <a:spcBef>
                  <a:spcPct val="0"/>
                </a:spcBef>
              </a:pPr>
              <a:t>84</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825594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Again,</a:t>
            </a:r>
            <a:r>
              <a:rPr lang="en-US" altLang="en-US" baseline="0" dirty="0" smtClean="0">
                <a:ea typeface="ＭＳ Ｐゴシック" panose="020B0600070205080204" pitchFamily="34" charset="-128"/>
              </a:rPr>
              <a:t> m</a:t>
            </a:r>
            <a:r>
              <a:rPr lang="en-US" altLang="en-US" dirty="0" smtClean="0">
                <a:ea typeface="ＭＳ Ｐゴシック" panose="020B0600070205080204" pitchFamily="34" charset="-128"/>
              </a:rPr>
              <a:t>ore</a:t>
            </a:r>
            <a:r>
              <a:rPr lang="en-US" altLang="en-US" baseline="0" dirty="0" smtClean="0">
                <a:ea typeface="ＭＳ Ｐゴシック" panose="020B0600070205080204" pitchFamily="34" charset="-128"/>
              </a:rPr>
              <a:t> specific</a:t>
            </a:r>
            <a:r>
              <a:rPr lang="en-US" altLang="en-US" dirty="0" smtClean="0">
                <a:ea typeface="ＭＳ Ｐゴシック" panose="020B0600070205080204" pitchFamily="34" charset="-128"/>
              </a:rPr>
              <a:t> methods for progress monitoring will be highlighted in CEM Part 3</a:t>
            </a:r>
            <a:r>
              <a:rPr lang="en-US" altLang="en-US" dirty="0">
                <a:ea typeface="ＭＳ Ｐゴシック" panose="020B0600070205080204" pitchFamily="34" charset="-128"/>
              </a:rPr>
              <a:t> </a:t>
            </a:r>
            <a:r>
              <a:rPr lang="en-US" altLang="en-US" baseline="0" dirty="0" smtClean="0">
                <a:ea typeface="ＭＳ Ｐゴシック" panose="020B0600070205080204" pitchFamily="34" charset="-128"/>
              </a:rPr>
              <a:t>when the supplemental level of instruction is discussed. </a:t>
            </a:r>
            <a:r>
              <a:rPr lang="en-US" altLang="en-US" dirty="0" smtClean="0">
                <a:ea typeface="ＭＳ Ｐゴシック" panose="020B0600070205080204" pitchFamily="34" charset="-128"/>
              </a:rPr>
              <a:t>Now let’s turn to the process for data-based decision making and what that looks like at the universal level. </a:t>
            </a:r>
          </a:p>
          <a:p>
            <a:pPr>
              <a:lnSpc>
                <a:spcPct val="110000"/>
              </a:lnSpc>
            </a:pPr>
            <a:r>
              <a:rPr lang="en-US" altLang="en-US" dirty="0" smtClean="0">
                <a:ea typeface="ＭＳ Ｐゴシック" panose="020B0600070205080204" pitchFamily="34" charset="-128"/>
              </a:rPr>
              <a:t> </a:t>
            </a:r>
          </a:p>
        </p:txBody>
      </p:sp>
    </p:spTree>
    <p:extLst>
      <p:ext uri="{BB962C8B-B14F-4D97-AF65-F5344CB8AC3E}">
        <p14:creationId xmlns:p14="http://schemas.microsoft.com/office/powerpoint/2010/main" val="108079422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anose="020B0600070205080204" pitchFamily="34" charset="-128"/>
            </a:endParaRPr>
          </a:p>
        </p:txBody>
      </p:sp>
    </p:spTree>
    <p:extLst>
      <p:ext uri="{BB962C8B-B14F-4D97-AF65-F5344CB8AC3E}">
        <p14:creationId xmlns:p14="http://schemas.microsoft.com/office/powerpoint/2010/main" val="380647400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i="1" dirty="0" smtClean="0">
                <a:ea typeface="ＭＳ Ｐゴシック" panose="020B0600070205080204" pitchFamily="34" charset="-128"/>
              </a:rPr>
              <a:t>Read slide.</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Because MTSS is a framework for providing services, the outcomes you are concerned with could vary and could include components such as academic achievement, behavior, graduation, or post-school outcomes. Sites (e.g., state, district, schools) typically identify the outcomes students are expected to achieve and then screen to see which students are not likely to achieve those outcomes. </a:t>
            </a:r>
          </a:p>
        </p:txBody>
      </p:sp>
      <p:sp>
        <p:nvSpPr>
          <p:cNvPr id="183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8398E88-97B4-44BA-8B9B-FD5521E33855}" type="slidenum">
              <a:rPr lang="en-US" altLang="en-US">
                <a:latin typeface="Arial" panose="020B0604020202020204" pitchFamily="34" charset="0"/>
                <a:cs typeface="Arial" panose="020B0604020202020204" pitchFamily="34" charset="0"/>
              </a:rPr>
              <a:pPr>
                <a:spcBef>
                  <a:spcPct val="0"/>
                </a:spcBef>
              </a:pPr>
              <a:t>87</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043991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i="1" dirty="0" smtClean="0">
                <a:ea typeface="ＭＳ Ｐゴシック" panose="020B0600070205080204" pitchFamily="34" charset="-128"/>
              </a:rPr>
              <a:t>Read the slide.</a:t>
            </a:r>
          </a:p>
          <a:p>
            <a:pPr>
              <a:lnSpc>
                <a:spcPct val="110000"/>
              </a:lnSpc>
            </a:pPr>
            <a:endParaRPr lang="en-US" altLang="en-US" i="1"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Identify what you are looking for at all levels of analysis (e.g., district, school, grade, class, students) and levels of prevention (e.g., efficacy, struggling students). </a:t>
            </a:r>
          </a:p>
        </p:txBody>
      </p:sp>
      <p:sp>
        <p:nvSpPr>
          <p:cNvPr id="185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02500A5-A684-491E-A062-30AC9B325872}" type="slidenum">
              <a:rPr lang="en-US" altLang="en-US">
                <a:latin typeface="Arial" panose="020B0604020202020204" pitchFamily="34" charset="0"/>
                <a:cs typeface="Arial" panose="020B0604020202020204" pitchFamily="34" charset="0"/>
              </a:rPr>
              <a:pPr>
                <a:spcBef>
                  <a:spcPct val="0"/>
                </a:spcBef>
              </a:pPr>
              <a:t>88</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537844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Teams should establish routines and procedures for conducting data reviews, establish decision-making processes, and establish explicit decision rules for assessing student progress. This is an important task for district teams to accomplish so that there is some consistency across schools. Collaborative teams may include grade-level teams, subject-specific teams, vertical teams that are across grade levels but “share common learning outcomes developed across consecutive years” (</a:t>
            </a:r>
            <a:r>
              <a:rPr lang="en-US" altLang="en-US" dirty="0" err="1" smtClean="0">
                <a:ea typeface="ＭＳ Ｐゴシック" panose="020B0600070205080204" pitchFamily="34" charset="-128"/>
              </a:rPr>
              <a:t>Buffum</a:t>
            </a:r>
            <a:r>
              <a:rPr lang="en-US" altLang="en-US" baseline="0" dirty="0" smtClean="0">
                <a:ea typeface="ＭＳ Ｐゴシック" panose="020B0600070205080204" pitchFamily="34" charset="-128"/>
              </a:rPr>
              <a:t> et al.</a:t>
            </a:r>
            <a:r>
              <a:rPr lang="en-US" altLang="en-US" dirty="0" smtClean="0">
                <a:ea typeface="ＭＳ Ｐゴシック" panose="020B0600070205080204" pitchFamily="34" charset="-128"/>
              </a:rPr>
              <a:t>, 2012, p. 34), and teams that are interdisciplinary. </a:t>
            </a:r>
          </a:p>
          <a:p>
            <a:pPr>
              <a:lnSpc>
                <a:spcPct val="110000"/>
              </a:lnSpc>
            </a:pPr>
            <a:endParaRPr lang="en-US" altLang="en-US" dirty="0" smtClean="0">
              <a:ea typeface="ＭＳ Ｐゴシック" panose="020B0600070205080204" pitchFamily="34" charset="-128"/>
            </a:endParaRPr>
          </a:p>
        </p:txBody>
      </p:sp>
      <p:sp>
        <p:nvSpPr>
          <p:cNvPr id="187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F18FABF-B71D-4796-91AE-0339458D8D07}" type="slidenum">
              <a:rPr lang="en-US" altLang="en-US">
                <a:latin typeface="Arial" panose="020B0604020202020204" pitchFamily="34" charset="0"/>
                <a:cs typeface="Arial" panose="020B0604020202020204" pitchFamily="34" charset="0"/>
              </a:rPr>
              <a:pPr>
                <a:spcBef>
                  <a:spcPct val="0"/>
                </a:spcBef>
              </a:pPr>
              <a:t>89</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5199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As we discussed in Part 1 of the CEM, the goal of MTSS is to help every student access the grade-level standards in a strong and effective instructional program that is standards based, data driven, and responsive to student needs. Effective use of data from multiple assessment measures allows teachers and practitioners to make good decisions about what they are teaching their students so that they do not teach students what they already know but really focus on what the students do not know and identify, especially with struggling students, those who are not accessing </a:t>
            </a:r>
            <a:br>
              <a:rPr lang="en-US" altLang="en-US" dirty="0" smtClean="0">
                <a:ea typeface="ＭＳ Ｐゴシック" panose="020B0600070205080204" pitchFamily="34" charset="-128"/>
              </a:rPr>
            </a:br>
            <a:r>
              <a:rPr lang="en-US" altLang="en-US" dirty="0" smtClean="0">
                <a:ea typeface="ＭＳ Ｐゴシック" panose="020B0600070205080204" pitchFamily="34" charset="-128"/>
              </a:rPr>
              <a:t>grade-level content and may benefit from additional supports. </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The triangle represents three levels of instructional intensity. The universal level includes high-quality core instruction. The supplemental level includes evidence-based intervention(s) of moderate intensity. The intensive prevention level includes individualized intervention(s) of increased intensity for students who show minimal response to secondary prevention. At all of these levels, instructional practices should be evidence based, meaning that research supports the use of the instruction. </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dirty="0" smtClean="0">
                <a:ea typeface="ＭＳ Ｐゴシック" panose="020B0600070205080204" pitchFamily="34" charset="-128"/>
              </a:rPr>
              <a:t>Here in Part 2 of the CEM, we will discuss the universal level.</a:t>
            </a:r>
          </a:p>
          <a:p>
            <a:pPr>
              <a:lnSpc>
                <a:spcPct val="110000"/>
              </a:lnSpc>
            </a:pPr>
            <a:endParaRPr lang="en-US" altLang="en-US" i="1"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For more information on the essential components of MTSS, visit the Center on RTI at http://www.rti4success.org/, especially</a:t>
            </a:r>
          </a:p>
          <a:p>
            <a:pPr>
              <a:lnSpc>
                <a:spcPct val="110000"/>
              </a:lnSpc>
            </a:pPr>
            <a:r>
              <a:rPr lang="en-US" altLang="en-US" i="1" dirty="0" smtClean="0">
                <a:ea typeface="ＭＳ Ｐゴシック" panose="020B0600070205080204" pitchFamily="34" charset="-128"/>
              </a:rPr>
              <a:t>http://www.rti4success.org/resource/essential-components-rti-closer-look-response-intervention</a:t>
            </a:r>
          </a:p>
          <a:p>
            <a:pPr>
              <a:lnSpc>
                <a:spcPct val="110000"/>
              </a:lnSpc>
            </a:pPr>
            <a:endParaRPr lang="en-US" altLang="en-US" i="1" dirty="0" smtClean="0">
              <a:ea typeface="ＭＳ Ｐゴシック" panose="020B0600070205080204" pitchFamily="34" charset="-128"/>
            </a:endParaRP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2475" indent="-28733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58875" indent="-230188">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4013" indent="-230188">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89150" indent="-230188">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6350" indent="-2301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3550" indent="-2301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0750" indent="-2301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7950" indent="-2301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0DA85AE-042D-49C1-8294-FD741533DB43}" type="slidenum">
              <a:rPr lang="en-US" altLang="en-US">
                <a:latin typeface="Arial" panose="020B0604020202020204" pitchFamily="34" charset="0"/>
                <a:cs typeface="Arial" panose="020B0604020202020204" pitchFamily="34" charset="0"/>
              </a:rPr>
              <a:pPr>
                <a:spcBef>
                  <a:spcPct val="0"/>
                </a:spcBef>
              </a:pPr>
              <a:t>9</a:t>
            </a:fld>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065974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It is important to develop routines and procedures for how your team will review data. Establishing these routines and procedures will help build consistency and trust among the school data teams.</a:t>
            </a:r>
          </a:p>
          <a:p>
            <a:pPr>
              <a:lnSpc>
                <a:spcPct val="110000"/>
              </a:lnSpc>
            </a:pPr>
            <a:endParaRPr lang="en-US" altLang="en-US" dirty="0" smtClean="0">
              <a:ea typeface="ＭＳ Ｐゴシック" panose="020B0600070205080204" pitchFamily="34" charset="-128"/>
            </a:endParaRPr>
          </a:p>
          <a:p>
            <a:pPr>
              <a:lnSpc>
                <a:spcPct val="110000"/>
              </a:lnSpc>
            </a:pPr>
            <a:r>
              <a:rPr lang="en-US" altLang="en-US" i="1" dirty="0" smtClean="0">
                <a:ea typeface="ＭＳ Ｐゴシック" panose="020B0600070205080204" pitchFamily="34" charset="-128"/>
              </a:rPr>
              <a:t>Read slide.</a:t>
            </a:r>
          </a:p>
          <a:p>
            <a:pPr>
              <a:lnSpc>
                <a:spcPct val="110000"/>
              </a:lnSpc>
            </a:pPr>
            <a:endParaRPr lang="en-US" altLang="en-US" dirty="0" smtClean="0">
              <a:ea typeface="ＭＳ Ｐゴシック" panose="020B0600070205080204" pitchFamily="34" charset="-128"/>
            </a:endParaRPr>
          </a:p>
        </p:txBody>
      </p:sp>
      <p:sp>
        <p:nvSpPr>
          <p:cNvPr id="189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B2F5537-B056-4E62-B2E3-652674D7654D}" type="slidenum">
              <a:rPr lang="en-US" altLang="en-US">
                <a:latin typeface="Arial" panose="020B0604020202020204" pitchFamily="34" charset="0"/>
                <a:cs typeface="Arial" panose="020B0604020202020204" pitchFamily="34" charset="0"/>
              </a:rPr>
              <a:pPr>
                <a:spcBef>
                  <a:spcPct val="0"/>
                </a:spcBef>
              </a:pPr>
              <a:t>90</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883822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As a team, determine the steps are you going to follow in order to use the screening data to make decisions? Ongoing evaluation of the selected routines and procedures is necessary to ensure they are culturally and linguistically responsive and lead to the desired outcome. </a:t>
            </a:r>
          </a:p>
          <a:p>
            <a:pPr>
              <a:lnSpc>
                <a:spcPct val="110000"/>
              </a:lnSpc>
            </a:pPr>
            <a:endParaRPr lang="en-US" altLang="en-US" dirty="0" smtClean="0">
              <a:ea typeface="ＭＳ Ｐゴシック" panose="020B0600070205080204" pitchFamily="34" charset="-128"/>
            </a:endParaRPr>
          </a:p>
          <a:p>
            <a:pPr>
              <a:lnSpc>
                <a:spcPct val="110000"/>
              </a:lnSpc>
            </a:pPr>
            <a:endParaRPr lang="en-US" altLang="en-US" dirty="0" smtClean="0">
              <a:ea typeface="ＭＳ Ｐゴシック" panose="020B0600070205080204" pitchFamily="34" charset="-128"/>
            </a:endParaRPr>
          </a:p>
        </p:txBody>
      </p:sp>
      <p:sp>
        <p:nvSpPr>
          <p:cNvPr id="191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722DA79-93EA-4A30-A73B-9B319763EA35}" type="slidenum">
              <a:rPr lang="en-US" altLang="en-US">
                <a:latin typeface="Arial" panose="020B0604020202020204" pitchFamily="34" charset="0"/>
                <a:cs typeface="Arial" panose="020B0604020202020204" pitchFamily="34" charset="0"/>
              </a:rPr>
              <a:pPr>
                <a:spcBef>
                  <a:spcPct val="0"/>
                </a:spcBef>
              </a:pPr>
              <a:t>91</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62216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85000" lnSpcReduction="10000"/>
          </a:bodyPr>
          <a:lstStyle/>
          <a:p>
            <a:pPr>
              <a:lnSpc>
                <a:spcPct val="120000"/>
              </a:lnSpc>
              <a:defRPr/>
            </a:pPr>
            <a:r>
              <a:rPr lang="en-US" sz="1400" dirty="0" smtClean="0"/>
              <a:t>In thinking about establishing routines and procedures for data-decision making, consider clarifying the following points in writing prior to implementation. </a:t>
            </a:r>
            <a:r>
              <a:rPr lang="en-US" altLang="en-US" sz="1400" dirty="0" smtClean="0">
                <a:ea typeface="ＭＳ Ｐゴシック" panose="020B0600070205080204" pitchFamily="34" charset="-128"/>
              </a:rPr>
              <a:t>Articulating routines and procedures in writing helps ensure and assess whether established routines and procedures are being implemented with integrity. </a:t>
            </a:r>
          </a:p>
          <a:p>
            <a:pPr>
              <a:lnSpc>
                <a:spcPct val="120000"/>
              </a:lnSpc>
              <a:defRPr/>
            </a:pPr>
            <a:endParaRPr lang="en-US" sz="1400" dirty="0" smtClean="0">
              <a:ea typeface="ＭＳ Ｐゴシック" panose="020B0600070205080204" pitchFamily="34" charset="-128"/>
            </a:endParaRPr>
          </a:p>
          <a:p>
            <a:pPr>
              <a:lnSpc>
                <a:spcPct val="120000"/>
              </a:lnSpc>
              <a:defRPr/>
            </a:pPr>
            <a:r>
              <a:rPr lang="en-US" sz="1400" dirty="0" smtClean="0">
                <a:ea typeface="ＭＳ Ｐゴシック" panose="020B0600070205080204" pitchFamily="34" charset="-128"/>
              </a:rPr>
              <a:t>These</a:t>
            </a:r>
            <a:r>
              <a:rPr lang="en-US" sz="1400" baseline="0" dirty="0" smtClean="0">
                <a:ea typeface="ＭＳ Ｐゴシック" panose="020B0600070205080204" pitchFamily="34" charset="-128"/>
              </a:rPr>
              <a:t> are some things data teams can clarify in writing.</a:t>
            </a:r>
          </a:p>
          <a:p>
            <a:pPr>
              <a:lnSpc>
                <a:spcPct val="120000"/>
              </a:lnSpc>
              <a:defRPr/>
            </a:pPr>
            <a:endParaRPr lang="en-US" sz="1400" baseline="0" dirty="0" smtClean="0">
              <a:ea typeface="ＭＳ Ｐゴシック" panose="020B0600070205080204" pitchFamily="34" charset="-128"/>
            </a:endParaRPr>
          </a:p>
          <a:p>
            <a:pPr>
              <a:lnSpc>
                <a:spcPct val="120000"/>
              </a:lnSpc>
              <a:defRPr/>
            </a:pPr>
            <a:r>
              <a:rPr lang="en-US" sz="1400" i="1" baseline="0" dirty="0" smtClean="0">
                <a:ea typeface="ＭＳ Ｐゴシック" panose="020B0600070205080204" pitchFamily="34" charset="-128"/>
              </a:rPr>
              <a:t>Read slide.</a:t>
            </a:r>
          </a:p>
          <a:p>
            <a:pPr>
              <a:lnSpc>
                <a:spcPct val="120000"/>
              </a:lnSpc>
              <a:defRPr/>
            </a:pPr>
            <a:endParaRPr lang="en-US" sz="1400" baseline="0" dirty="0" smtClean="0">
              <a:ea typeface="ＭＳ Ｐゴシック" panose="020B0600070205080204" pitchFamily="34" charset="-128"/>
            </a:endParaRPr>
          </a:p>
          <a:p>
            <a:pPr>
              <a:lnSpc>
                <a:spcPct val="120000"/>
              </a:lnSpc>
              <a:defRPr/>
            </a:pPr>
            <a:r>
              <a:rPr lang="en-US" sz="1400" dirty="0" smtClean="0"/>
              <a:t>Data fishing can be fun</a:t>
            </a:r>
            <a:r>
              <a:rPr lang="en-US" sz="1400" dirty="0"/>
              <a:t> </a:t>
            </a:r>
            <a:r>
              <a:rPr lang="en-US" sz="1400" dirty="0" smtClean="0"/>
              <a:t>but may lead to problems. It can cause sites to delay the use of data (especially if there are a lot of data), change the focus of the analysis, and miss important trends or issues. Identify what you are interested in knowing prior to your data analysis. If you are not sure what you are looking for, conduct an analysis of the more critical outcomes first (e.g., graduation, reading performance) and then focus on outcomes in other areas. It is important to prioritize. Develop a plan for how you will systematically analyze your data. This can increase the efficiency of your data-analysis activities. It also helps manage the output many data systems offer. Only the most critical data are needed at first. It allows you to know where to delve deeper. Determine how much evidence is needed for the team to identify success or lack of success. Once identified, the team can continue moving through the problem-solving process in order to develop a plan of action. </a:t>
            </a:r>
          </a:p>
          <a:p>
            <a:pPr>
              <a:defRPr/>
            </a:pPr>
            <a:endParaRPr lang="en-US" dirty="0" smtClean="0"/>
          </a:p>
          <a:p>
            <a:pPr>
              <a:defRPr/>
            </a:pPr>
            <a:endParaRPr lang="en-US" dirty="0" smtClean="0"/>
          </a:p>
        </p:txBody>
      </p:sp>
      <p:sp>
        <p:nvSpPr>
          <p:cNvPr id="193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782D7F0-FE76-4E5D-9E57-680469A20869}" type="slidenum">
              <a:rPr lang="en-US" altLang="en-US">
                <a:latin typeface="Arial" panose="020B0604020202020204" pitchFamily="34" charset="0"/>
                <a:cs typeface="Arial" panose="020B0604020202020204" pitchFamily="34" charset="0"/>
              </a:rPr>
              <a:pPr>
                <a:spcBef>
                  <a:spcPct val="0"/>
                </a:spcBef>
              </a:pPr>
              <a:t>92</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607187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lnSpc>
                <a:spcPct val="110000"/>
              </a:lnSpc>
              <a:defRPr/>
            </a:pPr>
            <a:r>
              <a:rPr lang="en-US" dirty="0" smtClean="0"/>
              <a:t>Teams may also consider articulating in writing specific decision rules. They may want to define what happens when certain things occur:</a:t>
            </a:r>
          </a:p>
          <a:p>
            <a:pPr marL="455384" indent="-182153">
              <a:lnSpc>
                <a:spcPct val="110000"/>
              </a:lnSpc>
              <a:buFont typeface="Arial" pitchFamily="34" charset="0"/>
              <a:buChar char="•"/>
              <a:defRPr/>
            </a:pPr>
            <a:r>
              <a:rPr lang="en-US" dirty="0" smtClean="0"/>
              <a:t>More than 80% of students are above cut score.</a:t>
            </a:r>
          </a:p>
          <a:p>
            <a:pPr marL="455384" indent="-182153">
              <a:lnSpc>
                <a:spcPct val="110000"/>
              </a:lnSpc>
              <a:buFont typeface="Arial" pitchFamily="34" charset="0"/>
              <a:buChar char="•"/>
              <a:defRPr/>
            </a:pPr>
            <a:r>
              <a:rPr lang="en-US" dirty="0" smtClean="0"/>
              <a:t>Less than 80% have reached the cut score: Do we strengthen the core instruction and curriculum? Do we add an intervention?</a:t>
            </a:r>
          </a:p>
          <a:p>
            <a:pPr marL="455384" indent="-182153">
              <a:lnSpc>
                <a:spcPct val="110000"/>
              </a:lnSpc>
              <a:buFont typeface="Arial" pitchFamily="34" charset="0"/>
              <a:buChar char="•"/>
              <a:defRPr/>
            </a:pPr>
            <a:r>
              <a:rPr lang="en-US" dirty="0" smtClean="0"/>
              <a:t>Lack of progress is evident: What do you do? Do you make a plan?</a:t>
            </a:r>
          </a:p>
          <a:p>
            <a:pPr marL="455384" indent="-182153">
              <a:lnSpc>
                <a:spcPct val="110000"/>
              </a:lnSpc>
              <a:buFont typeface="Arial" pitchFamily="34" charset="0"/>
              <a:buChar char="•"/>
              <a:defRPr/>
            </a:pPr>
            <a:r>
              <a:rPr lang="en-US" dirty="0" smtClean="0"/>
              <a:t>Student progress varies by target group (e.g., Title I, special education, low SES) </a:t>
            </a:r>
          </a:p>
          <a:p>
            <a:pPr marL="455384" indent="-182153">
              <a:lnSpc>
                <a:spcPct val="110000"/>
              </a:lnSpc>
              <a:buFont typeface="Arial" pitchFamily="34" charset="0"/>
              <a:buChar char="•"/>
              <a:defRPr/>
            </a:pPr>
            <a:endParaRPr lang="en-US" dirty="0" smtClean="0"/>
          </a:p>
          <a:p>
            <a:pPr>
              <a:lnSpc>
                <a:spcPct val="110000"/>
              </a:lnSpc>
              <a:defRPr/>
            </a:pPr>
            <a:r>
              <a:rPr lang="en-US" dirty="0" smtClean="0"/>
              <a:t>Decision rules should be established at all levels, including class, grade, and school. </a:t>
            </a:r>
          </a:p>
          <a:p>
            <a:pPr>
              <a:lnSpc>
                <a:spcPct val="110000"/>
              </a:lnSpc>
              <a:defRPr/>
            </a:pPr>
            <a:endParaRPr lang="en-US" dirty="0" smtClean="0"/>
          </a:p>
          <a:p>
            <a:pPr>
              <a:lnSpc>
                <a:spcPct val="110000"/>
              </a:lnSpc>
              <a:defRPr/>
            </a:pPr>
            <a:endParaRPr lang="en-US" dirty="0" smtClean="0"/>
          </a:p>
        </p:txBody>
      </p:sp>
      <p:sp>
        <p:nvSpPr>
          <p:cNvPr id="195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0463"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5600"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0738"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79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51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623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9538"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5F67CDA-A71F-4F7D-A964-346AF4632C67}" type="slidenum">
              <a:rPr lang="en-US" altLang="en-US">
                <a:latin typeface="Arial" panose="020B0604020202020204" pitchFamily="34" charset="0"/>
                <a:cs typeface="Arial" panose="020B0604020202020204" pitchFamily="34" charset="0"/>
              </a:rPr>
              <a:pPr>
                <a:spcBef>
                  <a:spcPct val="0"/>
                </a:spcBef>
              </a:pPr>
              <a:t>93</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532727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lnSpc>
                <a:spcPct val="110000"/>
              </a:lnSpc>
              <a:defRPr/>
            </a:pPr>
            <a:r>
              <a:rPr lang="en-US" i="1" dirty="0" smtClean="0"/>
              <a:t>Have participants discuss</a:t>
            </a:r>
            <a:r>
              <a:rPr lang="en-US" i="1" baseline="0" dirty="0" smtClean="0"/>
              <a:t> considerations of data teams through the activity Write and Right.</a:t>
            </a:r>
          </a:p>
          <a:p>
            <a:pPr>
              <a:lnSpc>
                <a:spcPct val="110000"/>
              </a:lnSpc>
              <a:defRPr/>
            </a:pPr>
            <a:endParaRPr lang="en-US" i="1" dirty="0" smtClean="0"/>
          </a:p>
          <a:p>
            <a:pPr>
              <a:lnSpc>
                <a:spcPct val="110000"/>
              </a:lnSpc>
              <a:defRPr/>
            </a:pPr>
            <a:r>
              <a:rPr lang="en-US" i="1" u="none" dirty="0" smtClean="0"/>
              <a:t>For Write and Right:</a:t>
            </a:r>
            <a:endParaRPr lang="en-US" i="1" dirty="0" smtClean="0"/>
          </a:p>
          <a:p>
            <a:pPr marL="228600" indent="-228600">
              <a:lnSpc>
                <a:spcPct val="110000"/>
              </a:lnSpc>
              <a:buFontTx/>
              <a:buAutoNum type="arabicPeriod"/>
              <a:defRPr/>
            </a:pPr>
            <a:r>
              <a:rPr lang="en-US" i="1" dirty="0" smtClean="0"/>
              <a:t>Use one handout set per group of three. </a:t>
            </a:r>
          </a:p>
          <a:p>
            <a:pPr marL="228600" indent="-228600">
              <a:lnSpc>
                <a:spcPct val="110000"/>
              </a:lnSpc>
              <a:buFontTx/>
              <a:buAutoNum type="arabicPeriod"/>
              <a:defRPr/>
            </a:pPr>
            <a:r>
              <a:rPr lang="en-US" i="1" dirty="0" smtClean="0"/>
              <a:t>Pass each piece of paper out to each group member. Each person reacts to the prompt at the top of the page (they will each have different prompts). </a:t>
            </a:r>
          </a:p>
          <a:p>
            <a:pPr marL="228600" indent="-228600">
              <a:lnSpc>
                <a:spcPct val="110000"/>
              </a:lnSpc>
              <a:buFontTx/>
              <a:buAutoNum type="arabicPeriod"/>
              <a:defRPr/>
            </a:pPr>
            <a:r>
              <a:rPr lang="en-US" i="1" dirty="0" smtClean="0"/>
              <a:t>Then each member passes the page to the right when you call on the groups to do so. </a:t>
            </a:r>
          </a:p>
          <a:p>
            <a:pPr marL="228600" indent="-228600">
              <a:lnSpc>
                <a:spcPct val="110000"/>
              </a:lnSpc>
              <a:buFontTx/>
              <a:buAutoNum type="arabicPeriod"/>
              <a:defRPr/>
            </a:pPr>
            <a:r>
              <a:rPr lang="en-US" i="1" dirty="0" smtClean="0"/>
              <a:t>The member adds his or her thoughts in the next box and can also react to the previous response. </a:t>
            </a:r>
          </a:p>
          <a:p>
            <a:pPr marL="228600" indent="-228600">
              <a:lnSpc>
                <a:spcPct val="110000"/>
              </a:lnSpc>
              <a:buFontTx/>
              <a:buAutoNum type="arabicPeriod"/>
              <a:defRPr/>
            </a:pPr>
            <a:r>
              <a:rPr lang="en-US" i="1" dirty="0" smtClean="0"/>
              <a:t>When everyone in the group has added  thoughts to the prompt, take a few minutes to discuss each one as a group, noting overarching themes in the answers.</a:t>
            </a:r>
          </a:p>
          <a:p>
            <a:pPr marL="228600" indent="-228600">
              <a:lnSpc>
                <a:spcPct val="110000"/>
              </a:lnSpc>
              <a:buFontTx/>
              <a:buAutoNum type="arabicPeriod"/>
              <a:defRPr/>
            </a:pPr>
            <a:r>
              <a:rPr lang="en-US" i="1" dirty="0" smtClean="0"/>
              <a:t>Debrief the overarching themes as a class.</a:t>
            </a:r>
          </a:p>
          <a:p>
            <a:pPr marL="228600" indent="-228600">
              <a:lnSpc>
                <a:spcPct val="110000"/>
              </a:lnSpc>
              <a:buFontTx/>
              <a:buAutoNum type="arabicPeriod"/>
              <a:defRPr/>
            </a:pPr>
            <a:r>
              <a:rPr lang="en-US" i="1" dirty="0" smtClean="0"/>
              <a:t>Debrief the whole activity as a class. Ask participants how this activity may support learning. Some answers may mention that it integrates writing, and provides peer modelling and support. </a:t>
            </a:r>
            <a:endParaRPr lang="en-US" i="1" dirty="0"/>
          </a:p>
        </p:txBody>
      </p:sp>
      <p:sp>
        <p:nvSpPr>
          <p:cNvPr id="197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DEAF364-F5DA-4A7B-960E-CC28D766DEEB}" type="slidenum">
              <a:rPr lang="en-US" altLang="en-US">
                <a:latin typeface="Arial" panose="020B0604020202020204" pitchFamily="34" charset="0"/>
                <a:cs typeface="Arial" panose="020B0604020202020204" pitchFamily="34" charset="0"/>
              </a:rPr>
              <a:pPr>
                <a:spcBef>
                  <a:spcPct val="0"/>
                </a:spcBef>
              </a:pPr>
              <a:t>94</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498720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In this section, you will meet Ethan, who is struggling</a:t>
            </a:r>
            <a:r>
              <a:rPr lang="en-US" altLang="en-US" baseline="0" dirty="0" smtClean="0">
                <a:ea typeface="ＭＳ Ｐゴシック" panose="020B0600070205080204" pitchFamily="34" charset="-128"/>
              </a:rPr>
              <a:t> with universal math instruction</a:t>
            </a:r>
            <a:r>
              <a:rPr lang="en-US" altLang="en-US" dirty="0" smtClean="0">
                <a:ea typeface="ＭＳ Ｐゴシック" panose="020B0600070205080204" pitchFamily="34" charset="-128"/>
              </a:rPr>
              <a:t>. This case study will illustrate the various topics that we talked about in Part 2 of the CEM. While participants engage with the</a:t>
            </a:r>
            <a:r>
              <a:rPr lang="en-US" altLang="en-US" baseline="0" dirty="0" smtClean="0">
                <a:ea typeface="ＭＳ Ｐゴシック" panose="020B0600070205080204" pitchFamily="34" charset="-128"/>
              </a:rPr>
              <a:t> next set of slides, have them answer the questions on Handout 9 at relevant points.</a:t>
            </a:r>
            <a:endParaRPr lang="en-US" altLang="en-US" dirty="0" smtClean="0">
              <a:ea typeface="ＭＳ Ｐゴシック" panose="020B0600070205080204" pitchFamily="34" charset="-128"/>
            </a:endParaRPr>
          </a:p>
          <a:p>
            <a:pPr>
              <a:lnSpc>
                <a:spcPct val="110000"/>
              </a:lnSpc>
            </a:pPr>
            <a:endParaRPr lang="en-US" altLang="en-US" dirty="0" smtClean="0">
              <a:ea typeface="ＭＳ Ｐゴシック" panose="020B0600070205080204" pitchFamily="34" charset="-128"/>
            </a:endParaRPr>
          </a:p>
          <a:p>
            <a:pPr>
              <a:lnSpc>
                <a:spcPct val="110000"/>
              </a:lnSpc>
            </a:pPr>
            <a:endParaRPr lang="en-US" altLang="en-US" dirty="0" smtClean="0">
              <a:ea typeface="ＭＳ Ｐゴシック" panose="020B0600070205080204" pitchFamily="34" charset="-128"/>
            </a:endParaRPr>
          </a:p>
        </p:txBody>
      </p:sp>
    </p:spTree>
    <p:extLst>
      <p:ext uri="{BB962C8B-B14F-4D97-AF65-F5344CB8AC3E}">
        <p14:creationId xmlns:p14="http://schemas.microsoft.com/office/powerpoint/2010/main" val="239135327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This is the 4-step implementation process of a universal program as discussed in this CEM</a:t>
            </a:r>
            <a:r>
              <a:rPr lang="en-US" altLang="en-US" baseline="0" dirty="0" smtClean="0">
                <a:ea typeface="ＭＳ Ｐゴシック" panose="020B0600070205080204" pitchFamily="34" charset="-128"/>
              </a:rPr>
              <a:t> section. </a:t>
            </a:r>
            <a:r>
              <a:rPr lang="en-US" altLang="en-US" dirty="0" smtClean="0">
                <a:ea typeface="ＭＳ Ｐゴシック" panose="020B0600070205080204" pitchFamily="34" charset="-128"/>
              </a:rPr>
              <a:t>It includes: implementing standards-aligned</a:t>
            </a:r>
            <a:r>
              <a:rPr lang="en-US" altLang="en-US" baseline="0" dirty="0" smtClean="0">
                <a:ea typeface="ＭＳ Ｐゴシック" panose="020B0600070205080204" pitchFamily="34" charset="-128"/>
              </a:rPr>
              <a:t> high-quality math instruction at the universal level with attention to students diverse needs, including students with math and reading disabilities and English language leaners; conducting universal screening for all students; monitoring the progress of some students who performed below determined targets on the screening measure, and conducting data-based decision making with school teams.</a:t>
            </a:r>
          </a:p>
          <a:p>
            <a:pPr>
              <a:lnSpc>
                <a:spcPct val="110000"/>
              </a:lnSpc>
            </a:pPr>
            <a:endParaRPr lang="en-US" altLang="en-US" i="0" baseline="0" dirty="0" smtClean="0">
              <a:ea typeface="ＭＳ Ｐゴシック" panose="020B0600070205080204" pitchFamily="34" charset="-128"/>
            </a:endParaRPr>
          </a:p>
          <a:p>
            <a:pPr>
              <a:lnSpc>
                <a:spcPct val="110000"/>
              </a:lnSpc>
            </a:pPr>
            <a:r>
              <a:rPr lang="en-US" altLang="en-US" i="0" baseline="0" dirty="0" smtClean="0">
                <a:ea typeface="ＭＳ Ｐゴシック" panose="020B0600070205080204" pitchFamily="34" charset="-128"/>
              </a:rPr>
              <a:t>Now let’s look at the case study of Mr. Math and his student Ethan.</a:t>
            </a:r>
            <a:endParaRPr lang="en-US" altLang="en-US" i="0" dirty="0" smtClean="0">
              <a:ea typeface="ＭＳ Ｐゴシック" panose="020B0600070205080204" pitchFamily="34" charset="-128"/>
            </a:endParaRPr>
          </a:p>
        </p:txBody>
      </p:sp>
    </p:spTree>
    <p:extLst>
      <p:ext uri="{BB962C8B-B14F-4D97-AF65-F5344CB8AC3E}">
        <p14:creationId xmlns:p14="http://schemas.microsoft.com/office/powerpoint/2010/main" val="29431353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buFont typeface="Wingdings" pitchFamily="2" charset="2"/>
              <a:buNone/>
              <a:defRPr/>
            </a:pPr>
            <a:r>
              <a:rPr lang="en-US" sz="1200" dirty="0" smtClean="0"/>
              <a:t>During the 50-minute mathematics period, Mr. Math uses a CCSS-M-aligned math curriculum that was adopted by Bear Lake’s principal. The principal enacted the curriculum after reviewing WWC data, journal articles, and reports on evaluations from U.S. Department of Education. </a:t>
            </a:r>
          </a:p>
          <a:p>
            <a:pPr>
              <a:lnSpc>
                <a:spcPct val="110000"/>
              </a:lnSpc>
            </a:pPr>
            <a:endParaRPr lang="en-US" altLang="en-US" dirty="0" smtClean="0">
              <a:ea typeface="ＭＳ Ｐゴシック" panose="020B0600070205080204" pitchFamily="34" charset="-128"/>
            </a:endParaRPr>
          </a:p>
        </p:txBody>
      </p:sp>
      <p:sp>
        <p:nvSpPr>
          <p:cNvPr id="203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6FA5602-6407-4FB8-A2CD-441F6BA008E6}" type="slidenum">
              <a:rPr lang="en-US" altLang="en-US">
                <a:latin typeface="Arial" panose="020B0604020202020204" pitchFamily="34" charset="0"/>
                <a:cs typeface="Arial" panose="020B0604020202020204" pitchFamily="34" charset="0"/>
              </a:rPr>
              <a:pPr>
                <a:spcBef>
                  <a:spcPct val="0"/>
                </a:spcBef>
              </a:pPr>
              <a:t>97</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532508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0" dirty="0" smtClean="0">
                <a:ea typeface="ＭＳ Ｐゴシック" panose="020B0600070205080204" pitchFamily="34" charset="-128"/>
              </a:rPr>
              <a:t>However, Mr. Math also makes sure to draw on certain math</a:t>
            </a:r>
            <a:r>
              <a:rPr lang="en-US" altLang="en-US" i="0" baseline="0" dirty="0" smtClean="0">
                <a:ea typeface="ＭＳ Ｐゴシック" panose="020B0600070205080204" pitchFamily="34" charset="-128"/>
              </a:rPr>
              <a:t> instructional practices. </a:t>
            </a:r>
            <a:endParaRPr lang="en-US" altLang="en-US" i="0" dirty="0" smtClean="0">
              <a:ea typeface="ＭＳ Ｐゴシック" panose="020B0600070205080204" pitchFamily="34" charset="-128"/>
            </a:endParaRPr>
          </a:p>
          <a:p>
            <a:endParaRPr lang="en-US" altLang="en-US" i="1" dirty="0" smtClean="0">
              <a:ea typeface="ＭＳ Ｐゴシック" panose="020B0600070205080204" pitchFamily="34" charset="-128"/>
            </a:endParaRPr>
          </a:p>
          <a:p>
            <a:r>
              <a:rPr lang="en-US" altLang="en-US" i="1" dirty="0" smtClean="0">
                <a:ea typeface="ＭＳ Ｐゴシック" panose="020B0600070205080204" pitchFamily="34" charset="-128"/>
              </a:rPr>
              <a:t>Read slide.</a:t>
            </a:r>
          </a:p>
        </p:txBody>
      </p:sp>
      <p:sp>
        <p:nvSpPr>
          <p:cNvPr id="205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B920B25-85E6-4F3A-A358-765D72E3875E}" type="slidenum">
              <a:rPr lang="en-US" altLang="en-US">
                <a:latin typeface="Arial" panose="020B0604020202020204" pitchFamily="34" charset="0"/>
                <a:cs typeface="Arial" panose="020B0604020202020204" pitchFamily="34" charset="0"/>
              </a:rPr>
              <a:pPr>
                <a:spcBef>
                  <a:spcPct val="0"/>
                </a:spcBef>
              </a:pPr>
              <a:t>98</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439235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r>
              <a:rPr lang="en-US" altLang="en-US" dirty="0" smtClean="0">
                <a:ea typeface="ＭＳ Ｐゴシック" panose="020B0600070205080204" pitchFamily="34" charset="-128"/>
              </a:rPr>
              <a:t>While teaching, Mr. Math attends to the learning needs of all students at the universal level.</a:t>
            </a:r>
          </a:p>
        </p:txBody>
      </p:sp>
      <p:sp>
        <p:nvSpPr>
          <p:cNvPr id="207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A425385-5FAE-4819-8782-E8E18F1C71FB}" type="slidenum">
              <a:rPr lang="en-US" altLang="en-US">
                <a:latin typeface="Arial" panose="020B0604020202020204" pitchFamily="34" charset="0"/>
                <a:cs typeface="Arial" panose="020B0604020202020204" pitchFamily="34" charset="0"/>
              </a:rPr>
              <a:pPr>
                <a:spcBef>
                  <a:spcPct val="0"/>
                </a:spcBef>
              </a:pPr>
              <a:t>99</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2072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91680" y="332656"/>
            <a:ext cx="7313324" cy="1470025"/>
          </a:xfrm>
        </p:spPr>
        <p:txBody>
          <a:bodyPr/>
          <a:lstStyle/>
          <a:p>
            <a:r>
              <a:rPr lang="en-US" dirty="0" smtClean="0"/>
              <a:t>Click to edit Master title style</a:t>
            </a:r>
            <a:endParaRPr lang="en-US" dirty="0"/>
          </a:p>
        </p:txBody>
      </p:sp>
      <p:sp>
        <p:nvSpPr>
          <p:cNvPr id="7" name="Rectangle 3"/>
          <p:cNvSpPr>
            <a:spLocks noGrp="1" noChangeArrowheads="1"/>
          </p:cNvSpPr>
          <p:nvPr>
            <p:ph idx="13"/>
          </p:nvPr>
        </p:nvSpPr>
        <p:spPr bwMode="auto">
          <a:xfrm>
            <a:off x="1691680" y="2060848"/>
            <a:ext cx="7344816" cy="362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lvl="0"/>
            <a:r>
              <a:rPr lang="es-ES" noProof="0" dirty="0"/>
              <a:t>Haga clic para modificar el estilo de texto del patrón</a:t>
            </a:r>
          </a:p>
          <a:p>
            <a:pPr lvl="1"/>
            <a:r>
              <a:rPr lang="es-ES" noProof="0" dirty="0"/>
              <a:t>Segundo nivel</a:t>
            </a:r>
          </a:p>
          <a:p>
            <a:pPr lvl="2"/>
            <a:r>
              <a:rPr lang="es-ES" noProof="0" dirty="0"/>
              <a:t>Tercer nivel</a:t>
            </a:r>
          </a:p>
          <a:p>
            <a:pPr lvl="3"/>
            <a:r>
              <a:rPr lang="es-ES" noProof="0" dirty="0"/>
              <a:t>Cuarto nivel</a:t>
            </a:r>
          </a:p>
          <a:p>
            <a:pPr lvl="4"/>
            <a:r>
              <a:rPr lang="es-ES" noProof="0" dirty="0"/>
              <a:t>Quinto nivel</a:t>
            </a:r>
          </a:p>
        </p:txBody>
      </p:sp>
    </p:spTree>
    <p:extLst>
      <p:ext uri="{BB962C8B-B14F-4D97-AF65-F5344CB8AC3E}">
        <p14:creationId xmlns:p14="http://schemas.microsoft.com/office/powerpoint/2010/main" val="4011392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6967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8988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34710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87388" y="2055813"/>
            <a:ext cx="8224837" cy="3732737"/>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4" name="Slide Number Placeholder 3"/>
          <p:cNvSpPr>
            <a:spLocks noGrp="1"/>
          </p:cNvSpPr>
          <p:nvPr>
            <p:ph type="sldNum" sz="quarter" idx="10"/>
          </p:nvPr>
        </p:nvSpPr>
        <p:spPr>
          <a:xfrm>
            <a:off x="8755063" y="6507163"/>
            <a:ext cx="157162" cy="153987"/>
          </a:xfrm>
          <a:prstGeom prst="rect">
            <a:avLst/>
          </a:prstGeom>
        </p:spPr>
        <p:txBody>
          <a:bodyPr vert="horz" wrap="square" lIns="91440" tIns="45720" rIns="91440" bIns="45720" numCol="1" anchor="t" anchorCtr="0" compatLnSpc="1">
            <a:prstTxWarp prst="textNoShape">
              <a:avLst/>
            </a:prstTxWarp>
          </a:bodyPr>
          <a:lstStyle>
            <a:lvl1pPr algn="r" eaLnBrk="1" hangingPunct="1">
              <a:defRPr smtClean="0"/>
            </a:lvl1pPr>
          </a:lstStyle>
          <a:p>
            <a:pPr>
              <a:defRPr/>
            </a:pPr>
            <a:fld id="{AFD553E5-A52E-476C-B690-5B75E51129D4}" type="slidenum">
              <a:rPr lang="en-US" altLang="en-US"/>
              <a:pPr>
                <a:defRPr/>
              </a:pPr>
              <a:t>‹#›</a:t>
            </a:fld>
            <a:endParaRPr lang="en-US" altLang="en-US"/>
          </a:p>
        </p:txBody>
      </p:sp>
    </p:spTree>
    <p:extLst>
      <p:ext uri="{BB962C8B-B14F-4D97-AF65-F5344CB8AC3E}">
        <p14:creationId xmlns:p14="http://schemas.microsoft.com/office/powerpoint/2010/main" val="32427513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7" name="Title 6"/>
          <p:cNvSpPr>
            <a:spLocks noGrp="1"/>
          </p:cNvSpPr>
          <p:nvPr>
            <p:ph type="title"/>
          </p:nvPr>
        </p:nvSpPr>
        <p:spPr>
          <a:xfrm>
            <a:off x="457200" y="579438"/>
            <a:ext cx="8229600" cy="868362"/>
          </a:xfrm>
          <a:prstGeom prst="rect">
            <a:avLst/>
          </a:prstGeom>
        </p:spPr>
        <p:txBody>
          <a:bodyPr/>
          <a:lstStyle>
            <a:lvl1pPr>
              <a:defRPr sz="4000" b="1">
                <a:solidFill>
                  <a:srgbClr val="2E005C"/>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379486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7" name="Title 6"/>
          <p:cNvSpPr>
            <a:spLocks noGrp="1"/>
          </p:cNvSpPr>
          <p:nvPr>
            <p:ph type="title"/>
          </p:nvPr>
        </p:nvSpPr>
        <p:spPr>
          <a:xfrm>
            <a:off x="457200" y="579438"/>
            <a:ext cx="8229600" cy="868362"/>
          </a:xfrm>
          <a:prstGeom prst="rect">
            <a:avLst/>
          </a:prstGeom>
        </p:spPr>
        <p:txBody>
          <a:bodyPr/>
          <a:lstStyle>
            <a:lvl1pPr>
              <a:defRPr sz="4000" b="1">
                <a:solidFill>
                  <a:srgbClr val="2E005C"/>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995197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7" name="Title 6"/>
          <p:cNvSpPr>
            <a:spLocks noGrp="1"/>
          </p:cNvSpPr>
          <p:nvPr>
            <p:ph type="title"/>
          </p:nvPr>
        </p:nvSpPr>
        <p:spPr>
          <a:xfrm>
            <a:off x="457200" y="579438"/>
            <a:ext cx="8229600" cy="868362"/>
          </a:xfrm>
          <a:prstGeom prst="rect">
            <a:avLst/>
          </a:prstGeom>
        </p:spPr>
        <p:txBody>
          <a:bodyPr/>
          <a:lstStyle>
            <a:lvl1pPr>
              <a:defRPr sz="4000" b="1">
                <a:solidFill>
                  <a:srgbClr val="2E005C"/>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0450378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822469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4" name="Slide Number Placeholder 3"/>
          <p:cNvSpPr>
            <a:spLocks noGrp="1"/>
          </p:cNvSpPr>
          <p:nvPr>
            <p:ph type="sldNum" sz="quarter" idx="10"/>
          </p:nvPr>
        </p:nvSpPr>
        <p:spPr>
          <a:xfrm>
            <a:off x="8755063" y="6507163"/>
            <a:ext cx="157162" cy="153987"/>
          </a:xfrm>
          <a:prstGeom prst="rect">
            <a:avLst/>
          </a:prstGeom>
        </p:spPr>
        <p:txBody>
          <a:bodyPr vert="horz" wrap="square" lIns="91440" tIns="45720" rIns="91440" bIns="45720" numCol="1" anchor="t" anchorCtr="0" compatLnSpc="1">
            <a:prstTxWarp prst="textNoShape">
              <a:avLst/>
            </a:prstTxWarp>
          </a:bodyPr>
          <a:lstStyle>
            <a:lvl1pPr algn="r" eaLnBrk="1" hangingPunct="1">
              <a:defRPr smtClean="0"/>
            </a:lvl1pPr>
          </a:lstStyle>
          <a:p>
            <a:pPr>
              <a:defRPr/>
            </a:pPr>
            <a:fld id="{2A7331EC-822E-46E6-96DD-5960116D4372}" type="slidenum">
              <a:rPr lang="en-US" altLang="en-US"/>
              <a:pPr>
                <a:defRPr/>
              </a:pPr>
              <a:t>‹#›</a:t>
            </a:fld>
            <a:endParaRPr lang="en-US" altLang="en-US"/>
          </a:p>
        </p:txBody>
      </p:sp>
    </p:spTree>
    <p:extLst>
      <p:ext uri="{BB962C8B-B14F-4D97-AF65-F5344CB8AC3E}">
        <p14:creationId xmlns:p14="http://schemas.microsoft.com/office/powerpoint/2010/main" val="3702503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5782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80583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1608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8224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51242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1085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19110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48650004"/>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3.png"/><Relationship Id="rId21" Type="http://schemas.openxmlformats.org/officeDocument/2006/relationships/image" Target="../media/image4.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92275" y="274638"/>
            <a:ext cx="6994525" cy="1143000"/>
          </a:xfrm>
          <a:prstGeom prst="rect">
            <a:avLst/>
          </a:prstGeom>
          <a:ln>
            <a:solidFill>
              <a:srgbClr val="0061AF"/>
            </a:solidFill>
          </a:ln>
          <a:extLst/>
        </p:spPr>
        <p:style>
          <a:lnRef idx="2">
            <a:schemeClr val="accent1"/>
          </a:lnRef>
          <a:fillRef idx="1">
            <a:schemeClr val="lt1"/>
          </a:fillRef>
          <a:effectRef idx="0">
            <a:schemeClr val="accent1"/>
          </a:effectRef>
          <a:fontRef idx="none"/>
        </p:style>
        <p:txBody>
          <a:bodyPr vert="horz" wrap="square" lIns="91440" tIns="45720" rIns="91440" bIns="45720" numCol="1" anchor="ctr" anchorCtr="0" compatLnSpc="1">
            <a:prstTxWarp prst="textNoShape">
              <a:avLst/>
            </a:prstTxWarp>
          </a:bodyPr>
          <a:lstStyle/>
          <a:p>
            <a:pPr lvl="0"/>
            <a:r>
              <a:rPr lang="es-ES" altLang="en-US" smtClean="0"/>
              <a:t>Haga clic para cambiar el estilo de título	</a:t>
            </a:r>
          </a:p>
        </p:txBody>
      </p:sp>
      <p:sp>
        <p:nvSpPr>
          <p:cNvPr id="1027" name="Rectangle 3"/>
          <p:cNvSpPr>
            <a:spLocks noGrp="1" noChangeArrowheads="1"/>
          </p:cNvSpPr>
          <p:nvPr>
            <p:ph type="body" idx="1"/>
          </p:nvPr>
        </p:nvSpPr>
        <p:spPr bwMode="auto">
          <a:xfrm>
            <a:off x="1692275" y="1600200"/>
            <a:ext cx="6994525" cy="362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s-ES" altLang="en-US" smtClean="0"/>
              <a:t>Haga clic para modificar el estilo de texto del patrón</a:t>
            </a:r>
          </a:p>
          <a:p>
            <a:pPr lvl="1"/>
            <a:r>
              <a:rPr lang="es-ES" altLang="en-US" smtClean="0"/>
              <a:t>Segundo nivel</a:t>
            </a:r>
          </a:p>
          <a:p>
            <a:pPr lvl="2"/>
            <a:r>
              <a:rPr lang="es-ES" altLang="en-US" smtClean="0"/>
              <a:t>Tercer nivel</a:t>
            </a:r>
          </a:p>
          <a:p>
            <a:pPr lvl="3"/>
            <a:r>
              <a:rPr lang="es-ES" altLang="en-US" smtClean="0"/>
              <a:t>Cuarto nivel</a:t>
            </a:r>
          </a:p>
          <a:p>
            <a:pPr lvl="4"/>
            <a:r>
              <a:rPr lang="es-ES" altLang="en-US" smtClean="0"/>
              <a:t>Quinto nivel</a:t>
            </a:r>
          </a:p>
        </p:txBody>
      </p:sp>
      <p:pic>
        <p:nvPicPr>
          <p:cNvPr id="1028" name="Picture 1" descr="CEEDAR-LogoFinal-simple-white-17.png"/>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107950" y="6381750"/>
            <a:ext cx="12588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2"/>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8223250" y="6092825"/>
            <a:ext cx="90805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txBox="1">
            <a:spLocks/>
          </p:cNvSpPr>
          <p:nvPr userDrawn="1"/>
        </p:nvSpPr>
        <p:spPr>
          <a:xfrm>
            <a:off x="6553200" y="6400800"/>
            <a:ext cx="1600200" cy="320675"/>
          </a:xfrm>
          <a:prstGeom prst="rect">
            <a:avLst/>
          </a:prstGeom>
        </p:spPr>
        <p:txBody>
          <a:bodyPr/>
          <a:lstStyle>
            <a:defPPr>
              <a:defRPr lang="es-E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lgn="r" eaLnBrk="1" hangingPunct="1">
              <a:defRPr/>
            </a:pPr>
            <a:fld id="{76BBFA9F-9AF2-40B6-9360-0C0A9E3F4AC3}" type="slidenum">
              <a:rPr lang="es-ES" sz="1400" b="1" smtClean="0">
                <a:solidFill>
                  <a:srgbClr val="0367B3"/>
                </a:solidFill>
                <a:effectLst>
                  <a:outerShdw blurRad="38100" dist="38100" dir="2700000" algn="tl">
                    <a:srgbClr val="000000">
                      <a:alpha val="43137"/>
                    </a:srgbClr>
                  </a:outerShdw>
                </a:effectLst>
                <a:latin typeface="+mj-lt"/>
              </a:rPr>
              <a:pPr algn="r" eaLnBrk="1" hangingPunct="1">
                <a:defRPr/>
              </a:pPr>
              <a:t>‹#›</a:t>
            </a:fld>
            <a:endParaRPr lang="es-ES" sz="1400" b="1" dirty="0" smtClean="0">
              <a:solidFill>
                <a:srgbClr val="0367B3"/>
              </a:solidFill>
              <a:effectLst>
                <a:outerShdw blurRad="38100" dist="38100" dir="2700000" algn="tl">
                  <a:srgbClr val="000000">
                    <a:alpha val="43137"/>
                  </a:srgbClr>
                </a:outerShdw>
              </a:effectLst>
              <a:latin typeface="+mj-lt"/>
            </a:endParaRPr>
          </a:p>
        </p:txBody>
      </p:sp>
    </p:spTree>
  </p:cSld>
  <p:clrMap bg1="lt1" tx1="dk1" bg2="lt2" tx2="dk2" accent1="accent1" accent2="accent2" accent3="accent3" accent4="accent4" accent5="accent5" accent6="accent6" hlink="hlink" folHlink="folHlink"/>
  <p:sldLayoutIdLst>
    <p:sldLayoutId id="2147485736" r:id="rId1"/>
    <p:sldLayoutId id="2147485737" r:id="rId2"/>
    <p:sldLayoutId id="2147485738" r:id="rId3"/>
    <p:sldLayoutId id="2147485739" r:id="rId4"/>
    <p:sldLayoutId id="2147485740" r:id="rId5"/>
    <p:sldLayoutId id="2147485741" r:id="rId6"/>
    <p:sldLayoutId id="2147485742" r:id="rId7"/>
    <p:sldLayoutId id="2147485743" r:id="rId8"/>
    <p:sldLayoutId id="2147485744" r:id="rId9"/>
    <p:sldLayoutId id="2147485745" r:id="rId10"/>
    <p:sldLayoutId id="2147485746" r:id="rId11"/>
    <p:sldLayoutId id="2147485747" r:id="rId12"/>
    <p:sldLayoutId id="2147485751" r:id="rId13"/>
    <p:sldLayoutId id="2147485748" r:id="rId14"/>
    <p:sldLayoutId id="2147485749" r:id="rId15"/>
    <p:sldLayoutId id="2147485750" r:id="rId16"/>
    <p:sldLayoutId id="2147485752" r:id="rId17"/>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rgbClr val="0061AF"/>
          </a:solidFill>
          <a:latin typeface="+mj-lt"/>
          <a:ea typeface="+mj-ea"/>
          <a:cs typeface="+mj-cs"/>
        </a:defRPr>
      </a:lvl1pPr>
      <a:lvl2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2pPr>
      <a:lvl3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3pPr>
      <a:lvl4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4pPr>
      <a:lvl5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Font typeface="Wingdings" panose="05000000000000000000" pitchFamily="2" charset="2"/>
        <a:buChar char="²"/>
        <a:defRPr sz="3200">
          <a:solidFill>
            <a:srgbClr val="0061AF"/>
          </a:solidFill>
          <a:latin typeface="+mn-lt"/>
          <a:ea typeface="+mn-ea"/>
          <a:cs typeface="+mn-cs"/>
        </a:defRPr>
      </a:lvl1pPr>
      <a:lvl2pPr marL="742950" indent="-285750" algn="l" rtl="0" eaLnBrk="0" fontAlgn="base" hangingPunct="0">
        <a:spcBef>
          <a:spcPct val="20000"/>
        </a:spcBef>
        <a:spcAft>
          <a:spcPct val="0"/>
        </a:spcAft>
        <a:buChar char="–"/>
        <a:defRPr sz="2800">
          <a:solidFill>
            <a:srgbClr val="0061AF"/>
          </a:solidFill>
          <a:latin typeface="+mn-lt"/>
          <a:ea typeface="Arial" charset="0"/>
          <a:cs typeface="+mn-cs"/>
        </a:defRPr>
      </a:lvl2pPr>
      <a:lvl3pPr marL="1143000" indent="-228600" algn="l" rtl="0" eaLnBrk="0" fontAlgn="base" hangingPunct="0">
        <a:spcBef>
          <a:spcPct val="20000"/>
        </a:spcBef>
        <a:spcAft>
          <a:spcPct val="0"/>
        </a:spcAft>
        <a:buChar char="•"/>
        <a:defRPr sz="2400">
          <a:solidFill>
            <a:srgbClr val="0061AF"/>
          </a:solidFill>
          <a:latin typeface="+mn-lt"/>
          <a:ea typeface="Arial" charset="0"/>
          <a:cs typeface="+mn-cs"/>
        </a:defRPr>
      </a:lvl3pPr>
      <a:lvl4pPr marL="1600200" indent="-228600" algn="l" rtl="0" eaLnBrk="0" fontAlgn="base" hangingPunct="0">
        <a:spcBef>
          <a:spcPct val="20000"/>
        </a:spcBef>
        <a:spcAft>
          <a:spcPct val="0"/>
        </a:spcAft>
        <a:buChar char="–"/>
        <a:defRPr sz="2000">
          <a:solidFill>
            <a:srgbClr val="0061AF"/>
          </a:solidFill>
          <a:latin typeface="+mn-lt"/>
          <a:ea typeface="Arial" charset="0"/>
          <a:cs typeface="+mn-cs"/>
        </a:defRPr>
      </a:lvl4pPr>
      <a:lvl5pPr marL="2057400" indent="-228600" algn="l" rtl="0" eaLnBrk="0" fontAlgn="base" hangingPunct="0">
        <a:spcBef>
          <a:spcPct val="20000"/>
        </a:spcBef>
        <a:spcAft>
          <a:spcPct val="0"/>
        </a:spcAft>
        <a:buChar char="»"/>
        <a:defRPr sz="2000">
          <a:solidFill>
            <a:srgbClr val="0061AF"/>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123.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 Id="rId3" Type="http://schemas.openxmlformats.org/officeDocument/2006/relationships/image" Target="../media/image124.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image" Target="../media/image125.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image" Target="../media/image126.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image" Target="../media/image127.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image" Target="../media/image128.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 Id="rId3" Type="http://schemas.openxmlformats.org/officeDocument/2006/relationships/image" Target="../media/image129.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7.xml"/><Relationship Id="rId3" Type="http://schemas.openxmlformats.org/officeDocument/2006/relationships/image" Target="../media/image6.png"/></Relationships>
</file>

<file path=ppt/slides/_rels/slide108.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131.jpeg"/><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9.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hyperlink" Target="http://www.rti4success.org/video/how-do-i-know-if-rti-tools-and-interventions-i-am-using-are-evidence-based" TargetMode="External"/><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5" Type="http://schemas.openxmlformats.org/officeDocument/2006/relationships/image" Target="../media/image22.jpeg"/><Relationship Id="rId6" Type="http://schemas.openxmlformats.org/officeDocument/2006/relationships/image" Target="../media/image23.jpeg"/><Relationship Id="rId7" Type="http://schemas.openxmlformats.org/officeDocument/2006/relationships/image" Target="../media/image24.jpeg"/><Relationship Id="rId8"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hyperlink" Target="http://www.intensiveintervention.org/resources/sample-lessons-activities/mathematics" TargetMode="External"/><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hyperlink" Target="http://www.intensiveintervention.org/resources/sample-lessons-activities/mathematics" TargetMode="External"/><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hyperlink" Target="http://www.intensiveintervention.org/resources/sample-lessons-activities/mathematics" TargetMode="External"/><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hyperlink" Target="http://www.intensiveintervention.org/" TargetMode="External"/><Relationship Id="rId4" Type="http://schemas.openxmlformats.org/officeDocument/2006/relationships/hyperlink" Target="http://www.rti4success.org/" TargetMode="External"/><Relationship Id="rId5" Type="http://schemas.openxmlformats.org/officeDocument/2006/relationships/hyperlink" Target="http://iris.peabody.vanderbilt.edu/module/rti-math/%23content" TargetMode="External"/><Relationship Id="rId6" Type="http://schemas.openxmlformats.org/officeDocument/2006/relationships/hyperlink" Target="http://iris.peabody.vanderbilt.edu/ebp_summaries/" TargetMode="External"/><Relationship Id="rId7" Type="http://schemas.openxmlformats.org/officeDocument/2006/relationships/hyperlink" Target="http://www.rtinetwork.org/" TargetMode="External"/><Relationship Id="rId8" Type="http://schemas.openxmlformats.org/officeDocument/2006/relationships/hyperlink" Target="http://ell.stanford.edu/" TargetMode="External"/><Relationship Id="rId9" Type="http://schemas.openxmlformats.org/officeDocument/2006/relationships/hyperlink" Target="http://www.cal.org/vias/index.html" TargetMode="External"/><Relationship Id="rId10" Type="http://schemas.openxmlformats.org/officeDocument/2006/relationships/hyperlink" Target="http://www.cal.org/create/research/index.html" TargetMode="Externa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hyperlink" Target="http://www.rti4success.org/video/what-should-educators-take-consideration-when-instructing-english-language-learners" TargetMode="External"/><Relationship Id="rId4"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jpeg"/><Relationship Id="rId5" Type="http://schemas.openxmlformats.org/officeDocument/2006/relationships/image" Target="../media/image36.jpeg"/><Relationship Id="rId6"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jpeg"/><Relationship Id="rId7" Type="http://schemas.openxmlformats.org/officeDocument/2006/relationships/image" Target="../media/image42.jpeg"/><Relationship Id="rId8" Type="http://schemas.openxmlformats.org/officeDocument/2006/relationships/image" Target="../media/image43.jpeg"/><Relationship Id="rId9"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jpeg"/><Relationship Id="rId5"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jpe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jpeg"/><Relationship Id="rId6"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jpe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7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7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7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7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73.png"/></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hyperlink" Target="http://www.rti4success.org/video/there-lot-information-about-rti-reading-how-it-different-math" TargetMode="External"/><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5.xml"/><Relationship Id="rId3" Type="http://schemas.openxmlformats.org/officeDocument/2006/relationships/image" Target="../media/image75.png"/></Relationships>
</file>

<file path=ppt/slides/_rels/slide56.xml.rels><?xml version="1.0" encoding="UTF-8" standalone="yes"?>
<Relationships xmlns="http://schemas.openxmlformats.org/package/2006/relationships"><Relationship Id="rId11" Type="http://schemas.openxmlformats.org/officeDocument/2006/relationships/image" Target="../media/image79.jpeg"/><Relationship Id="rId12" Type="http://schemas.openxmlformats.org/officeDocument/2006/relationships/image" Target="../media/image80.jpeg"/><Relationship Id="rId13"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8" Type="http://schemas.openxmlformats.org/officeDocument/2006/relationships/image" Target="../media/image76.jpeg"/><Relationship Id="rId9" Type="http://schemas.openxmlformats.org/officeDocument/2006/relationships/image" Target="../media/image77.jpeg"/><Relationship Id="rId10" Type="http://schemas.openxmlformats.org/officeDocument/2006/relationships/image" Target="../media/image78.png"/></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6.png"/></Relationships>
</file>

<file path=ppt/slides/_rels/slide62.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88.jpeg"/><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hyperlink" Target="http://www.youtube.com/watch?v=HaHWoN-LVFc" TargetMode="External"/><Relationship Id="rId4"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90.jpeg"/><Relationship Id="rId5" Type="http://schemas.openxmlformats.org/officeDocument/2006/relationships/image" Target="../media/image91.jpeg"/><Relationship Id="rId6" Type="http://schemas.openxmlformats.org/officeDocument/2006/relationships/image" Target="../media/image92.jpeg"/><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7.xml"/><Relationship Id="rId3" Type="http://schemas.openxmlformats.org/officeDocument/2006/relationships/image" Target="../media/image9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9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9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1.xml"/><Relationship Id="rId3" Type="http://schemas.openxmlformats.org/officeDocument/2006/relationships/image" Target="../media/image96.png"/></Relationships>
</file>

<file path=ppt/slides/_rels/slide72.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1" Type="http://schemas.openxmlformats.org/officeDocument/2006/relationships/slideLayout" Target="../slideLayouts/slideLayout6.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10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88.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7.xml"/><Relationship Id="rId3" Type="http://schemas.openxmlformats.org/officeDocument/2006/relationships/image" Target="../media/image10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8.xml"/><Relationship Id="rId3" Type="http://schemas.openxmlformats.org/officeDocument/2006/relationships/image" Target="../media/image103.png"/></Relationships>
</file>

<file path=ppt/slides/_rels/slide79.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88.jpeg"/><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1.xml"/><Relationship Id="rId3" Type="http://schemas.openxmlformats.org/officeDocument/2006/relationships/image" Target="../media/image105.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10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6.xml"/><Relationship Id="rId3" Type="http://schemas.openxmlformats.org/officeDocument/2006/relationships/image" Target="../media/image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3" Type="http://schemas.openxmlformats.org/officeDocument/2006/relationships/image" Target="../media/image109.jpeg"/><Relationship Id="rId4" Type="http://schemas.openxmlformats.org/officeDocument/2006/relationships/image" Target="../media/image110.jpeg"/><Relationship Id="rId5" Type="http://schemas.openxmlformats.org/officeDocument/2006/relationships/image" Target="../media/image111.jpeg"/><Relationship Id="rId6" Type="http://schemas.openxmlformats.org/officeDocument/2006/relationships/image" Target="../media/image1.jpeg"/><Relationship Id="rId7" Type="http://schemas.openxmlformats.org/officeDocument/2006/relationships/image" Target="../media/image112.jpeg"/><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3" Type="http://schemas.openxmlformats.org/officeDocument/2006/relationships/image" Target="../media/image113.jpeg"/><Relationship Id="rId4" Type="http://schemas.openxmlformats.org/officeDocument/2006/relationships/image" Target="../media/image114.jpeg"/><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115.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116.png"/></Relationships>
</file>

<file path=ppt/slides/_rels/slide94.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19.jpeg"/><Relationship Id="rId1" Type="http://schemas.openxmlformats.org/officeDocument/2006/relationships/slideLayout" Target="../slideLayouts/slideLayout7.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120.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3" Type="http://schemas.openxmlformats.org/officeDocument/2006/relationships/image" Target="../media/image121.jpeg"/><Relationship Id="rId4" Type="http://schemas.openxmlformats.org/officeDocument/2006/relationships/image" Target="../media/image122.jpeg"/><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73" name="Rectangle 125"/>
          <p:cNvSpPr>
            <a:spLocks noChangeArrowheads="1"/>
          </p:cNvSpPr>
          <p:nvPr/>
        </p:nvSpPr>
        <p:spPr bwMode="auto">
          <a:xfrm>
            <a:off x="0" y="4293096"/>
            <a:ext cx="9144000"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en-US" sz="1800" b="1" dirty="0">
                <a:solidFill>
                  <a:srgbClr val="0061AF"/>
                </a:solidFill>
                <a:latin typeface="Calibri"/>
                <a:cs typeface="Calibri"/>
              </a:rPr>
              <a:t>Course Enhancement Module on Evidence-Based Math Interventions: </a:t>
            </a:r>
            <a:endParaRPr lang="en-US" sz="1800" b="1" dirty="0" smtClean="0">
              <a:solidFill>
                <a:srgbClr val="0061AF"/>
              </a:solidFill>
              <a:latin typeface="Calibri"/>
              <a:cs typeface="Calibri"/>
            </a:endParaRPr>
          </a:p>
          <a:p>
            <a:pPr algn="ctr">
              <a:defRPr/>
            </a:pPr>
            <a:r>
              <a:rPr lang="en-US" sz="1800" b="1" dirty="0" smtClean="0">
                <a:solidFill>
                  <a:srgbClr val="0061AF"/>
                </a:solidFill>
                <a:latin typeface="Calibri"/>
                <a:cs typeface="Calibri"/>
              </a:rPr>
              <a:t>Part 2: Universal Math Instruction </a:t>
            </a:r>
            <a:endParaRPr lang="en-US" sz="1800" b="1" dirty="0">
              <a:solidFill>
                <a:srgbClr val="0061AF"/>
              </a:solidFill>
              <a:latin typeface="Calibri"/>
              <a:cs typeface="Calibri"/>
            </a:endParaRPr>
          </a:p>
        </p:txBody>
      </p:sp>
      <p:pic>
        <p:nvPicPr>
          <p:cNvPr id="6147" name="Picture 1" descr="CEEDAR-LogoFinal-simple-white-17.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2205038"/>
            <a:ext cx="3243262"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0"/>
          <p:cNvSpPr txBox="1">
            <a:spLocks noChangeArrowheads="1"/>
          </p:cNvSpPr>
          <p:nvPr/>
        </p:nvSpPr>
        <p:spPr bwMode="auto">
          <a:xfrm>
            <a:off x="539750" y="3429000"/>
            <a:ext cx="8064500"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0061AF"/>
                </a:solidFill>
                <a:latin typeface="Calibri"/>
                <a:cs typeface="Calibri"/>
              </a:rPr>
              <a:t>Collaboration for Effective Educator Development, Accountability, and Reform </a:t>
            </a:r>
          </a:p>
        </p:txBody>
      </p:sp>
      <p:sp>
        <p:nvSpPr>
          <p:cNvPr id="6149" name="TextBox 1"/>
          <p:cNvSpPr txBox="1">
            <a:spLocks noChangeArrowheads="1"/>
          </p:cNvSpPr>
          <p:nvPr/>
        </p:nvSpPr>
        <p:spPr bwMode="auto">
          <a:xfrm>
            <a:off x="3348038" y="6381750"/>
            <a:ext cx="25923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dirty="0">
                <a:solidFill>
                  <a:schemeClr val="bg1"/>
                </a:solidFill>
                <a:latin typeface="Calibri"/>
                <a:cs typeface="Calibri"/>
              </a:rPr>
              <a:t>H325A120003</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p:cNvSpPr>
          <p:nvPr>
            <p:ph type="title"/>
          </p:nvPr>
        </p:nvSpPr>
        <p:spPr>
          <a:ln>
            <a:miter lim="800000"/>
            <a:headEnd/>
            <a:tailEnd/>
          </a:ln>
        </p:spPr>
        <p:txBody>
          <a:bodyPr/>
          <a:lstStyle/>
          <a:p>
            <a:r>
              <a:rPr lang="en-US" altLang="en-US" dirty="0" smtClean="0">
                <a:latin typeface="Calibri"/>
                <a:cs typeface="Calibri"/>
              </a:rPr>
              <a:t>Universal Level</a:t>
            </a:r>
          </a:p>
        </p:txBody>
      </p:sp>
      <p:sp>
        <p:nvSpPr>
          <p:cNvPr id="5123" name="Rectangle 3"/>
          <p:cNvSpPr>
            <a:spLocks noGrp="1"/>
          </p:cNvSpPr>
          <p:nvPr>
            <p:ph idx="1"/>
          </p:nvPr>
        </p:nvSpPr>
        <p:spPr>
          <a:xfrm>
            <a:off x="1692275" y="1600200"/>
            <a:ext cx="6994525" cy="4781128"/>
          </a:xfrm>
        </p:spPr>
        <p:txBody>
          <a:bodyPr/>
          <a:lstStyle/>
          <a:p>
            <a:pPr>
              <a:buClr>
                <a:schemeClr val="tx1"/>
              </a:buClr>
              <a:buFont typeface="Arial"/>
              <a:buChar char="•"/>
              <a:defRPr/>
            </a:pPr>
            <a:r>
              <a:rPr lang="en-US" sz="2800" b="1" dirty="0">
                <a:latin typeface="Calibri"/>
                <a:cs typeface="Calibri"/>
              </a:rPr>
              <a:t>FOCUS: </a:t>
            </a:r>
            <a:r>
              <a:rPr lang="en-US" sz="2800" dirty="0">
                <a:latin typeface="Calibri"/>
                <a:cs typeface="Calibri"/>
              </a:rPr>
              <a:t>ALL </a:t>
            </a:r>
            <a:r>
              <a:rPr lang="en-US" sz="2800" dirty="0" smtClean="0">
                <a:latin typeface="Calibri"/>
                <a:cs typeface="Calibri"/>
              </a:rPr>
              <a:t>students.</a:t>
            </a:r>
            <a:endParaRPr lang="en-US" sz="2800" dirty="0">
              <a:latin typeface="Calibri"/>
              <a:cs typeface="Calibri"/>
            </a:endParaRPr>
          </a:p>
          <a:p>
            <a:pPr>
              <a:buClr>
                <a:schemeClr val="tx1"/>
              </a:buClr>
              <a:buFont typeface="Arial"/>
              <a:buChar char="•"/>
              <a:defRPr/>
            </a:pPr>
            <a:r>
              <a:rPr lang="en-US" sz="2800" b="1" dirty="0">
                <a:latin typeface="Calibri"/>
                <a:cs typeface="Calibri"/>
              </a:rPr>
              <a:t>INSTRUCTION: </a:t>
            </a:r>
            <a:r>
              <a:rPr lang="en-US" sz="2800" dirty="0">
                <a:latin typeface="Calibri"/>
                <a:cs typeface="Calibri"/>
              </a:rPr>
              <a:t>District curriculum and instructional practices that are research </a:t>
            </a:r>
            <a:r>
              <a:rPr lang="en-US" sz="2800" dirty="0" smtClean="0">
                <a:latin typeface="Calibri"/>
                <a:cs typeface="Calibri"/>
              </a:rPr>
              <a:t>based, </a:t>
            </a:r>
            <a:r>
              <a:rPr lang="en-US" sz="2800" dirty="0">
                <a:latin typeface="Calibri"/>
                <a:cs typeface="Calibri"/>
              </a:rPr>
              <a:t>aligned with state or district </a:t>
            </a:r>
            <a:r>
              <a:rPr lang="en-US" sz="2800" dirty="0" smtClean="0">
                <a:latin typeface="Calibri"/>
                <a:cs typeface="Calibri"/>
              </a:rPr>
              <a:t>standards, and </a:t>
            </a:r>
            <a:r>
              <a:rPr lang="en-US" sz="2800" dirty="0">
                <a:latin typeface="Calibri"/>
                <a:cs typeface="Calibri"/>
              </a:rPr>
              <a:t>incorporate differentiated </a:t>
            </a:r>
            <a:r>
              <a:rPr lang="en-US" sz="2800" dirty="0" smtClean="0">
                <a:latin typeface="Calibri"/>
                <a:cs typeface="Calibri"/>
              </a:rPr>
              <a:t>instruction.</a:t>
            </a:r>
            <a:endParaRPr lang="en-US" sz="2800" dirty="0">
              <a:latin typeface="Calibri"/>
              <a:cs typeface="Calibri"/>
            </a:endParaRPr>
          </a:p>
          <a:p>
            <a:pPr>
              <a:buClr>
                <a:schemeClr val="tx1"/>
              </a:buClr>
              <a:buFont typeface="Arial"/>
              <a:buChar char="•"/>
              <a:defRPr/>
            </a:pPr>
            <a:r>
              <a:rPr lang="en-US" sz="2800" b="1" dirty="0">
                <a:latin typeface="Calibri"/>
                <a:cs typeface="Calibri"/>
              </a:rPr>
              <a:t>SETTING: </a:t>
            </a:r>
            <a:r>
              <a:rPr lang="en-US" sz="2800" dirty="0">
                <a:latin typeface="Calibri"/>
                <a:cs typeface="Calibri"/>
              </a:rPr>
              <a:t>General education </a:t>
            </a:r>
            <a:r>
              <a:rPr lang="en-US" sz="2800" dirty="0" smtClean="0">
                <a:latin typeface="Calibri"/>
                <a:cs typeface="Calibri"/>
              </a:rPr>
              <a:t>classroom.</a:t>
            </a:r>
            <a:endParaRPr lang="en-US" sz="2800" dirty="0">
              <a:latin typeface="Calibri"/>
              <a:cs typeface="Calibri"/>
            </a:endParaRPr>
          </a:p>
          <a:p>
            <a:pPr>
              <a:buClr>
                <a:schemeClr val="tx1"/>
              </a:buClr>
              <a:buFont typeface="Arial"/>
              <a:buChar char="•"/>
              <a:defRPr/>
            </a:pPr>
            <a:r>
              <a:rPr lang="en-US" sz="2800" b="1" dirty="0">
                <a:latin typeface="Calibri"/>
                <a:cs typeface="Calibri"/>
              </a:rPr>
              <a:t>ASSESSMENTS: </a:t>
            </a:r>
            <a:r>
              <a:rPr lang="en-US" sz="2800" dirty="0">
                <a:latin typeface="Calibri"/>
                <a:cs typeface="Calibri"/>
              </a:rPr>
              <a:t>Screening, </a:t>
            </a:r>
            <a:r>
              <a:rPr lang="en-US" sz="2800" dirty="0" smtClean="0">
                <a:latin typeface="Calibri"/>
                <a:cs typeface="Calibri"/>
              </a:rPr>
              <a:t>continual </a:t>
            </a:r>
            <a:r>
              <a:rPr lang="en-US" sz="2800" dirty="0">
                <a:latin typeface="Calibri"/>
                <a:cs typeface="Calibri"/>
              </a:rPr>
              <a:t>progress monitoring, and outcome measures or summative </a:t>
            </a:r>
            <a:r>
              <a:rPr lang="en-US" sz="2800" dirty="0" smtClean="0">
                <a:latin typeface="Calibri"/>
                <a:cs typeface="Calibri"/>
              </a:rPr>
              <a:t>assessments.</a:t>
            </a:r>
            <a:endParaRPr lang="en-US" sz="2800" dirty="0">
              <a:latin typeface="Calibri"/>
              <a:cs typeface="Calibri"/>
            </a:endParaRPr>
          </a:p>
        </p:txBody>
      </p:sp>
      <p:sp>
        <p:nvSpPr>
          <p:cNvPr id="24580" name="Slide Number Placeholder 3"/>
          <p:cNvSpPr>
            <a:spLocks noGrp="1"/>
          </p:cNvSpPr>
          <p:nvPr>
            <p:ph type="sldNum" sz="quarter" idx="4294967295"/>
          </p:nvPr>
        </p:nvSpPr>
        <p:spPr bwMode="auto">
          <a:xfrm>
            <a:off x="28575" y="5373688"/>
            <a:ext cx="1296988" cy="2682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fld id="{4BE849B9-A819-4820-8945-5180A74357FC}" type="slidenum">
              <a:rPr lang="en-US" altLang="en-US" sz="1800">
                <a:solidFill>
                  <a:schemeClr val="tx1"/>
                </a:solidFill>
              </a:rPr>
              <a:pPr eaLnBrk="1" hangingPunct="1">
                <a:spcBef>
                  <a:spcPct val="0"/>
                </a:spcBef>
                <a:buFontTx/>
                <a:buNone/>
              </a:pPr>
              <a:t>10</a:t>
            </a:fld>
            <a:endParaRPr lang="en-US" altLang="en-US" sz="1800">
              <a:solidFill>
                <a:schemeClr val="tx1"/>
              </a:solidFill>
            </a:endParaRPr>
          </a:p>
        </p:txBody>
      </p:sp>
      <p:sp>
        <p:nvSpPr>
          <p:cNvPr id="7" name="TextBox 6"/>
          <p:cNvSpPr txBox="1"/>
          <p:nvPr/>
        </p:nvSpPr>
        <p:spPr>
          <a:xfrm>
            <a:off x="-324544" y="6453336"/>
            <a:ext cx="4608512" cy="276999"/>
          </a:xfrm>
          <a:prstGeom prst="rect">
            <a:avLst/>
          </a:prstGeom>
          <a:noFill/>
        </p:spPr>
        <p:txBody>
          <a:bodyPr wrap="square" rtlCol="0">
            <a:spAutoFit/>
          </a:bodyPr>
          <a:lstStyle/>
          <a:p>
            <a:pPr lvl="4" eaLnBrk="1" hangingPunct="1"/>
            <a:r>
              <a:rPr lang="en-US" altLang="en-US" sz="1200" dirty="0" smtClean="0">
                <a:solidFill>
                  <a:schemeClr val="accent4"/>
                </a:solidFill>
                <a:latin typeface="Calibri"/>
                <a:cs typeface="Calibri"/>
              </a:rPr>
              <a:t>National Center on RTI, 2010</a:t>
            </a:r>
            <a:endParaRPr lang="en-US" altLang="en-US" sz="1200" dirty="0">
              <a:solidFill>
                <a:schemeClr val="accent4"/>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itle 1"/>
          <p:cNvSpPr>
            <a:spLocks noGrp="1"/>
          </p:cNvSpPr>
          <p:nvPr>
            <p:ph type="title"/>
          </p:nvPr>
        </p:nvSpPr>
        <p:spPr>
          <a:ln>
            <a:miter lim="800000"/>
            <a:headEnd/>
            <a:tailEnd/>
          </a:ln>
        </p:spPr>
        <p:txBody>
          <a:bodyPr/>
          <a:lstStyle/>
          <a:p>
            <a:r>
              <a:rPr lang="en-US" altLang="en-US" dirty="0" smtClean="0">
                <a:latin typeface="Calibri"/>
                <a:cs typeface="Calibri"/>
              </a:rPr>
              <a:t>Mr. Math and Screening</a:t>
            </a:r>
          </a:p>
        </p:txBody>
      </p:sp>
      <p:sp>
        <p:nvSpPr>
          <p:cNvPr id="3" name="Content Placeholder 2"/>
          <p:cNvSpPr>
            <a:spLocks noGrp="1"/>
          </p:cNvSpPr>
          <p:nvPr>
            <p:ph idx="1"/>
          </p:nvPr>
        </p:nvSpPr>
        <p:spPr>
          <a:xfrm>
            <a:off x="1692275" y="1600200"/>
            <a:ext cx="6994525" cy="4997152"/>
          </a:xfrm>
        </p:spPr>
        <p:txBody>
          <a:bodyPr/>
          <a:lstStyle/>
          <a:p>
            <a:pPr>
              <a:buFont typeface="Arial"/>
              <a:buChar char="•"/>
              <a:defRPr/>
            </a:pPr>
            <a:r>
              <a:rPr lang="en-US" sz="2400" dirty="0" smtClean="0">
                <a:latin typeface="Calibri"/>
                <a:cs typeface="Calibri"/>
              </a:rPr>
              <a:t>Bear Lake screens all                                        students students in                                                                 September.</a:t>
            </a:r>
          </a:p>
          <a:p>
            <a:pPr>
              <a:buFont typeface="Arial"/>
              <a:buChar char="•"/>
              <a:defRPr/>
            </a:pPr>
            <a:r>
              <a:rPr lang="en-US" sz="2400" dirty="0" smtClean="0">
                <a:latin typeface="Calibri"/>
                <a:cs typeface="Calibri"/>
              </a:rPr>
              <a:t>Mr</a:t>
            </a:r>
            <a:r>
              <a:rPr lang="en-US" sz="2400" dirty="0">
                <a:latin typeface="Calibri"/>
                <a:cs typeface="Calibri"/>
              </a:rPr>
              <a:t>. </a:t>
            </a:r>
            <a:r>
              <a:rPr lang="en-US" sz="2400" dirty="0" smtClean="0">
                <a:latin typeface="Calibri"/>
                <a:cs typeface="Calibri"/>
              </a:rPr>
              <a:t>Math </a:t>
            </a:r>
            <a:br>
              <a:rPr lang="en-US" sz="2400" dirty="0" smtClean="0">
                <a:latin typeface="Calibri"/>
                <a:cs typeface="Calibri"/>
              </a:rPr>
            </a:br>
            <a:r>
              <a:rPr lang="en-US" sz="2400" dirty="0" smtClean="0">
                <a:latin typeface="Calibri"/>
                <a:cs typeface="Calibri"/>
              </a:rPr>
              <a:t>implemented a screener </a:t>
            </a:r>
            <a:br>
              <a:rPr lang="en-US" sz="2400" dirty="0" smtClean="0">
                <a:latin typeface="Calibri"/>
                <a:cs typeface="Calibri"/>
              </a:rPr>
            </a:br>
            <a:r>
              <a:rPr lang="en-US" sz="2400" dirty="0" smtClean="0">
                <a:latin typeface="Calibri"/>
                <a:cs typeface="Calibri"/>
              </a:rPr>
              <a:t>for all students</a:t>
            </a:r>
            <a:r>
              <a:rPr lang="en-US" sz="2400" dirty="0">
                <a:latin typeface="Calibri"/>
                <a:cs typeface="Calibri"/>
              </a:rPr>
              <a:t>. </a:t>
            </a:r>
            <a:endParaRPr lang="en-US" sz="2400" dirty="0" smtClean="0">
              <a:latin typeface="Calibri"/>
              <a:cs typeface="Calibri"/>
            </a:endParaRPr>
          </a:p>
          <a:p>
            <a:pPr>
              <a:buFont typeface="Arial"/>
              <a:buChar char="•"/>
              <a:defRPr/>
            </a:pPr>
            <a:r>
              <a:rPr lang="en-US" sz="2400" dirty="0" smtClean="0">
                <a:latin typeface="Calibri"/>
                <a:cs typeface="Calibri"/>
              </a:rPr>
              <a:t>He chose a few screeners to target </a:t>
            </a:r>
            <a:br>
              <a:rPr lang="en-US" sz="2400" dirty="0" smtClean="0">
                <a:latin typeface="Calibri"/>
                <a:cs typeface="Calibri"/>
              </a:rPr>
            </a:br>
            <a:r>
              <a:rPr lang="en-US" sz="2400" dirty="0" smtClean="0">
                <a:latin typeface="Calibri"/>
                <a:cs typeface="Calibri"/>
              </a:rPr>
              <a:t>key skills in the second grade math content.</a:t>
            </a:r>
          </a:p>
          <a:p>
            <a:pPr>
              <a:buFont typeface="Arial"/>
              <a:buChar char="•"/>
              <a:defRPr/>
            </a:pPr>
            <a:r>
              <a:rPr lang="en-US" sz="2400" dirty="0" smtClean="0">
                <a:latin typeface="Calibri"/>
                <a:cs typeface="Calibri"/>
              </a:rPr>
              <a:t>Mr. Math consulted </a:t>
            </a:r>
            <a:r>
              <a:rPr lang="en-US" sz="2400" dirty="0">
                <a:latin typeface="Calibri"/>
                <a:cs typeface="Calibri"/>
              </a:rPr>
              <a:t>the Center on RTI </a:t>
            </a:r>
            <a:r>
              <a:rPr lang="en-US" sz="2400" dirty="0" smtClean="0">
                <a:latin typeface="Calibri"/>
                <a:cs typeface="Calibri"/>
              </a:rPr>
              <a:t>tools chart </a:t>
            </a:r>
            <a:r>
              <a:rPr lang="en-US" sz="2400" dirty="0">
                <a:latin typeface="Calibri"/>
                <a:cs typeface="Calibri"/>
              </a:rPr>
              <a:t>and </a:t>
            </a:r>
            <a:r>
              <a:rPr lang="en-US" sz="2400" dirty="0" smtClean="0">
                <a:latin typeface="Calibri"/>
                <a:cs typeface="Calibri"/>
              </a:rPr>
              <a:t>determined </a:t>
            </a:r>
            <a:r>
              <a:rPr lang="en-US" sz="2400" dirty="0">
                <a:latin typeface="Calibri"/>
                <a:cs typeface="Calibri"/>
              </a:rPr>
              <a:t>that the validity, reliability, and efficiency of the screener fit his context </a:t>
            </a:r>
            <a:r>
              <a:rPr lang="en-US" sz="2400" dirty="0" smtClean="0">
                <a:latin typeface="Calibri"/>
                <a:cs typeface="Calibri"/>
              </a:rPr>
              <a:t>and student population. </a:t>
            </a:r>
            <a:endParaRPr lang="en-US" sz="2400" dirty="0">
              <a:latin typeface="Calibri"/>
              <a:cs typeface="Calibri"/>
            </a:endParaRPr>
          </a:p>
        </p:txBody>
      </p:sp>
      <p:pic>
        <p:nvPicPr>
          <p:cNvPr id="1198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1628800"/>
            <a:ext cx="2777877" cy="18464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12-Point Star 4"/>
          <p:cNvSpPr/>
          <p:nvPr/>
        </p:nvSpPr>
        <p:spPr>
          <a:xfrm>
            <a:off x="-16237" y="150229"/>
            <a:ext cx="1851933" cy="1007641"/>
          </a:xfrm>
          <a:prstGeom prst="star12">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400" b="1" dirty="0">
                <a:solidFill>
                  <a:schemeClr val="accent4"/>
                </a:solidFill>
                <a:latin typeface="Calibri"/>
                <a:cs typeface="Calibri"/>
              </a:rPr>
              <a:t>Handout 9</a:t>
            </a:r>
          </a:p>
        </p:txBody>
      </p:sp>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itle 1"/>
          <p:cNvSpPr>
            <a:spLocks noGrp="1"/>
          </p:cNvSpPr>
          <p:nvPr>
            <p:ph type="title"/>
          </p:nvPr>
        </p:nvSpPr>
        <p:spPr>
          <a:ln>
            <a:miter lim="800000"/>
            <a:headEnd/>
            <a:tailEnd/>
          </a:ln>
        </p:spPr>
        <p:txBody>
          <a:bodyPr/>
          <a:lstStyle/>
          <a:p>
            <a:r>
              <a:rPr lang="en-US" altLang="en-US" dirty="0" smtClean="0">
                <a:latin typeface="Calibri"/>
                <a:cs typeface="Calibri"/>
              </a:rPr>
              <a:t>Ethan and Screening</a:t>
            </a:r>
          </a:p>
        </p:txBody>
      </p:sp>
      <p:sp>
        <p:nvSpPr>
          <p:cNvPr id="3" name="Content Placeholder 2"/>
          <p:cNvSpPr>
            <a:spLocks noGrp="1"/>
          </p:cNvSpPr>
          <p:nvPr>
            <p:ph idx="1"/>
          </p:nvPr>
        </p:nvSpPr>
        <p:spPr/>
        <p:txBody>
          <a:bodyPr/>
          <a:lstStyle/>
          <a:p>
            <a:pPr marL="0" indent="0">
              <a:buNone/>
              <a:defRPr/>
            </a:pPr>
            <a:r>
              <a:rPr lang="en-US" dirty="0" smtClean="0">
                <a:latin typeface="Calibri"/>
                <a:cs typeface="Calibri"/>
              </a:rPr>
              <a:t>Ethan performed below a cut score. The box plot below shows Ethan’s score </a:t>
            </a:r>
            <a:br>
              <a:rPr lang="en-US" dirty="0" smtClean="0">
                <a:latin typeface="Calibri"/>
                <a:cs typeface="Calibri"/>
              </a:rPr>
            </a:br>
            <a:r>
              <a:rPr lang="en-US" dirty="0" smtClean="0">
                <a:latin typeface="Calibri"/>
                <a:cs typeface="Calibri"/>
              </a:rPr>
              <a:t>(blue dot) compared to his peers. </a:t>
            </a:r>
            <a:endParaRPr lang="en-US" dirty="0">
              <a:latin typeface="Calibri"/>
              <a:cs typeface="Calibri"/>
            </a:endParaRPr>
          </a:p>
        </p:txBody>
      </p:sp>
      <p:pic>
        <p:nvPicPr>
          <p:cNvPr id="210948"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845"/>
          <a:stretch>
            <a:fillRect/>
          </a:stretch>
        </p:blipFill>
        <p:spPr bwMode="auto">
          <a:xfrm>
            <a:off x="3635053" y="3140968"/>
            <a:ext cx="2953171" cy="2412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12-Point Star 4"/>
          <p:cNvSpPr/>
          <p:nvPr/>
        </p:nvSpPr>
        <p:spPr>
          <a:xfrm>
            <a:off x="-16237" y="150229"/>
            <a:ext cx="1851933" cy="1007641"/>
          </a:xfrm>
          <a:prstGeom prst="star12">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400" b="1" dirty="0">
                <a:solidFill>
                  <a:schemeClr val="accent4"/>
                </a:solidFill>
                <a:latin typeface="Calibri"/>
                <a:cs typeface="Calibri"/>
              </a:rPr>
              <a:t>Handout 9</a:t>
            </a:r>
          </a:p>
        </p:txBody>
      </p:sp>
      <p:sp>
        <p:nvSpPr>
          <p:cNvPr id="6" name="Rectangle 2"/>
          <p:cNvSpPr>
            <a:spLocks noChangeArrowheads="1"/>
          </p:cNvSpPr>
          <p:nvPr/>
        </p:nvSpPr>
        <p:spPr bwMode="auto">
          <a:xfrm>
            <a:off x="-180528" y="6453188"/>
            <a:ext cx="50405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lvl="4" eaLnBrk="1" hangingPunct="1">
              <a:spcBef>
                <a:spcPct val="0"/>
              </a:spcBef>
              <a:buFontTx/>
              <a:buNone/>
            </a:pPr>
            <a:r>
              <a:rPr lang="en-US" altLang="en-US" sz="1200" dirty="0">
                <a:solidFill>
                  <a:srgbClr val="000000"/>
                </a:solidFill>
                <a:latin typeface="Calibri"/>
                <a:ea typeface="ＭＳ Ｐゴシック" panose="020B0600070205080204" pitchFamily="34" charset="-128"/>
                <a:cs typeface="Calibri"/>
              </a:rPr>
              <a:t>Center on Response to Intervention, </a:t>
            </a:r>
            <a:r>
              <a:rPr lang="en-US" altLang="en-US" sz="1200" dirty="0" smtClean="0">
                <a:solidFill>
                  <a:srgbClr val="000000"/>
                </a:solidFill>
                <a:latin typeface="Calibri"/>
                <a:ea typeface="ＭＳ Ｐゴシック" panose="020B0600070205080204" pitchFamily="34" charset="-128"/>
                <a:cs typeface="Calibri"/>
              </a:rPr>
              <a:t>2010</a:t>
            </a:r>
            <a:endParaRPr lang="en-US" altLang="en-US" sz="1200" dirty="0">
              <a:solidFill>
                <a:srgbClr val="000000"/>
              </a:solidFill>
              <a:latin typeface="Calibri"/>
              <a:ea typeface="ＭＳ Ｐゴシック" panose="020B0600070205080204" pitchFamily="34" charset="-128"/>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Title 1"/>
          <p:cNvSpPr>
            <a:spLocks noGrp="1"/>
          </p:cNvSpPr>
          <p:nvPr>
            <p:ph type="title"/>
          </p:nvPr>
        </p:nvSpPr>
        <p:spPr>
          <a:xfrm>
            <a:off x="1692275" y="274638"/>
            <a:ext cx="6994525" cy="1282154"/>
          </a:xfrm>
          <a:ln>
            <a:miter lim="800000"/>
            <a:headEnd/>
            <a:tailEnd/>
          </a:ln>
        </p:spPr>
        <p:txBody>
          <a:bodyPr/>
          <a:lstStyle/>
          <a:p>
            <a:r>
              <a:rPr lang="en-US" altLang="en-US" dirty="0" smtClean="0">
                <a:latin typeface="Calibri"/>
                <a:cs typeface="Calibri"/>
              </a:rPr>
              <a:t>Mr. Math and</a:t>
            </a:r>
            <a:br>
              <a:rPr lang="en-US" altLang="en-US" dirty="0" smtClean="0">
                <a:latin typeface="Calibri"/>
                <a:cs typeface="Calibri"/>
              </a:rPr>
            </a:br>
            <a:r>
              <a:rPr lang="en-US" altLang="en-US" dirty="0" smtClean="0">
                <a:latin typeface="Calibri"/>
                <a:cs typeface="Calibri"/>
              </a:rPr>
              <a:t>Progress Monitoring</a:t>
            </a:r>
          </a:p>
        </p:txBody>
      </p:sp>
      <p:sp>
        <p:nvSpPr>
          <p:cNvPr id="3" name="Content Placeholder 2"/>
          <p:cNvSpPr>
            <a:spLocks noGrp="1"/>
          </p:cNvSpPr>
          <p:nvPr>
            <p:ph idx="1"/>
          </p:nvPr>
        </p:nvSpPr>
        <p:spPr/>
        <p:txBody>
          <a:bodyPr/>
          <a:lstStyle/>
          <a:p>
            <a:pPr>
              <a:buFont typeface="Arial"/>
              <a:buChar char="•"/>
              <a:defRPr/>
            </a:pPr>
            <a:r>
              <a:rPr lang="en-US" sz="2400" dirty="0" smtClean="0">
                <a:latin typeface="Calibri"/>
                <a:cs typeface="Calibri"/>
              </a:rPr>
              <a:t>Mr. Math monitors the progress of those </a:t>
            </a:r>
            <a:r>
              <a:rPr lang="en-US" sz="2400" dirty="0">
                <a:latin typeface="Calibri"/>
                <a:cs typeface="Calibri"/>
              </a:rPr>
              <a:t>students, including </a:t>
            </a:r>
            <a:r>
              <a:rPr lang="en-US" sz="2400" dirty="0" smtClean="0">
                <a:latin typeface="Calibri"/>
                <a:cs typeface="Calibri"/>
              </a:rPr>
              <a:t>Ethan, who initially scored below a cut score.</a:t>
            </a:r>
          </a:p>
          <a:p>
            <a:pPr>
              <a:buFont typeface="Arial"/>
              <a:buChar char="•"/>
              <a:defRPr/>
            </a:pPr>
            <a:r>
              <a:rPr lang="en-US" sz="2400" dirty="0">
                <a:latin typeface="Calibri"/>
                <a:cs typeface="Calibri"/>
              </a:rPr>
              <a:t>Mr. Math uses </a:t>
            </a:r>
            <a:r>
              <a:rPr lang="en-US" sz="2400" dirty="0" smtClean="0">
                <a:latin typeface="Calibri"/>
                <a:cs typeface="Calibri"/>
              </a:rPr>
              <a:t>brief, valid, </a:t>
            </a:r>
            <a:r>
              <a:rPr lang="en-US" sz="2400" dirty="0">
                <a:latin typeface="Calibri"/>
                <a:cs typeface="Calibri"/>
              </a:rPr>
              <a:t>and reliable </a:t>
            </a:r>
            <a:r>
              <a:rPr lang="en-US" sz="2400" dirty="0" smtClean="0">
                <a:latin typeface="Calibri"/>
                <a:cs typeface="Calibri"/>
              </a:rPr>
              <a:t>assessments.</a:t>
            </a:r>
          </a:p>
          <a:p>
            <a:pPr>
              <a:buFont typeface="Arial"/>
              <a:buChar char="•"/>
              <a:defRPr/>
            </a:pPr>
            <a:r>
              <a:rPr lang="en-US" sz="2400" dirty="0" smtClean="0">
                <a:latin typeface="Calibri"/>
                <a:cs typeface="Calibri"/>
              </a:rPr>
              <a:t>Mr. Math uses a few math screeners that each target different math skills.</a:t>
            </a:r>
          </a:p>
          <a:p>
            <a:pPr>
              <a:buFont typeface="Arial"/>
              <a:buChar char="•"/>
              <a:defRPr/>
            </a:pPr>
            <a:r>
              <a:rPr lang="en-US" sz="2400" dirty="0" smtClean="0">
                <a:latin typeface="Calibri"/>
                <a:cs typeface="Calibri"/>
              </a:rPr>
              <a:t>He consulted the Center on RTI’s tools chart to determine those measures.</a:t>
            </a:r>
            <a:endParaRPr lang="en-US" sz="2400" dirty="0">
              <a:latin typeface="Calibri"/>
              <a:cs typeface="Calibri"/>
            </a:endParaRPr>
          </a:p>
        </p:txBody>
      </p:sp>
      <p:pic>
        <p:nvPicPr>
          <p:cNvPr id="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77233">
            <a:off x="5524630" y="5138360"/>
            <a:ext cx="2203152" cy="157913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12-Point Star 4"/>
          <p:cNvSpPr/>
          <p:nvPr/>
        </p:nvSpPr>
        <p:spPr>
          <a:xfrm>
            <a:off x="-16237" y="150229"/>
            <a:ext cx="1851933" cy="1007641"/>
          </a:xfrm>
          <a:prstGeom prst="star12">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400" b="1" dirty="0">
                <a:solidFill>
                  <a:schemeClr val="accent4"/>
                </a:solidFill>
                <a:latin typeface="Calibri"/>
                <a:cs typeface="Calibri"/>
              </a:rPr>
              <a:t>Handout 9</a:t>
            </a:r>
          </a:p>
        </p:txBody>
      </p:sp>
    </p:spTree>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itle 1"/>
          <p:cNvSpPr>
            <a:spLocks noGrp="1"/>
          </p:cNvSpPr>
          <p:nvPr>
            <p:ph type="title"/>
          </p:nvPr>
        </p:nvSpPr>
        <p:spPr>
          <a:xfrm>
            <a:off x="1692275" y="274638"/>
            <a:ext cx="6994525" cy="1282154"/>
          </a:xfrm>
          <a:ln>
            <a:miter lim="800000"/>
            <a:headEnd/>
            <a:tailEnd/>
          </a:ln>
        </p:spPr>
        <p:txBody>
          <a:bodyPr/>
          <a:lstStyle/>
          <a:p>
            <a:r>
              <a:rPr lang="en-US" altLang="en-US" dirty="0" smtClean="0">
                <a:latin typeface="Calibri"/>
                <a:cs typeface="Calibri"/>
              </a:rPr>
              <a:t>Ethan and Progress Monitoring</a:t>
            </a:r>
          </a:p>
        </p:txBody>
      </p:sp>
      <p:sp>
        <p:nvSpPr>
          <p:cNvPr id="3" name="Content Placeholder 2"/>
          <p:cNvSpPr>
            <a:spLocks noGrp="1"/>
          </p:cNvSpPr>
          <p:nvPr>
            <p:ph idx="1"/>
          </p:nvPr>
        </p:nvSpPr>
        <p:spPr/>
        <p:txBody>
          <a:bodyPr/>
          <a:lstStyle/>
          <a:p>
            <a:pPr marL="0" indent="0">
              <a:buNone/>
              <a:defRPr/>
            </a:pPr>
            <a:r>
              <a:rPr lang="en-US" sz="2800" dirty="0" smtClean="0">
                <a:latin typeface="Calibri"/>
                <a:cs typeface="Calibri"/>
              </a:rPr>
              <a:t>Ethan demonstrated </a:t>
            </a:r>
            <a:r>
              <a:rPr lang="en-US" sz="2800" dirty="0">
                <a:latin typeface="Calibri"/>
                <a:cs typeface="Calibri"/>
              </a:rPr>
              <a:t>inadequate growth </a:t>
            </a:r>
            <a:r>
              <a:rPr lang="en-US" sz="2800" dirty="0" smtClean="0">
                <a:latin typeface="Calibri"/>
                <a:cs typeface="Calibri"/>
              </a:rPr>
              <a:t>after the </a:t>
            </a:r>
            <a:r>
              <a:rPr lang="en-US" sz="2800" dirty="0">
                <a:latin typeface="Calibri"/>
                <a:cs typeface="Calibri"/>
              </a:rPr>
              <a:t>7</a:t>
            </a:r>
            <a:r>
              <a:rPr lang="en-US" sz="2800" dirty="0" smtClean="0">
                <a:latin typeface="Calibri"/>
                <a:cs typeface="Calibri"/>
              </a:rPr>
              <a:t>-week period over which Mr. Math monitored his growth.</a:t>
            </a:r>
          </a:p>
        </p:txBody>
      </p:sp>
      <p:sp>
        <p:nvSpPr>
          <p:cNvPr id="6" name="12-Point Star 5"/>
          <p:cNvSpPr/>
          <p:nvPr/>
        </p:nvSpPr>
        <p:spPr>
          <a:xfrm>
            <a:off x="-16237" y="150229"/>
            <a:ext cx="1851933" cy="1007641"/>
          </a:xfrm>
          <a:prstGeom prst="star12">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400" b="1" dirty="0">
                <a:solidFill>
                  <a:schemeClr val="accent4"/>
                </a:solidFill>
                <a:latin typeface="Calibri"/>
                <a:cs typeface="Calibri"/>
              </a:rPr>
              <a:t>Handout 9</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934" t="9665" r="36632" b="6554"/>
          <a:stretch/>
        </p:blipFill>
        <p:spPr bwMode="auto">
          <a:xfrm>
            <a:off x="2586026" y="3316405"/>
            <a:ext cx="4291631" cy="2521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TextBox 3"/>
          <p:cNvSpPr txBox="1"/>
          <p:nvPr/>
        </p:nvSpPr>
        <p:spPr>
          <a:xfrm>
            <a:off x="3851920" y="5838369"/>
            <a:ext cx="3168352" cy="276999"/>
          </a:xfrm>
          <a:prstGeom prst="rect">
            <a:avLst/>
          </a:prstGeom>
          <a:noFill/>
          <a:ln>
            <a:noFill/>
          </a:ln>
        </p:spPr>
        <p:txBody>
          <a:bodyPr wrap="square" rtlCol="0">
            <a:spAutoFit/>
          </a:bodyPr>
          <a:lstStyle/>
          <a:p>
            <a:r>
              <a:rPr lang="en-US" sz="1200" dirty="0" smtClean="0">
                <a:solidFill>
                  <a:schemeClr val="accent4"/>
                </a:solidFill>
                <a:latin typeface="Calibri"/>
                <a:cs typeface="Calibri"/>
              </a:rPr>
              <a:t>Weeks of instruction</a:t>
            </a:r>
            <a:endParaRPr lang="en-US" sz="1200" dirty="0">
              <a:solidFill>
                <a:schemeClr val="accent4"/>
              </a:solidFill>
              <a:latin typeface="Calibri"/>
              <a:cs typeface="Calibri"/>
            </a:endParaRPr>
          </a:p>
        </p:txBody>
      </p:sp>
      <p:sp>
        <p:nvSpPr>
          <p:cNvPr id="8" name="Rectangle 2"/>
          <p:cNvSpPr>
            <a:spLocks noChangeArrowheads="1"/>
          </p:cNvSpPr>
          <p:nvPr/>
        </p:nvSpPr>
        <p:spPr bwMode="auto">
          <a:xfrm>
            <a:off x="-180528" y="6453188"/>
            <a:ext cx="59046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lvl="4" eaLnBrk="1" hangingPunct="1">
              <a:spcBef>
                <a:spcPct val="0"/>
              </a:spcBef>
              <a:buFontTx/>
              <a:buNone/>
            </a:pPr>
            <a:r>
              <a:rPr lang="en-US" altLang="en-US" sz="1200" dirty="0" smtClean="0">
                <a:solidFill>
                  <a:srgbClr val="000000"/>
                </a:solidFill>
                <a:latin typeface="Calibri"/>
                <a:ea typeface="ＭＳ Ｐゴシック" panose="020B0600070205080204" pitchFamily="34" charset="-128"/>
                <a:cs typeface="Calibri"/>
              </a:rPr>
              <a:t>Figure from </a:t>
            </a:r>
            <a:r>
              <a:rPr lang="en-US" altLang="en-US" sz="1200" dirty="0">
                <a:solidFill>
                  <a:srgbClr val="000000"/>
                </a:solidFill>
                <a:latin typeface="Calibri"/>
                <a:ea typeface="ＭＳ Ｐゴシック" panose="020B0600070205080204" pitchFamily="34" charset="-128"/>
                <a:cs typeface="Calibri"/>
              </a:rPr>
              <a:t>Center on Response to Intervention, </a:t>
            </a:r>
            <a:r>
              <a:rPr lang="en-US" altLang="en-US" sz="1200" dirty="0" smtClean="0">
                <a:solidFill>
                  <a:srgbClr val="000000"/>
                </a:solidFill>
                <a:latin typeface="Calibri"/>
                <a:ea typeface="ＭＳ Ｐゴシック" panose="020B0600070205080204" pitchFamily="34" charset="-128"/>
                <a:cs typeface="Calibri"/>
              </a:rPr>
              <a:t>2010</a:t>
            </a:r>
            <a:endParaRPr lang="en-US" altLang="en-US" sz="1200" dirty="0">
              <a:solidFill>
                <a:srgbClr val="000000"/>
              </a:solidFill>
              <a:latin typeface="Calibri"/>
              <a:ea typeface="ＭＳ Ｐゴシック" panose="020B0600070205080204" pitchFamily="34" charset="-128"/>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itle 1"/>
          <p:cNvSpPr>
            <a:spLocks noGrp="1"/>
          </p:cNvSpPr>
          <p:nvPr>
            <p:ph type="title"/>
          </p:nvPr>
        </p:nvSpPr>
        <p:spPr>
          <a:xfrm>
            <a:off x="1692275" y="274638"/>
            <a:ext cx="6994525" cy="1426170"/>
          </a:xfrm>
          <a:ln>
            <a:miter lim="800000"/>
            <a:headEnd/>
            <a:tailEnd/>
          </a:ln>
        </p:spPr>
        <p:txBody>
          <a:bodyPr/>
          <a:lstStyle/>
          <a:p>
            <a:r>
              <a:rPr lang="en-US" altLang="en-US" dirty="0" smtClean="0">
                <a:latin typeface="Calibri"/>
                <a:cs typeface="Calibri"/>
              </a:rPr>
              <a:t>Data-Based Decision Making at Bear Lake</a:t>
            </a:r>
          </a:p>
        </p:txBody>
      </p:sp>
      <p:sp>
        <p:nvSpPr>
          <p:cNvPr id="3" name="Content Placeholder 2"/>
          <p:cNvSpPr>
            <a:spLocks noGrp="1"/>
          </p:cNvSpPr>
          <p:nvPr>
            <p:ph idx="1"/>
          </p:nvPr>
        </p:nvSpPr>
        <p:spPr>
          <a:xfrm>
            <a:off x="1692275" y="1816199"/>
            <a:ext cx="6994525" cy="3629025"/>
          </a:xfrm>
        </p:spPr>
        <p:txBody>
          <a:bodyPr/>
          <a:lstStyle/>
          <a:p>
            <a:pPr>
              <a:buFont typeface="Arial"/>
              <a:buChar char="•"/>
              <a:defRPr/>
            </a:pPr>
            <a:r>
              <a:rPr lang="en-US" sz="2800" dirty="0" smtClean="0">
                <a:latin typeface="Calibri"/>
                <a:cs typeface="Calibri"/>
              </a:rPr>
              <a:t>Mr. Math and the other members of the second-grade Bear Lake data team review the data for the students they were monitoring.</a:t>
            </a:r>
          </a:p>
          <a:p>
            <a:pPr>
              <a:buFont typeface="Arial"/>
              <a:buChar char="•"/>
              <a:defRPr/>
            </a:pPr>
            <a:r>
              <a:rPr lang="en-US" sz="2800" dirty="0" smtClean="0">
                <a:latin typeface="Calibri"/>
                <a:cs typeface="Calibri"/>
              </a:rPr>
              <a:t>They consult district and school data at the same time point in previous years. </a:t>
            </a:r>
          </a:p>
          <a:p>
            <a:pPr>
              <a:buFont typeface="Arial"/>
              <a:buChar char="•"/>
              <a:defRPr/>
            </a:pPr>
            <a:r>
              <a:rPr lang="en-US" sz="2800" dirty="0" smtClean="0">
                <a:latin typeface="Calibri"/>
                <a:cs typeface="Calibri"/>
              </a:rPr>
              <a:t>They consider both </a:t>
            </a:r>
            <a:br>
              <a:rPr lang="en-US" sz="2800" dirty="0" smtClean="0">
                <a:latin typeface="Calibri"/>
                <a:cs typeface="Calibri"/>
              </a:rPr>
            </a:br>
            <a:r>
              <a:rPr lang="en-US" sz="2800" dirty="0" smtClean="0">
                <a:latin typeface="Calibri"/>
                <a:cs typeface="Calibri"/>
              </a:rPr>
              <a:t>growth and level of </a:t>
            </a:r>
            <a:br>
              <a:rPr lang="en-US" sz="2800" dirty="0" smtClean="0">
                <a:latin typeface="Calibri"/>
                <a:cs typeface="Calibri"/>
              </a:rPr>
            </a:br>
            <a:r>
              <a:rPr lang="en-US" sz="2800" dirty="0" smtClean="0">
                <a:latin typeface="Calibri"/>
                <a:cs typeface="Calibri"/>
              </a:rPr>
              <a:t>performance level.</a:t>
            </a:r>
          </a:p>
        </p:txBody>
      </p:sp>
      <p:pic>
        <p:nvPicPr>
          <p:cNvPr id="8" name="Picture 8" descr="C:\Users\lartzi\Desktop\Part 2 Universal Math\PowerPoint\4804518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5013176"/>
            <a:ext cx="2270393" cy="165618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12-Point Star 4"/>
          <p:cNvSpPr/>
          <p:nvPr/>
        </p:nvSpPr>
        <p:spPr>
          <a:xfrm>
            <a:off x="-16237" y="150229"/>
            <a:ext cx="1851933" cy="1007641"/>
          </a:xfrm>
          <a:prstGeom prst="star12">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400" b="1" dirty="0">
                <a:solidFill>
                  <a:schemeClr val="accent4"/>
                </a:solidFill>
                <a:latin typeface="Calibri"/>
                <a:cs typeface="Calibri"/>
              </a:rPr>
              <a:t>Handout 9</a:t>
            </a:r>
          </a:p>
        </p:txBody>
      </p:sp>
    </p:spTree>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itle 1"/>
          <p:cNvSpPr>
            <a:spLocks noGrp="1"/>
          </p:cNvSpPr>
          <p:nvPr>
            <p:ph type="title"/>
          </p:nvPr>
        </p:nvSpPr>
        <p:spPr>
          <a:ln>
            <a:miter lim="800000"/>
            <a:headEnd/>
            <a:tailEnd/>
          </a:ln>
        </p:spPr>
        <p:txBody>
          <a:bodyPr/>
          <a:lstStyle/>
          <a:p>
            <a:r>
              <a:rPr lang="en-US" altLang="en-US" smtClean="0">
                <a:latin typeface="Calibri"/>
                <a:cs typeface="Calibri"/>
              </a:rPr>
              <a:t>Next Steps </a:t>
            </a:r>
          </a:p>
        </p:txBody>
      </p:sp>
      <p:sp>
        <p:nvSpPr>
          <p:cNvPr id="2" name="Content Placeholder 1"/>
          <p:cNvSpPr>
            <a:spLocks noGrp="1"/>
          </p:cNvSpPr>
          <p:nvPr>
            <p:ph idx="1"/>
          </p:nvPr>
        </p:nvSpPr>
        <p:spPr/>
        <p:txBody>
          <a:bodyPr/>
          <a:lstStyle/>
          <a:p>
            <a:pPr>
              <a:buFont typeface="Arial"/>
              <a:buChar char="•"/>
              <a:defRPr/>
            </a:pPr>
            <a:r>
              <a:rPr lang="en-US" sz="2400" dirty="0" smtClean="0">
                <a:latin typeface="Calibri"/>
                <a:cs typeface="Calibri"/>
              </a:rPr>
              <a:t>Despite the quality of Mr. Math’s universal math instruction, Bear Lake’s data team decided that Ethan may benefit from supplemental support.</a:t>
            </a:r>
          </a:p>
          <a:p>
            <a:pPr>
              <a:buFont typeface="Arial"/>
              <a:buChar char="•"/>
              <a:defRPr/>
            </a:pPr>
            <a:r>
              <a:rPr lang="en-US" sz="2400" dirty="0" smtClean="0">
                <a:latin typeface="Calibri"/>
                <a:cs typeface="Calibri"/>
              </a:rPr>
              <a:t>Stay tuned for Part 3 (Supplemental Math Interventions).</a:t>
            </a:r>
          </a:p>
        </p:txBody>
      </p:sp>
      <p:pic>
        <p:nvPicPr>
          <p:cNvPr id="125956" name="Picture 4"/>
          <p:cNvPicPr>
            <a:picLocks noChangeAspect="1" noChangeArrowheads="1"/>
          </p:cNvPicPr>
          <p:nvPr/>
        </p:nvPicPr>
        <p:blipFill rotWithShape="1">
          <a:blip r:embed="rId3">
            <a:clrChange>
              <a:clrFrom>
                <a:srgbClr val="FFFFFF"/>
              </a:clrFrom>
              <a:clrTo>
                <a:srgbClr val="FFFFFF">
                  <a:alpha val="0"/>
                </a:srgbClr>
              </a:clrTo>
            </a:clrChange>
          </a:blip>
          <a:srcRect l="16873"/>
          <a:stretch/>
        </p:blipFill>
        <p:spPr bwMode="auto">
          <a:xfrm>
            <a:off x="1" y="1844823"/>
            <a:ext cx="2123728" cy="43130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12-Point Star 4"/>
          <p:cNvSpPr/>
          <p:nvPr/>
        </p:nvSpPr>
        <p:spPr>
          <a:xfrm>
            <a:off x="-16237" y="150229"/>
            <a:ext cx="1851933" cy="1007641"/>
          </a:xfrm>
          <a:prstGeom prst="star12">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400" b="1" dirty="0">
                <a:solidFill>
                  <a:schemeClr val="accent4"/>
                </a:solidFill>
                <a:latin typeface="Calibri"/>
                <a:cs typeface="Calibri"/>
              </a:rPr>
              <a:t>Handout 9</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idx="1"/>
          </p:nvPr>
        </p:nvSpPr>
        <p:spPr>
          <a:xfrm>
            <a:off x="3059833" y="1600200"/>
            <a:ext cx="5616623" cy="4565104"/>
          </a:xfrm>
        </p:spPr>
        <p:txBody>
          <a:bodyPr/>
          <a:lstStyle/>
          <a:p>
            <a:pPr>
              <a:buFont typeface="Arial"/>
              <a:buChar char="•"/>
              <a:defRPr/>
            </a:pPr>
            <a:r>
              <a:rPr lang="en-US" sz="1800" dirty="0" smtClean="0">
                <a:latin typeface="Calibri"/>
                <a:cs typeface="Calibri"/>
              </a:rPr>
              <a:t>Half the class forms a circle. You are INSIDE CIRCLE. The other half forms a circle around the inside circle. You are OUTSIDE CIRCLE. INSIDE circle: </a:t>
            </a:r>
            <a:r>
              <a:rPr lang="en-US" sz="1800" dirty="0">
                <a:latin typeface="Calibri"/>
                <a:cs typeface="Calibri"/>
              </a:rPr>
              <a:t>T</a:t>
            </a:r>
            <a:r>
              <a:rPr lang="en-US" sz="1800" dirty="0" smtClean="0">
                <a:latin typeface="Calibri"/>
                <a:cs typeface="Calibri"/>
              </a:rPr>
              <a:t>urn and face OUTSIDE circle.</a:t>
            </a:r>
          </a:p>
          <a:p>
            <a:pPr>
              <a:buFont typeface="Arial"/>
              <a:buChar char="•"/>
              <a:defRPr/>
            </a:pPr>
            <a:r>
              <a:rPr lang="en-US" sz="1800" dirty="0" smtClean="0">
                <a:latin typeface="Calibri"/>
                <a:cs typeface="Calibri"/>
              </a:rPr>
              <a:t>Find a partner across from you (person in INSIDE circle partners with person in OUTSIDE circle).</a:t>
            </a:r>
          </a:p>
          <a:p>
            <a:pPr>
              <a:buFont typeface="Arial"/>
              <a:buChar char="•"/>
              <a:defRPr/>
            </a:pPr>
            <a:r>
              <a:rPr lang="en-US" sz="1800" dirty="0" smtClean="0">
                <a:latin typeface="Calibri"/>
                <a:cs typeface="Calibri"/>
              </a:rPr>
              <a:t>Share your answers to Question 1. When I call time, OUTSIDE CIRCLE, move one person to the left. INSIDE CIRCLE, stay where you are!</a:t>
            </a:r>
          </a:p>
          <a:p>
            <a:pPr>
              <a:buFont typeface="Arial"/>
              <a:buChar char="•"/>
              <a:defRPr/>
            </a:pPr>
            <a:r>
              <a:rPr lang="en-US" sz="1800" dirty="0" smtClean="0">
                <a:latin typeface="Calibri"/>
                <a:cs typeface="Calibri"/>
              </a:rPr>
              <a:t>Once OUTSIDE CIRCLE moves, you will have a new partner.</a:t>
            </a:r>
          </a:p>
          <a:p>
            <a:pPr>
              <a:buFont typeface="Arial"/>
              <a:buChar char="•"/>
              <a:defRPr/>
            </a:pPr>
            <a:r>
              <a:rPr lang="en-US" sz="1800" dirty="0" smtClean="0">
                <a:latin typeface="Calibri"/>
                <a:cs typeface="Calibri"/>
              </a:rPr>
              <a:t>Share Question 2 with your new partner.</a:t>
            </a:r>
          </a:p>
          <a:p>
            <a:pPr>
              <a:buFont typeface="Arial"/>
              <a:buChar char="•"/>
              <a:defRPr/>
            </a:pPr>
            <a:r>
              <a:rPr lang="en-US" sz="1800" dirty="0" smtClean="0">
                <a:latin typeface="Calibri"/>
                <a:cs typeface="Calibri"/>
              </a:rPr>
              <a:t>OUTSIDE CIRCLE moves and shares for Question 3.</a:t>
            </a:r>
          </a:p>
        </p:txBody>
      </p:sp>
      <p:sp>
        <p:nvSpPr>
          <p:cNvPr id="221186" name="Title 1"/>
          <p:cNvSpPr>
            <a:spLocks noGrp="1"/>
          </p:cNvSpPr>
          <p:nvPr>
            <p:ph type="title"/>
          </p:nvPr>
        </p:nvSpPr>
        <p:spPr>
          <a:ln>
            <a:miter lim="800000"/>
            <a:headEnd/>
            <a:tailEnd/>
          </a:ln>
        </p:spPr>
        <p:txBody>
          <a:bodyPr/>
          <a:lstStyle/>
          <a:p>
            <a:r>
              <a:rPr lang="en-US" altLang="en-US" dirty="0" smtClean="0">
                <a:latin typeface="Calibri"/>
                <a:cs typeface="Calibri"/>
              </a:rPr>
              <a:t>Activity: Concentric Circles</a:t>
            </a:r>
          </a:p>
        </p:txBody>
      </p:sp>
      <p:grpSp>
        <p:nvGrpSpPr>
          <p:cNvPr id="2" name="Group 1"/>
          <p:cNvGrpSpPr/>
          <p:nvPr/>
        </p:nvGrpSpPr>
        <p:grpSpPr>
          <a:xfrm>
            <a:off x="187194" y="1739900"/>
            <a:ext cx="3103155" cy="2992208"/>
            <a:chOff x="187194" y="1739900"/>
            <a:chExt cx="3764094" cy="3629516"/>
          </a:xfrm>
        </p:grpSpPr>
        <p:sp>
          <p:nvSpPr>
            <p:cNvPr id="6" name="Oval 5"/>
            <p:cNvSpPr/>
            <p:nvPr/>
          </p:nvSpPr>
          <p:spPr>
            <a:xfrm>
              <a:off x="3203575" y="2557463"/>
              <a:ext cx="747713" cy="555625"/>
            </a:xfrm>
            <a:prstGeom prst="ellipse">
              <a:avLst/>
            </a:prstGeom>
            <a:ln/>
          </p:spPr>
          <p:style>
            <a:lnRef idx="2">
              <a:schemeClr val="accent3"/>
            </a:lnRef>
            <a:fillRef idx="1">
              <a:schemeClr val="lt1"/>
            </a:fillRef>
            <a:effectRef idx="0">
              <a:schemeClr val="accent3"/>
            </a:effectRef>
            <a:fontRef idx="minor">
              <a:schemeClr val="dk1"/>
            </a:fontRef>
          </p:style>
          <p:txBody>
            <a:bodyPr anchor="ctr"/>
            <a:lstStyle/>
            <a:p>
              <a:pPr algn="ctr" eaLnBrk="1" hangingPunct="1">
                <a:defRPr/>
              </a:pPr>
              <a:endParaRPr lang="en-US" dirty="0"/>
            </a:p>
          </p:txBody>
        </p:sp>
        <p:pic>
          <p:nvPicPr>
            <p:cNvPr id="257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1842"/>
            <a:stretch/>
          </p:blipFill>
          <p:spPr bwMode="auto">
            <a:xfrm>
              <a:off x="187194" y="2060848"/>
              <a:ext cx="3359190" cy="33085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5" name="Curved Down Arrow 4"/>
            <p:cNvSpPr/>
            <p:nvPr/>
          </p:nvSpPr>
          <p:spPr>
            <a:xfrm rot="19702960">
              <a:off x="609600" y="1984375"/>
              <a:ext cx="808038" cy="444500"/>
            </a:xfrm>
            <a:prstGeom prst="curvedDown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schemeClr val="tx1"/>
                </a:solidFill>
              </a:endParaRPr>
            </a:p>
          </p:txBody>
        </p:sp>
        <p:cxnSp>
          <p:nvCxnSpPr>
            <p:cNvPr id="3" name="Straight Arrow Connector 2"/>
            <p:cNvCxnSpPr/>
            <p:nvPr/>
          </p:nvCxnSpPr>
          <p:spPr>
            <a:xfrm flipV="1">
              <a:off x="2411413" y="2649538"/>
              <a:ext cx="0" cy="27781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2" name="Straight Arrow Connector 11"/>
            <p:cNvCxnSpPr/>
            <p:nvPr/>
          </p:nvCxnSpPr>
          <p:spPr>
            <a:xfrm flipV="1">
              <a:off x="1763713" y="2371725"/>
              <a:ext cx="0" cy="30797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4" name="Straight Arrow Connector 13"/>
            <p:cNvCxnSpPr/>
            <p:nvPr/>
          </p:nvCxnSpPr>
          <p:spPr>
            <a:xfrm flipV="1">
              <a:off x="2698750" y="3284538"/>
              <a:ext cx="423863"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3" name="Curved Down Arrow 12"/>
            <p:cNvSpPr/>
            <p:nvPr/>
          </p:nvSpPr>
          <p:spPr>
            <a:xfrm rot="2020544">
              <a:off x="2078038" y="1739900"/>
              <a:ext cx="808037" cy="444500"/>
            </a:xfrm>
            <a:prstGeom prst="curvedDown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schemeClr val="tx1"/>
                </a:solidFill>
              </a:endParaRPr>
            </a:p>
          </p:txBody>
        </p:sp>
        <p:sp>
          <p:nvSpPr>
            <p:cNvPr id="15" name="Curved Down Arrow 14"/>
            <p:cNvSpPr/>
            <p:nvPr/>
          </p:nvSpPr>
          <p:spPr>
            <a:xfrm rot="2020544">
              <a:off x="2667000" y="2413000"/>
              <a:ext cx="1087438" cy="444500"/>
            </a:xfrm>
            <a:prstGeom prst="curvedDown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schemeClr val="tx1"/>
                </a:solidFill>
              </a:endParaRPr>
            </a:p>
          </p:txBody>
        </p:sp>
      </p:grpSp>
      <p:sp>
        <p:nvSpPr>
          <p:cNvPr id="16" name="12-Point Star 15"/>
          <p:cNvSpPr/>
          <p:nvPr/>
        </p:nvSpPr>
        <p:spPr>
          <a:xfrm>
            <a:off x="-19738" y="141238"/>
            <a:ext cx="1783451" cy="1007641"/>
          </a:xfrm>
          <a:prstGeom prst="star12">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400" b="1" dirty="0">
                <a:solidFill>
                  <a:schemeClr val="accent4"/>
                </a:solidFill>
                <a:latin typeface="Calibri"/>
                <a:cs typeface="Calibri"/>
              </a:rPr>
              <a:t>Handout 9</a:t>
            </a:r>
          </a:p>
        </p:txBody>
      </p:sp>
      <p:sp>
        <p:nvSpPr>
          <p:cNvPr id="17" name="12-Point Star 16"/>
          <p:cNvSpPr/>
          <p:nvPr/>
        </p:nvSpPr>
        <p:spPr>
          <a:xfrm>
            <a:off x="179512" y="908249"/>
            <a:ext cx="1763688" cy="864567"/>
          </a:xfrm>
          <a:prstGeom prst="star12">
            <a:avLst/>
          </a:prstGeom>
          <a:solidFill>
            <a:srgbClr val="FFC000"/>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200" dirty="0">
                <a:solidFill>
                  <a:schemeClr val="accent4"/>
                </a:solidFill>
                <a:latin typeface="Calibri"/>
                <a:cs typeface="Calibri"/>
              </a:rPr>
              <a:t>Interactive Activity</a:t>
            </a:r>
          </a:p>
        </p:txBody>
      </p:sp>
    </p:spTree>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54050"/>
            <a:ext cx="7272338"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1619672" y="3212976"/>
            <a:ext cx="7272808" cy="2705472"/>
          </a:xfrm>
          <a:prstGeom prst="rect">
            <a:avLst/>
          </a:prstGeom>
          <a:noFill/>
          <a:ln>
            <a:noFill/>
          </a:ln>
          <a:extLst/>
        </p:spPr>
        <p:txBody>
          <a:bodyPr/>
          <a:lstStyle>
            <a:lvl1pPr algn="ctr" rtl="0" eaLnBrk="0" fontAlgn="base" hangingPunct="0">
              <a:spcBef>
                <a:spcPct val="0"/>
              </a:spcBef>
              <a:spcAft>
                <a:spcPct val="0"/>
              </a:spcAft>
              <a:defRPr sz="4400" b="1">
                <a:solidFill>
                  <a:srgbClr val="0061AF"/>
                </a:solidFill>
                <a:latin typeface="+mj-lt"/>
                <a:ea typeface="+mj-ea"/>
                <a:cs typeface="+mj-cs"/>
              </a:defRPr>
            </a:lvl1pPr>
            <a:lvl2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2pPr>
            <a:lvl3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3pPr>
            <a:lvl4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4pPr>
            <a:lvl5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defRPr/>
            </a:pPr>
            <a:r>
              <a:rPr lang="en-US" kern="0" dirty="0" smtClean="0">
                <a:solidFill>
                  <a:schemeClr val="tx1"/>
                </a:solidFill>
                <a:latin typeface="Calibri"/>
                <a:cs typeface="Calibri"/>
              </a:rPr>
              <a:t>Cool Down</a:t>
            </a:r>
            <a:endParaRPr lang="en-US" kern="0" dirty="0">
              <a:solidFill>
                <a:schemeClr val="tx1"/>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Title 1"/>
          <p:cNvSpPr>
            <a:spLocks noGrp="1"/>
          </p:cNvSpPr>
          <p:nvPr>
            <p:ph type="title"/>
          </p:nvPr>
        </p:nvSpPr>
        <p:spPr>
          <a:xfrm>
            <a:off x="1692275" y="274638"/>
            <a:ext cx="6994525" cy="1282154"/>
          </a:xfrm>
          <a:ln>
            <a:miter lim="800000"/>
            <a:headEnd/>
            <a:tailEnd/>
          </a:ln>
        </p:spPr>
        <p:txBody>
          <a:bodyPr/>
          <a:lstStyle/>
          <a:p>
            <a:r>
              <a:rPr lang="en-US" altLang="en-US" dirty="0" smtClean="0">
                <a:latin typeface="Calibri"/>
                <a:cs typeface="Calibri"/>
              </a:rPr>
              <a:t>Activity: Sticky Note </a:t>
            </a:r>
            <a:br>
              <a:rPr lang="en-US" altLang="en-US" dirty="0" smtClean="0">
                <a:latin typeface="Calibri"/>
                <a:cs typeface="Calibri"/>
              </a:rPr>
            </a:br>
            <a:r>
              <a:rPr lang="en-US" altLang="en-US" dirty="0" smtClean="0">
                <a:latin typeface="Calibri"/>
                <a:cs typeface="Calibri"/>
              </a:rPr>
              <a:t>Carousel Revisit</a:t>
            </a:r>
          </a:p>
        </p:txBody>
      </p:sp>
      <p:sp>
        <p:nvSpPr>
          <p:cNvPr id="3" name="Content Placeholder 2"/>
          <p:cNvSpPr>
            <a:spLocks noGrp="1"/>
          </p:cNvSpPr>
          <p:nvPr>
            <p:ph idx="1"/>
          </p:nvPr>
        </p:nvSpPr>
        <p:spPr/>
        <p:txBody>
          <a:bodyPr/>
          <a:lstStyle/>
          <a:p>
            <a:pPr>
              <a:buFont typeface="Arial"/>
              <a:buChar char="•"/>
              <a:defRPr/>
            </a:pPr>
            <a:r>
              <a:rPr lang="en-US" sz="2400" dirty="0" smtClean="0">
                <a:latin typeface="Calibri"/>
                <a:cs typeface="Calibri"/>
              </a:rPr>
              <a:t>Go back to the sticky notes posted on the wall at the start of the module. </a:t>
            </a:r>
          </a:p>
          <a:p>
            <a:pPr>
              <a:buFont typeface="Arial"/>
              <a:buChar char="•"/>
              <a:defRPr/>
            </a:pPr>
            <a:r>
              <a:rPr lang="en-US" sz="2400" dirty="0" smtClean="0">
                <a:latin typeface="Calibri"/>
                <a:cs typeface="Calibri"/>
              </a:rPr>
              <a:t>Write on at least three more sticky notes using black ink. You can:</a:t>
            </a:r>
          </a:p>
          <a:p>
            <a:pPr lvl="1">
              <a:buFont typeface="Courier New"/>
              <a:buChar char="o"/>
              <a:defRPr/>
            </a:pPr>
            <a:r>
              <a:rPr lang="en-US" sz="2400" dirty="0" smtClean="0">
                <a:latin typeface="Calibri"/>
                <a:cs typeface="Calibri"/>
              </a:rPr>
              <a:t>Modify an existing answer (and post the sticky on top of the answer you want to change).</a:t>
            </a:r>
          </a:p>
          <a:p>
            <a:pPr lvl="1">
              <a:buFont typeface="Courier New"/>
              <a:buChar char="o"/>
              <a:defRPr/>
            </a:pPr>
            <a:r>
              <a:rPr lang="en-US" sz="2400" dirty="0" smtClean="0">
                <a:latin typeface="Calibri"/>
                <a:cs typeface="Calibri"/>
              </a:rPr>
              <a:t>Add a new answer.</a:t>
            </a:r>
            <a:endParaRPr lang="en-US" sz="2400" dirty="0">
              <a:latin typeface="Calibri"/>
              <a:cs typeface="Calibri"/>
            </a:endParaRPr>
          </a:p>
        </p:txBody>
      </p:sp>
      <p:pic>
        <p:nvPicPr>
          <p:cNvPr id="100356" name="Picture 4"/>
          <p:cNvPicPr>
            <a:picLocks noChangeAspect="1" noChangeArrowheads="1"/>
          </p:cNvPicPr>
          <p:nvPr/>
        </p:nvPicPr>
        <p:blipFill rotWithShape="1">
          <a:blip r:embed="rId3">
            <a:clrChange>
              <a:clrFrom>
                <a:srgbClr val="FFFCF8"/>
              </a:clrFrom>
              <a:clrTo>
                <a:srgbClr val="FFFCF8">
                  <a:alpha val="0"/>
                </a:srgbClr>
              </a:clrTo>
            </a:clrChange>
            <a:extLst>
              <a:ext uri="{28A0092B-C50C-407E-A947-70E740481C1C}">
                <a14:useLocalDpi xmlns:a14="http://schemas.microsoft.com/office/drawing/2010/main" val="0"/>
              </a:ext>
            </a:extLst>
          </a:blip>
          <a:srcRect t="10654" b="9041"/>
          <a:stretch/>
        </p:blipFill>
        <p:spPr bwMode="auto">
          <a:xfrm rot="20526204">
            <a:off x="991301" y="3387424"/>
            <a:ext cx="1334496" cy="126464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C:\Users\lartzi\Desktop\Part 2 Universal Math\PowerPoint\12079212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4365104"/>
            <a:ext cx="2452456" cy="151678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8" name="12-Point Star 7"/>
          <p:cNvSpPr/>
          <p:nvPr/>
        </p:nvSpPr>
        <p:spPr>
          <a:xfrm>
            <a:off x="-108520" y="188640"/>
            <a:ext cx="1944216" cy="1098563"/>
          </a:xfrm>
          <a:prstGeom prst="star12">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400" b="1" dirty="0">
                <a:solidFill>
                  <a:schemeClr val="accent4"/>
                </a:solidFill>
                <a:latin typeface="Calibri"/>
                <a:cs typeface="Calibri"/>
              </a:rPr>
              <a:t>Handout 4</a:t>
            </a:r>
          </a:p>
        </p:txBody>
      </p:sp>
      <p:sp>
        <p:nvSpPr>
          <p:cNvPr id="7" name="12-Point Star 6"/>
          <p:cNvSpPr/>
          <p:nvPr/>
        </p:nvSpPr>
        <p:spPr>
          <a:xfrm>
            <a:off x="450771" y="980257"/>
            <a:ext cx="1763688" cy="864567"/>
          </a:xfrm>
          <a:prstGeom prst="star12">
            <a:avLst/>
          </a:prstGeom>
          <a:solidFill>
            <a:srgbClr val="FFC000"/>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200" dirty="0">
                <a:solidFill>
                  <a:schemeClr val="accent4"/>
                </a:solidFill>
                <a:latin typeface="Calibri"/>
                <a:cs typeface="Calibri"/>
              </a:rPr>
              <a:t>Interactive Activity</a:t>
            </a:r>
          </a:p>
        </p:txBody>
      </p:sp>
    </p:spTree>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54050"/>
            <a:ext cx="7272338"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1" name="Title 1"/>
          <p:cNvSpPr txBox="1">
            <a:spLocks/>
          </p:cNvSpPr>
          <p:nvPr/>
        </p:nvSpPr>
        <p:spPr bwMode="auto">
          <a:xfrm>
            <a:off x="1619672" y="3140968"/>
            <a:ext cx="7272338"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dirty="0">
                <a:solidFill>
                  <a:schemeClr val="tx1"/>
                </a:solidFill>
                <a:latin typeface="Calibri"/>
                <a:cs typeface="Calibri"/>
              </a:rPr>
              <a:t>In Summary</a:t>
            </a:r>
          </a:p>
          <a:p>
            <a:pPr algn="ctr" eaLnBrk="1" hangingPunct="1">
              <a:spcBef>
                <a:spcPct val="0"/>
              </a:spcBef>
              <a:buFontTx/>
              <a:buNone/>
            </a:pPr>
            <a:endParaRPr lang="en-US" altLang="en-US" sz="4400" b="1" dirty="0">
              <a:solidFill>
                <a:schemeClr val="tx1"/>
              </a:solidFill>
              <a:latin typeface="Calibri"/>
              <a:cs typeface="Calibri"/>
            </a:endParaRPr>
          </a:p>
          <a:p>
            <a:pPr algn="ctr" eaLnBrk="1" hangingPunct="1">
              <a:spcBef>
                <a:spcPct val="0"/>
              </a:spcBef>
              <a:buFontTx/>
              <a:buNone/>
            </a:pPr>
            <a:endParaRPr lang="en-US" altLang="en-US" sz="4400" b="1" dirty="0">
              <a:solidFill>
                <a:schemeClr val="tx1"/>
              </a:solidFill>
              <a:latin typeface="Calibri"/>
              <a:cs typeface="Calibri"/>
            </a:endParaRPr>
          </a:p>
        </p:txBody>
      </p:sp>
      <p:sp>
        <p:nvSpPr>
          <p:cNvPr id="227332" name="TextBox 167"/>
          <p:cNvSpPr txBox="1">
            <a:spLocks noChangeArrowheads="1"/>
          </p:cNvSpPr>
          <p:nvPr/>
        </p:nvSpPr>
        <p:spPr bwMode="auto">
          <a:xfrm>
            <a:off x="1475656" y="6392361"/>
            <a:ext cx="33123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US" altLang="en-US" sz="1200" dirty="0">
                <a:solidFill>
                  <a:srgbClr val="000000"/>
                </a:solidFill>
                <a:latin typeface="Calibri"/>
                <a:cs typeface="Calibri"/>
              </a:rPr>
              <a:t>National Center on Response to Intervention</a:t>
            </a:r>
          </a:p>
        </p:txBody>
      </p:sp>
      <p:sp>
        <p:nvSpPr>
          <p:cNvPr id="227333" name="TextBox 167"/>
          <p:cNvSpPr txBox="1">
            <a:spLocks noChangeArrowheads="1"/>
          </p:cNvSpPr>
          <p:nvPr/>
        </p:nvSpPr>
        <p:spPr bwMode="auto">
          <a:xfrm>
            <a:off x="4427984" y="6381328"/>
            <a:ext cx="34008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r>
              <a:rPr lang="en-US" altLang="en-US" sz="1200" dirty="0">
                <a:solidFill>
                  <a:srgbClr val="000000"/>
                </a:solidFill>
                <a:latin typeface="Calibri"/>
                <a:cs typeface="Calibri"/>
              </a:rPr>
              <a:t>National Center on Student Progress Monitoring</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ln>
            <a:miter lim="800000"/>
            <a:headEnd/>
            <a:tailEnd/>
          </a:ln>
        </p:spPr>
        <p:txBody>
          <a:bodyPr/>
          <a:lstStyle/>
          <a:p>
            <a:r>
              <a:rPr lang="en-US" altLang="en-US" dirty="0" smtClean="0">
                <a:latin typeface="Calibri"/>
                <a:cs typeface="Calibri"/>
              </a:rPr>
              <a:t>Universal Level</a:t>
            </a:r>
          </a:p>
        </p:txBody>
      </p:sp>
      <p:sp>
        <p:nvSpPr>
          <p:cNvPr id="2" name="Content Placeholder 1"/>
          <p:cNvSpPr>
            <a:spLocks noGrp="1"/>
          </p:cNvSpPr>
          <p:nvPr>
            <p:ph idx="1"/>
          </p:nvPr>
        </p:nvSpPr>
        <p:spPr>
          <a:xfrm>
            <a:off x="1692275" y="1600200"/>
            <a:ext cx="6994525" cy="4421088"/>
          </a:xfrm>
        </p:spPr>
        <p:txBody>
          <a:bodyPr/>
          <a:lstStyle/>
          <a:p>
            <a:pPr>
              <a:buFont typeface="Arial"/>
              <a:buChar char="•"/>
              <a:defRPr/>
            </a:pPr>
            <a:r>
              <a:rPr lang="en-US" sz="2800" dirty="0" smtClean="0">
                <a:latin typeface="Calibri"/>
                <a:cs typeface="Calibri"/>
              </a:rPr>
              <a:t>High-quality core math instruction (i.e., Tier I, primary level).</a:t>
            </a:r>
          </a:p>
          <a:p>
            <a:pPr>
              <a:buFont typeface="Arial"/>
              <a:buChar char="•"/>
              <a:defRPr/>
            </a:pPr>
            <a:r>
              <a:rPr lang="en-US" sz="2800" dirty="0" smtClean="0">
                <a:latin typeface="Calibri"/>
                <a:cs typeface="Calibri"/>
              </a:rPr>
              <a:t>Effective for approximately 75-80% of the students.</a:t>
            </a:r>
          </a:p>
          <a:p>
            <a:pPr eaLnBrk="1" hangingPunct="1">
              <a:buFont typeface="Arial"/>
              <a:buChar char="•"/>
              <a:defRPr/>
            </a:pPr>
            <a:r>
              <a:rPr lang="en-US" altLang="en-US" sz="2800" dirty="0" smtClean="0">
                <a:latin typeface="Calibri"/>
                <a:cs typeface="Calibri"/>
              </a:rPr>
              <a:t>Evidence-based or research-based </a:t>
            </a:r>
            <a:br>
              <a:rPr lang="en-US" altLang="en-US" sz="2800" dirty="0" smtClean="0">
                <a:latin typeface="Calibri"/>
                <a:cs typeface="Calibri"/>
              </a:rPr>
            </a:br>
            <a:r>
              <a:rPr lang="en-US" altLang="en-US" sz="2800" dirty="0" smtClean="0">
                <a:latin typeface="Calibri"/>
                <a:cs typeface="Calibri"/>
              </a:rPr>
              <a:t>high-quality instruction implemented with fidelity.</a:t>
            </a:r>
          </a:p>
          <a:p>
            <a:pPr eaLnBrk="1" hangingPunct="1">
              <a:buFont typeface="Arial"/>
              <a:buChar char="•"/>
              <a:defRPr/>
            </a:pPr>
            <a:r>
              <a:rPr lang="en-US" altLang="en-US" sz="2800" dirty="0" smtClean="0">
                <a:latin typeface="Calibri"/>
                <a:cs typeface="Calibri"/>
              </a:rPr>
              <a:t>Instruction for about 45</a:t>
            </a:r>
            <a:r>
              <a:rPr lang="en-US" altLang="en-US" sz="2800" dirty="0">
                <a:latin typeface="Calibri"/>
                <a:cs typeface="Calibri"/>
              </a:rPr>
              <a:t>-</a:t>
            </a:r>
            <a:r>
              <a:rPr lang="en-US" altLang="en-US" sz="2800" dirty="0" smtClean="0">
                <a:latin typeface="Calibri"/>
                <a:cs typeface="Calibri"/>
              </a:rPr>
              <a:t>90 minutes per day for all students.</a:t>
            </a:r>
            <a:endParaRPr lang="en-US" sz="2800" dirty="0" smtClean="0">
              <a:latin typeface="Calibri"/>
              <a:cs typeface="Calibri"/>
            </a:endParaRPr>
          </a:p>
        </p:txBody>
      </p:sp>
      <p:sp>
        <p:nvSpPr>
          <p:cNvPr id="5" name="TextBox 4"/>
          <p:cNvSpPr txBox="1"/>
          <p:nvPr/>
        </p:nvSpPr>
        <p:spPr>
          <a:xfrm>
            <a:off x="-252536" y="6309320"/>
            <a:ext cx="4608512" cy="276999"/>
          </a:xfrm>
          <a:prstGeom prst="rect">
            <a:avLst/>
          </a:prstGeom>
          <a:noFill/>
        </p:spPr>
        <p:txBody>
          <a:bodyPr wrap="square" rtlCol="0">
            <a:spAutoFit/>
          </a:bodyPr>
          <a:lstStyle/>
          <a:p>
            <a:pPr lvl="4" eaLnBrk="1" hangingPunct="1"/>
            <a:r>
              <a:rPr lang="en-US" altLang="en-US" sz="1200" dirty="0" smtClean="0">
                <a:solidFill>
                  <a:schemeClr val="accent4"/>
                </a:solidFill>
                <a:latin typeface="Calibri"/>
                <a:cs typeface="Calibri"/>
              </a:rPr>
              <a:t>National Center on RTI, 2010</a:t>
            </a:r>
            <a:endParaRPr lang="en-US" altLang="en-US" sz="1200" dirty="0">
              <a:solidFill>
                <a:schemeClr val="accent4"/>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Title 1"/>
          <p:cNvSpPr>
            <a:spLocks noGrp="1"/>
          </p:cNvSpPr>
          <p:nvPr>
            <p:ph type="title"/>
          </p:nvPr>
        </p:nvSpPr>
        <p:spPr>
          <a:xfrm>
            <a:off x="1692275" y="274638"/>
            <a:ext cx="6994525" cy="1354162"/>
          </a:xfrm>
          <a:ln>
            <a:miter lim="800000"/>
            <a:headEnd/>
            <a:tailEnd/>
          </a:ln>
        </p:spPr>
        <p:txBody>
          <a:bodyPr/>
          <a:lstStyle/>
          <a:p>
            <a:r>
              <a:rPr lang="en-US" altLang="en-US" dirty="0" smtClean="0">
                <a:latin typeface="Calibri"/>
                <a:cs typeface="Calibri"/>
              </a:rPr>
              <a:t>MTSS Features at </a:t>
            </a:r>
            <a:br>
              <a:rPr lang="en-US" altLang="en-US" dirty="0" smtClean="0">
                <a:latin typeface="Calibri"/>
                <a:cs typeface="Calibri"/>
              </a:rPr>
            </a:br>
            <a:r>
              <a:rPr lang="en-US" altLang="en-US" dirty="0" smtClean="0">
                <a:latin typeface="Calibri"/>
                <a:cs typeface="Calibri"/>
              </a:rPr>
              <a:t>Universal Level</a:t>
            </a:r>
          </a:p>
        </p:txBody>
      </p:sp>
      <p:graphicFrame>
        <p:nvGraphicFramePr>
          <p:cNvPr id="4" name="Diagram 3"/>
          <p:cNvGraphicFramePr/>
          <p:nvPr>
            <p:extLst>
              <p:ext uri="{D42A27DB-BD31-4B8C-83A1-F6EECF244321}">
                <p14:modId xmlns:p14="http://schemas.microsoft.com/office/powerpoint/2010/main" val="3329390472"/>
              </p:ext>
            </p:extLst>
          </p:nvPr>
        </p:nvGraphicFramePr>
        <p:xfrm>
          <a:off x="1907704" y="1556792"/>
          <a:ext cx="6096000" cy="4176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Title 1"/>
          <p:cNvSpPr>
            <a:spLocks noGrp="1"/>
          </p:cNvSpPr>
          <p:nvPr>
            <p:ph type="title"/>
          </p:nvPr>
        </p:nvSpPr>
        <p:spPr>
          <a:ln>
            <a:miter lim="800000"/>
            <a:headEnd/>
            <a:tailEnd/>
          </a:ln>
        </p:spPr>
        <p:txBody>
          <a:bodyPr/>
          <a:lstStyle/>
          <a:p>
            <a:r>
              <a:rPr lang="en-US" altLang="en-US" dirty="0" smtClean="0">
                <a:latin typeface="Calibri"/>
                <a:cs typeface="Calibri"/>
              </a:rPr>
              <a:t>Disclaimer</a:t>
            </a:r>
            <a:r>
              <a:rPr lang="en-US" altLang="en-US" dirty="0" smtClean="0"/>
              <a:t> </a:t>
            </a:r>
          </a:p>
        </p:txBody>
      </p:sp>
      <p:sp>
        <p:nvSpPr>
          <p:cNvPr id="3" name="Content Placeholder 2"/>
          <p:cNvSpPr>
            <a:spLocks noGrp="1"/>
          </p:cNvSpPr>
          <p:nvPr>
            <p:ph idx="1"/>
          </p:nvPr>
        </p:nvSpPr>
        <p:spPr/>
        <p:txBody>
          <a:bodyPr/>
          <a:lstStyle/>
          <a:p>
            <a:pPr marL="0" indent="0">
              <a:buFont typeface="Wingdings" panose="05000000000000000000" pitchFamily="2" charset="2"/>
              <a:buNone/>
              <a:defRPr/>
            </a:pPr>
            <a:r>
              <a:rPr lang="en-US" altLang="en-US" sz="2400" dirty="0" smtClean="0">
                <a:latin typeface="Calibri"/>
                <a:cs typeface="Calibri"/>
              </a:rPr>
              <a:t>This content was produced under U.S. Department of Education, Office of Special Education Programs, Award No. H325A120003. Bonnie Jones and David Guardino serve as the project officers. The views expressed herein do not necessarily represent the positions or polices of the U.S. Department of Education. No official endorsement by the U.S. Department of Education of any product, commodity, service, or enterprise mentioned in this website is intended or should be inferred. </a:t>
            </a:r>
          </a:p>
          <a:p>
            <a:pPr marL="0" indent="0">
              <a:buFont typeface="Wingdings" panose="05000000000000000000" pitchFamily="2" charset="2"/>
              <a:buNone/>
              <a:defRPr/>
            </a:pPr>
            <a:endParaRPr lang="en-US" altLang="en-US" dirty="0" smtClean="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692275" y="274638"/>
            <a:ext cx="6994525" cy="1282154"/>
          </a:xfrm>
          <a:ln>
            <a:miter lim="800000"/>
            <a:headEnd/>
            <a:tailEnd/>
          </a:ln>
        </p:spPr>
        <p:txBody>
          <a:bodyPr/>
          <a:lstStyle/>
          <a:p>
            <a:r>
              <a:rPr lang="en-US" altLang="en-US" dirty="0" smtClean="0">
                <a:latin typeface="Calibri"/>
                <a:cs typeface="Calibri"/>
              </a:rPr>
              <a:t>Features of </a:t>
            </a:r>
            <a:br>
              <a:rPr lang="en-US" altLang="en-US" dirty="0" smtClean="0">
                <a:latin typeface="Calibri"/>
                <a:cs typeface="Calibri"/>
              </a:rPr>
            </a:br>
            <a:r>
              <a:rPr lang="en-US" altLang="en-US" dirty="0" smtClean="0">
                <a:latin typeface="Calibri"/>
                <a:cs typeface="Calibri"/>
              </a:rPr>
              <a:t>Universal Instruction</a:t>
            </a:r>
          </a:p>
        </p:txBody>
      </p:sp>
      <p:graphicFrame>
        <p:nvGraphicFramePr>
          <p:cNvPr id="3" name="Diagram 2"/>
          <p:cNvGraphicFramePr/>
          <p:nvPr>
            <p:extLst>
              <p:ext uri="{D42A27DB-BD31-4B8C-83A1-F6EECF244321}">
                <p14:modId xmlns:p14="http://schemas.microsoft.com/office/powerpoint/2010/main" val="3617889086"/>
              </p:ext>
            </p:extLst>
          </p:nvPr>
        </p:nvGraphicFramePr>
        <p:xfrm>
          <a:off x="1907704" y="1556792"/>
          <a:ext cx="6096000" cy="4176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1692275" y="274638"/>
            <a:ext cx="6994525" cy="1210146"/>
          </a:xfrm>
          <a:ln>
            <a:miter lim="800000"/>
            <a:headEnd/>
            <a:tailEnd/>
          </a:ln>
        </p:spPr>
        <p:txBody>
          <a:bodyPr/>
          <a:lstStyle/>
          <a:p>
            <a:r>
              <a:rPr lang="en-US" altLang="en-US" dirty="0" smtClean="0">
                <a:latin typeface="Calibri"/>
                <a:cs typeface="Calibri"/>
              </a:rPr>
              <a:t>CEM Part 2 </a:t>
            </a:r>
            <a:br>
              <a:rPr lang="en-US" altLang="en-US" dirty="0" smtClean="0">
                <a:latin typeface="Calibri"/>
                <a:cs typeface="Calibri"/>
              </a:rPr>
            </a:br>
            <a:r>
              <a:rPr lang="en-US" altLang="en-US" dirty="0" smtClean="0">
                <a:latin typeface="Calibri"/>
                <a:cs typeface="Calibri"/>
              </a:rPr>
              <a:t>Guiding Questions</a:t>
            </a:r>
          </a:p>
        </p:txBody>
      </p:sp>
      <p:sp>
        <p:nvSpPr>
          <p:cNvPr id="3" name="Content Placeholder 2"/>
          <p:cNvSpPr>
            <a:spLocks noGrp="1"/>
          </p:cNvSpPr>
          <p:nvPr>
            <p:ph idx="1"/>
          </p:nvPr>
        </p:nvSpPr>
        <p:spPr>
          <a:xfrm>
            <a:off x="1692275" y="1484313"/>
            <a:ext cx="7200900" cy="4997450"/>
          </a:xfrm>
        </p:spPr>
        <p:txBody>
          <a:bodyPr/>
          <a:lstStyle/>
          <a:p>
            <a:pPr>
              <a:buFont typeface="Arial"/>
              <a:buChar char="•"/>
              <a:defRPr/>
            </a:pPr>
            <a:r>
              <a:rPr lang="en-US" sz="2400" dirty="0">
                <a:solidFill>
                  <a:schemeClr val="bg1">
                    <a:lumMod val="65000"/>
                  </a:schemeClr>
                </a:solidFill>
                <a:latin typeface="Calibri"/>
                <a:cs typeface="Calibri"/>
              </a:rPr>
              <a:t>What</a:t>
            </a:r>
            <a:r>
              <a:rPr lang="en-US" sz="2400" dirty="0" smtClean="0">
                <a:solidFill>
                  <a:schemeClr val="bg1">
                    <a:lumMod val="65000"/>
                  </a:schemeClr>
                </a:solidFill>
                <a:latin typeface="Calibri"/>
                <a:cs typeface="Calibri"/>
              </a:rPr>
              <a:t> is universal instruction in MTSS?</a:t>
            </a:r>
          </a:p>
          <a:p>
            <a:pPr>
              <a:buFont typeface="Arial"/>
              <a:buChar char="•"/>
              <a:defRPr/>
            </a:pPr>
            <a:r>
              <a:rPr lang="en-US" sz="2400" dirty="0" smtClean="0">
                <a:solidFill>
                  <a:srgbClr val="FF0000"/>
                </a:solidFill>
                <a:latin typeface="Calibri"/>
                <a:cs typeface="Calibri"/>
              </a:rPr>
              <a:t>What does high-quality math instruction at the universal level look like?</a:t>
            </a:r>
          </a:p>
          <a:p>
            <a:pPr>
              <a:buFont typeface="Arial"/>
              <a:buChar char="•"/>
              <a:defRPr/>
            </a:pPr>
            <a:r>
              <a:rPr lang="en-US" sz="2400" dirty="0">
                <a:solidFill>
                  <a:srgbClr val="FF0000"/>
                </a:solidFill>
                <a:latin typeface="Calibri"/>
                <a:cs typeface="Calibri"/>
              </a:rPr>
              <a:t>What are instructional considerations for English learners in universal math?</a:t>
            </a:r>
          </a:p>
          <a:p>
            <a:pPr>
              <a:buFont typeface="Arial"/>
              <a:buChar char="•"/>
              <a:defRPr/>
            </a:pPr>
            <a:r>
              <a:rPr lang="en-US" sz="2400" dirty="0" smtClean="0">
                <a:solidFill>
                  <a:srgbClr val="FF0000"/>
                </a:solidFill>
                <a:latin typeface="Calibri"/>
                <a:cs typeface="Calibri"/>
              </a:rPr>
              <a:t>What are considerations for math instruction in CCSS?</a:t>
            </a:r>
          </a:p>
          <a:p>
            <a:pPr marL="2635250">
              <a:buFont typeface="Arial"/>
              <a:buChar char="•"/>
              <a:defRPr/>
            </a:pPr>
            <a:r>
              <a:rPr lang="en-US" sz="2400" dirty="0" smtClean="0">
                <a:solidFill>
                  <a:schemeClr val="tx1"/>
                </a:solidFill>
                <a:latin typeface="Calibri"/>
                <a:cs typeface="Calibri"/>
              </a:rPr>
              <a:t>What is the role of screening and progress monitoring at the universal level?</a:t>
            </a:r>
          </a:p>
          <a:p>
            <a:pPr marL="2635250">
              <a:buFont typeface="Arial"/>
              <a:buChar char="•"/>
              <a:defRPr/>
            </a:pPr>
            <a:r>
              <a:rPr lang="en-US" sz="2400" dirty="0" smtClean="0">
                <a:solidFill>
                  <a:srgbClr val="FFC000"/>
                </a:solidFill>
                <a:latin typeface="Calibri"/>
                <a:cs typeface="Calibri"/>
              </a:rPr>
              <a:t>How should data-based decisions be made</a:t>
            </a:r>
            <a:r>
              <a:rPr lang="en-US" sz="2400" dirty="0" smtClean="0">
                <a:solidFill>
                  <a:srgbClr val="FFC000"/>
                </a:solidFill>
              </a:rPr>
              <a:t>?</a:t>
            </a:r>
            <a:endParaRPr lang="en-US" sz="2400" dirty="0">
              <a:solidFill>
                <a:srgbClr val="FFC000"/>
              </a:solidFill>
            </a:endParaRPr>
          </a:p>
          <a:p>
            <a:pPr>
              <a:buFont typeface="Wingdings" panose="05000000000000000000" pitchFamily="2" charset="2"/>
              <a:buChar char="§"/>
              <a:defRPr/>
            </a:pPr>
            <a:endParaRPr lang="en-US" sz="2400" dirty="0">
              <a:solidFill>
                <a:schemeClr val="tx1"/>
              </a:solidFill>
            </a:endParaRPr>
          </a:p>
          <a:p>
            <a:pPr>
              <a:defRPr/>
            </a:pPr>
            <a:endParaRPr lang="en-US" sz="24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5" y="4437112"/>
            <a:ext cx="2304255" cy="2238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54050"/>
            <a:ext cx="7272338"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1599730" y="2852738"/>
            <a:ext cx="7272808" cy="2705472"/>
          </a:xfrm>
          <a:prstGeom prst="rect">
            <a:avLst/>
          </a:prstGeom>
          <a:noFill/>
          <a:ln>
            <a:noFill/>
          </a:ln>
          <a:extLst/>
        </p:spPr>
        <p:txBody>
          <a:bodyPr/>
          <a:lstStyle>
            <a:lvl1pPr algn="ctr" rtl="0" eaLnBrk="0" fontAlgn="base" hangingPunct="0">
              <a:spcBef>
                <a:spcPct val="0"/>
              </a:spcBef>
              <a:spcAft>
                <a:spcPct val="0"/>
              </a:spcAft>
              <a:defRPr sz="4400" b="1">
                <a:solidFill>
                  <a:srgbClr val="0061AF"/>
                </a:solidFill>
                <a:latin typeface="+mj-lt"/>
                <a:ea typeface="+mj-ea"/>
                <a:cs typeface="+mj-cs"/>
              </a:defRPr>
            </a:lvl1pPr>
            <a:lvl2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2pPr>
            <a:lvl3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3pPr>
            <a:lvl4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4pPr>
            <a:lvl5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defRPr/>
            </a:pPr>
            <a:r>
              <a:rPr lang="en-US" kern="0" dirty="0">
                <a:solidFill>
                  <a:schemeClr val="tx1"/>
                </a:solidFill>
                <a:latin typeface="Calibri"/>
                <a:cs typeface="Calibri"/>
              </a:rPr>
              <a:t>What </a:t>
            </a:r>
            <a:r>
              <a:rPr lang="en-US" kern="0" dirty="0" smtClean="0">
                <a:solidFill>
                  <a:schemeClr val="tx1"/>
                </a:solidFill>
                <a:latin typeface="Calibri"/>
                <a:cs typeface="Calibri"/>
              </a:rPr>
              <a:t>Does </a:t>
            </a:r>
            <a:r>
              <a:rPr lang="en-US" kern="0" dirty="0">
                <a:solidFill>
                  <a:schemeClr val="tx1"/>
                </a:solidFill>
                <a:latin typeface="Calibri"/>
                <a:cs typeface="Calibri"/>
              </a:rPr>
              <a:t>H</a:t>
            </a:r>
            <a:r>
              <a:rPr lang="en-US" kern="0" dirty="0" smtClean="0">
                <a:solidFill>
                  <a:schemeClr val="tx1"/>
                </a:solidFill>
                <a:latin typeface="Calibri"/>
                <a:cs typeface="Calibri"/>
              </a:rPr>
              <a:t>igh-Quality </a:t>
            </a:r>
            <a:r>
              <a:rPr lang="en-US" kern="0" dirty="0">
                <a:solidFill>
                  <a:schemeClr val="tx1"/>
                </a:solidFill>
                <a:latin typeface="Calibri"/>
                <a:cs typeface="Calibri"/>
              </a:rPr>
              <a:t>M</a:t>
            </a:r>
            <a:r>
              <a:rPr lang="en-US" kern="0" dirty="0" smtClean="0">
                <a:solidFill>
                  <a:schemeClr val="tx1"/>
                </a:solidFill>
                <a:latin typeface="Calibri"/>
                <a:cs typeface="Calibri"/>
              </a:rPr>
              <a:t>ath </a:t>
            </a:r>
            <a:r>
              <a:rPr lang="en-US" kern="0" dirty="0">
                <a:solidFill>
                  <a:schemeClr val="tx1"/>
                </a:solidFill>
                <a:latin typeface="Calibri"/>
                <a:cs typeface="Calibri"/>
              </a:rPr>
              <a:t>I</a:t>
            </a:r>
            <a:r>
              <a:rPr lang="en-US" kern="0" dirty="0" smtClean="0">
                <a:solidFill>
                  <a:schemeClr val="tx1"/>
                </a:solidFill>
                <a:latin typeface="Calibri"/>
                <a:cs typeface="Calibri"/>
              </a:rPr>
              <a:t>nstruction </a:t>
            </a:r>
            <a:r>
              <a:rPr lang="en-US" kern="0" dirty="0">
                <a:solidFill>
                  <a:schemeClr val="tx1"/>
                </a:solidFill>
                <a:latin typeface="Calibri"/>
                <a:cs typeface="Calibri"/>
              </a:rPr>
              <a:t>at the </a:t>
            </a:r>
            <a:r>
              <a:rPr lang="en-US" kern="0" dirty="0" smtClean="0">
                <a:solidFill>
                  <a:schemeClr val="tx1"/>
                </a:solidFill>
                <a:latin typeface="Calibri"/>
                <a:cs typeface="Calibri"/>
              </a:rPr>
              <a:t>Universal </a:t>
            </a:r>
            <a:r>
              <a:rPr lang="en-US" kern="0" dirty="0">
                <a:solidFill>
                  <a:schemeClr val="tx1"/>
                </a:solidFill>
                <a:latin typeface="Calibri"/>
                <a:cs typeface="Calibri"/>
              </a:rPr>
              <a:t>L</a:t>
            </a:r>
            <a:r>
              <a:rPr lang="en-US" kern="0" dirty="0" smtClean="0">
                <a:solidFill>
                  <a:schemeClr val="tx1"/>
                </a:solidFill>
                <a:latin typeface="Calibri"/>
                <a:cs typeface="Calibri"/>
              </a:rPr>
              <a:t>evel </a:t>
            </a:r>
            <a:r>
              <a:rPr lang="en-US" kern="0" dirty="0">
                <a:solidFill>
                  <a:schemeClr val="tx1"/>
                </a:solidFill>
                <a:latin typeface="Calibri"/>
                <a:cs typeface="Calibri"/>
              </a:rPr>
              <a:t>L</a:t>
            </a:r>
            <a:r>
              <a:rPr lang="en-US" kern="0" dirty="0" smtClean="0">
                <a:solidFill>
                  <a:schemeClr val="tx1"/>
                </a:solidFill>
                <a:latin typeface="Calibri"/>
                <a:cs typeface="Calibri"/>
              </a:rPr>
              <a:t>ook </a:t>
            </a:r>
            <a:r>
              <a:rPr lang="en-US" kern="0" dirty="0">
                <a:solidFill>
                  <a:schemeClr val="tx1"/>
                </a:solidFill>
                <a:latin typeface="Calibri"/>
                <a:cs typeface="Calibri"/>
              </a:rPr>
              <a:t>L</a:t>
            </a:r>
            <a:r>
              <a:rPr lang="en-US" kern="0" dirty="0" smtClean="0">
                <a:solidFill>
                  <a:schemeClr val="tx1"/>
                </a:solidFill>
                <a:latin typeface="Calibri"/>
                <a:cs typeface="Calibri"/>
              </a:rPr>
              <a:t>ike</a:t>
            </a:r>
            <a:r>
              <a:rPr lang="en-US" kern="0" dirty="0">
                <a:solidFill>
                  <a:schemeClr val="tx1"/>
                </a:solidFill>
                <a:latin typeface="Calibri"/>
                <a:cs typeface="Calibri"/>
              </a:rPr>
              <a:t>?</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1692275" y="274638"/>
            <a:ext cx="6994525" cy="1354162"/>
          </a:xfrm>
          <a:ln>
            <a:miter lim="800000"/>
            <a:headEnd/>
            <a:tailEnd/>
          </a:ln>
        </p:spPr>
        <p:txBody>
          <a:bodyPr/>
          <a:lstStyle/>
          <a:p>
            <a:r>
              <a:rPr lang="en-US" altLang="en-US" dirty="0" smtClean="0">
                <a:latin typeface="Calibri"/>
                <a:cs typeface="Calibri"/>
              </a:rPr>
              <a:t>Activity: Video </a:t>
            </a:r>
            <a:br>
              <a:rPr lang="en-US" altLang="en-US" dirty="0" smtClean="0">
                <a:latin typeface="Calibri"/>
                <a:cs typeface="Calibri"/>
              </a:rPr>
            </a:br>
            <a:r>
              <a:rPr lang="en-US" altLang="en-US" dirty="0" smtClean="0">
                <a:latin typeface="Calibri"/>
                <a:cs typeface="Calibri"/>
              </a:rPr>
              <a:t>Jigsaw Listening</a:t>
            </a:r>
          </a:p>
        </p:txBody>
      </p:sp>
      <p:sp>
        <p:nvSpPr>
          <p:cNvPr id="3" name="Content Placeholder 2"/>
          <p:cNvSpPr>
            <a:spLocks noGrp="1"/>
          </p:cNvSpPr>
          <p:nvPr>
            <p:ph idx="1"/>
          </p:nvPr>
        </p:nvSpPr>
        <p:spPr>
          <a:xfrm>
            <a:off x="1692275" y="1600200"/>
            <a:ext cx="6994525" cy="4061048"/>
          </a:xfrm>
        </p:spPr>
        <p:txBody>
          <a:bodyPr/>
          <a:lstStyle/>
          <a:p>
            <a:pPr marL="0" indent="0">
              <a:buNone/>
              <a:defRPr/>
            </a:pPr>
            <a:r>
              <a:rPr lang="en-US" sz="2400" dirty="0">
                <a:latin typeface="Calibri"/>
                <a:cs typeface="Calibri"/>
              </a:rPr>
              <a:t>W</a:t>
            </a:r>
            <a:r>
              <a:rPr lang="en-US" sz="2400" dirty="0" smtClean="0">
                <a:latin typeface="Calibri"/>
                <a:cs typeface="Calibri"/>
              </a:rPr>
              <a:t>atch </a:t>
            </a:r>
            <a:r>
              <a:rPr lang="en-US" sz="2400" dirty="0">
                <a:latin typeface="Calibri"/>
                <a:cs typeface="Calibri"/>
              </a:rPr>
              <a:t>as Dr. Allison Gandhi addresses </a:t>
            </a:r>
            <a:r>
              <a:rPr lang="en-US" sz="2400" dirty="0" smtClean="0">
                <a:latin typeface="Calibri"/>
                <a:cs typeface="Calibri"/>
              </a:rPr>
              <a:t>the following question: </a:t>
            </a:r>
          </a:p>
          <a:p>
            <a:pPr marL="0" indent="0">
              <a:buNone/>
              <a:defRPr/>
            </a:pPr>
            <a:r>
              <a:rPr lang="en-US" sz="2400" dirty="0" smtClean="0">
                <a:latin typeface="Calibri"/>
                <a:cs typeface="Calibri"/>
              </a:rPr>
              <a:t>How do I know if tools and interventions are evidence based?</a:t>
            </a:r>
            <a:endParaRPr lang="en-US" sz="2400" dirty="0">
              <a:latin typeface="Calibri"/>
              <a:cs typeface="Calibri"/>
            </a:endParaRPr>
          </a:p>
          <a:p>
            <a:pPr>
              <a:defRPr/>
            </a:pPr>
            <a:endParaRPr lang="en-US" dirty="0"/>
          </a:p>
        </p:txBody>
      </p:sp>
      <p:sp>
        <p:nvSpPr>
          <p:cNvPr id="34820" name="Rectangle 1"/>
          <p:cNvSpPr>
            <a:spLocks noChangeArrowheads="1"/>
          </p:cNvSpPr>
          <p:nvPr/>
        </p:nvSpPr>
        <p:spPr bwMode="auto">
          <a:xfrm>
            <a:off x="1619672" y="5157192"/>
            <a:ext cx="6408738"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600" dirty="0">
                <a:solidFill>
                  <a:schemeClr val="tx1"/>
                </a:solidFill>
                <a:hlinkClick r:id="rId3"/>
              </a:rPr>
              <a:t>http://</a:t>
            </a:r>
            <a:r>
              <a:rPr lang="en-US" altLang="en-US" sz="1600" dirty="0" smtClean="0">
                <a:solidFill>
                  <a:schemeClr val="tx1"/>
                </a:solidFill>
                <a:hlinkClick r:id="rId3"/>
              </a:rPr>
              <a:t>www.rti4success.org/video/how-do-i-know-if-rti-tools-and-interventions-i-am-using-are-evidence-based</a:t>
            </a:r>
            <a:endParaRPr lang="en-US" altLang="en-US" sz="1600" dirty="0" smtClean="0">
              <a:solidFill>
                <a:schemeClr val="tx1"/>
              </a:solidFill>
            </a:endParaRPr>
          </a:p>
          <a:p>
            <a:pPr eaLnBrk="1" hangingPunct="1">
              <a:spcBef>
                <a:spcPct val="0"/>
              </a:spcBef>
              <a:buFontTx/>
              <a:buNone/>
            </a:pPr>
            <a:endParaRPr lang="en-US" altLang="en-US" sz="1600" dirty="0">
              <a:solidFill>
                <a:schemeClr val="tx1"/>
              </a:solidFill>
            </a:endParaRPr>
          </a:p>
          <a:p>
            <a:pPr eaLnBrk="1" hangingPunct="1">
              <a:spcBef>
                <a:spcPct val="0"/>
              </a:spcBef>
              <a:buFontTx/>
              <a:buNone/>
            </a:pPr>
            <a:r>
              <a:rPr lang="en-US" altLang="en-US" sz="1600" dirty="0" smtClean="0">
                <a:solidFill>
                  <a:schemeClr val="tx1"/>
                </a:solidFill>
              </a:rPr>
              <a:t> </a:t>
            </a:r>
          </a:p>
          <a:p>
            <a:pPr eaLnBrk="1" hangingPunct="1">
              <a:spcBef>
                <a:spcPct val="0"/>
              </a:spcBef>
              <a:buFontTx/>
              <a:buNone/>
            </a:pPr>
            <a:r>
              <a:rPr lang="en-US" altLang="en-US" sz="1200" dirty="0" smtClean="0">
                <a:solidFill>
                  <a:srgbClr val="000000"/>
                </a:solidFill>
                <a:latin typeface="Calibri"/>
                <a:cs typeface="Calibri"/>
              </a:rPr>
              <a:t>National Center on Response to Intervention, </a:t>
            </a:r>
            <a:r>
              <a:rPr lang="en-US" altLang="en-US" sz="1200" dirty="0" err="1" smtClean="0">
                <a:solidFill>
                  <a:srgbClr val="000000"/>
                </a:solidFill>
                <a:latin typeface="Calibri"/>
                <a:cs typeface="Calibri"/>
              </a:rPr>
              <a:t>n.d.a</a:t>
            </a:r>
            <a:endParaRPr lang="en-US" altLang="en-US" sz="1200" dirty="0">
              <a:solidFill>
                <a:srgbClr val="000000"/>
              </a:solidFill>
              <a:latin typeface="Calibri"/>
              <a:cs typeface="Calibri"/>
            </a:endParaRPr>
          </a:p>
        </p:txBody>
      </p:sp>
      <p:pic>
        <p:nvPicPr>
          <p:cNvPr id="31749" name="Picture 6" descr="http://www.air.org/sites/default/files/styles/air_large/public/images/person/Ghandi%2C_Allison_new.jpg?itok=dzuDeFag"/>
          <p:cNvPicPr>
            <a:picLocks noChangeAspect="1" noChangeArrowheads="1"/>
          </p:cNvPicPr>
          <p:nvPr/>
        </p:nvPicPr>
        <p:blipFill>
          <a:blip r:embed="rId4"/>
          <a:srcRect t="9302"/>
          <a:stretch>
            <a:fillRect/>
          </a:stretch>
        </p:blipFill>
        <p:spPr bwMode="auto">
          <a:xfrm>
            <a:off x="3923928" y="3000673"/>
            <a:ext cx="1657350" cy="18684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12-Point Star 6"/>
          <p:cNvSpPr/>
          <p:nvPr/>
        </p:nvSpPr>
        <p:spPr>
          <a:xfrm>
            <a:off x="-58830" y="260648"/>
            <a:ext cx="1763688" cy="864567"/>
          </a:xfrm>
          <a:prstGeom prst="star12">
            <a:avLst/>
          </a:prstGeom>
          <a:solidFill>
            <a:srgbClr val="FFC000"/>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200" dirty="0">
                <a:solidFill>
                  <a:schemeClr val="accent4"/>
                </a:solidFill>
                <a:latin typeface="Calibri"/>
                <a:cs typeface="Calibri"/>
              </a:rPr>
              <a:t>Interactive Activity</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ln>
            <a:miter lim="800000"/>
            <a:headEnd/>
            <a:tailEnd/>
          </a:ln>
        </p:spPr>
        <p:txBody>
          <a:bodyPr/>
          <a:lstStyle/>
          <a:p>
            <a:r>
              <a:rPr lang="en-US" altLang="en-US" dirty="0" smtClean="0">
                <a:latin typeface="Calibri"/>
                <a:cs typeface="Calibri"/>
              </a:rPr>
              <a:t>What Works Clearinghouse</a:t>
            </a:r>
          </a:p>
        </p:txBody>
      </p:sp>
      <p:pic>
        <p:nvPicPr>
          <p:cNvPr id="33795" name="Picture 4"/>
          <p:cNvPicPr>
            <a:picLocks noChangeAspect="1" noChangeArrowheads="1"/>
          </p:cNvPicPr>
          <p:nvPr/>
        </p:nvPicPr>
        <p:blipFill>
          <a:blip r:embed="rId3"/>
          <a:srcRect/>
          <a:stretch>
            <a:fillRect/>
          </a:stretch>
        </p:blipFill>
        <p:spPr bwMode="auto">
          <a:xfrm>
            <a:off x="2484239" y="1536048"/>
            <a:ext cx="5328121" cy="36211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36868" name="Rectangle 3"/>
          <p:cNvSpPr>
            <a:spLocks noChangeArrowheads="1"/>
          </p:cNvSpPr>
          <p:nvPr/>
        </p:nvSpPr>
        <p:spPr bwMode="auto">
          <a:xfrm>
            <a:off x="-396552" y="6309320"/>
            <a:ext cx="63023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200" dirty="0">
                <a:solidFill>
                  <a:srgbClr val="000000"/>
                </a:solidFill>
                <a:latin typeface="Calibri"/>
                <a:cs typeface="Calibri"/>
              </a:rPr>
              <a:t> </a:t>
            </a:r>
            <a:r>
              <a:rPr lang="en-US" altLang="en-US" sz="1200" dirty="0" smtClean="0">
                <a:solidFill>
                  <a:srgbClr val="000000"/>
                </a:solidFill>
                <a:latin typeface="Calibri"/>
                <a:cs typeface="Calibri"/>
              </a:rPr>
              <a:t>                                                            What Works Clearinghouse, 2008</a:t>
            </a:r>
            <a:endParaRPr lang="en-US" altLang="en-US" sz="1200" dirty="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1692275" y="274638"/>
            <a:ext cx="6994525" cy="1354162"/>
          </a:xfrm>
          <a:ln>
            <a:miter lim="800000"/>
            <a:headEnd/>
            <a:tailEnd/>
          </a:ln>
        </p:spPr>
        <p:txBody>
          <a:bodyPr/>
          <a:lstStyle/>
          <a:p>
            <a:r>
              <a:rPr lang="en-US" altLang="en-US" dirty="0" smtClean="0">
                <a:latin typeface="Calibri"/>
                <a:cs typeface="Calibri"/>
              </a:rPr>
              <a:t>WWC Effectiveness </a:t>
            </a:r>
            <a:br>
              <a:rPr lang="en-US" altLang="en-US" dirty="0" smtClean="0">
                <a:latin typeface="Calibri"/>
                <a:cs typeface="Calibri"/>
              </a:rPr>
            </a:br>
            <a:r>
              <a:rPr lang="en-US" altLang="en-US" dirty="0" smtClean="0">
                <a:latin typeface="Calibri"/>
                <a:cs typeface="Calibri"/>
              </a:rPr>
              <a:t>Rating Categories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078934838"/>
              </p:ext>
            </p:extLst>
          </p:nvPr>
        </p:nvGraphicFramePr>
        <p:xfrm>
          <a:off x="1692274" y="1884314"/>
          <a:ext cx="6994525" cy="3632918"/>
        </p:xfrm>
        <a:graphic>
          <a:graphicData uri="http://schemas.openxmlformats.org/drawingml/2006/table">
            <a:tbl>
              <a:tblPr firstRow="1" bandRow="1">
                <a:tableStyleId>{6E25E649-3F16-4E02-A733-19D2CDBF48F0}</a:tableStyleId>
              </a:tblPr>
              <a:tblGrid>
                <a:gridCol w="3034581"/>
                <a:gridCol w="2111013"/>
                <a:gridCol w="1848931"/>
              </a:tblGrid>
              <a:tr h="980054">
                <a:tc>
                  <a:txBody>
                    <a:bodyPr/>
                    <a:lstStyle/>
                    <a:p>
                      <a:pPr algn="l"/>
                      <a:r>
                        <a:rPr lang="en-US" sz="1800" dirty="0" smtClean="0">
                          <a:latin typeface="Calibri"/>
                          <a:cs typeface="Calibri"/>
                        </a:rPr>
                        <a:t>Rating</a:t>
                      </a:r>
                      <a:endParaRPr lang="en-US" sz="1800" b="1" dirty="0">
                        <a:latin typeface="Calibri"/>
                        <a:cs typeface="Calibri"/>
                      </a:endParaRPr>
                    </a:p>
                  </a:txBody>
                  <a:tcPr marL="91439" marR="91439" marT="45670" marB="45670" anchor="b">
                    <a:lnL>
                      <a:noFill/>
                    </a:lnL>
                    <a:lnR w="12700" cap="flat" cmpd="sng" algn="ctr">
                      <a:solidFill>
                        <a:schemeClr val="bg1"/>
                      </a:solidFill>
                      <a:prstDash val="solid"/>
                      <a:round/>
                      <a:headEnd type="none" w="med" len="med"/>
                      <a:tailEnd type="none" w="med" len="med"/>
                    </a:lnR>
                    <a:lnT w="254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1AF"/>
                    </a:solidFill>
                  </a:tcPr>
                </a:tc>
                <a:tc>
                  <a:txBody>
                    <a:bodyPr/>
                    <a:lstStyle/>
                    <a:p>
                      <a:pPr algn="l"/>
                      <a:r>
                        <a:rPr lang="en-US" sz="1800" dirty="0" smtClean="0">
                          <a:latin typeface="Calibri"/>
                          <a:cs typeface="Calibri"/>
                        </a:rPr>
                        <a:t>Evidence for Positive Effect?</a:t>
                      </a:r>
                      <a:endParaRPr lang="en-US" sz="1800" b="1" dirty="0">
                        <a:latin typeface="Calibri"/>
                        <a:cs typeface="Calibri"/>
                      </a:endParaRPr>
                    </a:p>
                  </a:txBody>
                  <a:tcPr marL="91439" marR="91439" marT="45670" marB="4567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54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1AF"/>
                    </a:solidFill>
                  </a:tcPr>
                </a:tc>
                <a:tc>
                  <a:txBody>
                    <a:bodyPr/>
                    <a:lstStyle/>
                    <a:p>
                      <a:pPr algn="l"/>
                      <a:r>
                        <a:rPr lang="en-US" sz="1800" dirty="0" smtClean="0">
                          <a:latin typeface="Calibri"/>
                          <a:cs typeface="Calibri"/>
                        </a:rPr>
                        <a:t>Evidence for Negative Effect?</a:t>
                      </a:r>
                      <a:endParaRPr lang="en-US" sz="1800" b="1" dirty="0">
                        <a:latin typeface="Calibri"/>
                        <a:cs typeface="Calibri"/>
                      </a:endParaRPr>
                    </a:p>
                  </a:txBody>
                  <a:tcPr marL="91439" marR="91439" marT="45670" marB="45670" anchor="b">
                    <a:lnL w="12700" cap="flat" cmpd="sng" algn="ctr">
                      <a:solidFill>
                        <a:schemeClr val="bg1"/>
                      </a:solidFill>
                      <a:prstDash val="solid"/>
                      <a:round/>
                      <a:headEnd type="none" w="med" len="med"/>
                      <a:tailEnd type="none" w="med" len="med"/>
                    </a:lnL>
                    <a:lnR>
                      <a:noFill/>
                    </a:lnR>
                    <a:lnT w="254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1AF"/>
                    </a:solidFill>
                  </a:tcPr>
                </a:tc>
              </a:tr>
              <a:tr h="480386">
                <a:tc>
                  <a:txBody>
                    <a:bodyPr/>
                    <a:lstStyle/>
                    <a:p>
                      <a:r>
                        <a:rPr lang="en-US" sz="1800" dirty="0" smtClean="0">
                          <a:latin typeface="Calibri"/>
                          <a:cs typeface="Calibri"/>
                        </a:rPr>
                        <a:t>Positive effects</a:t>
                      </a:r>
                      <a:endParaRPr lang="en-US" sz="1800" b="0" dirty="0">
                        <a:latin typeface="Calibri"/>
                        <a:cs typeface="Calibri"/>
                      </a:endParaRPr>
                    </a:p>
                  </a:txBody>
                  <a:tcPr marL="91439" marR="91439" marT="45670" marB="45670">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US" sz="1800" dirty="0" smtClean="0">
                          <a:latin typeface="Calibri"/>
                          <a:cs typeface="Calibri"/>
                        </a:rPr>
                        <a:t>Strong evidence</a:t>
                      </a:r>
                      <a:endParaRPr lang="en-US" sz="1800" b="0" dirty="0">
                        <a:latin typeface="Calibri"/>
                        <a:cs typeface="Calibri"/>
                      </a:endParaRPr>
                    </a:p>
                  </a:txBody>
                  <a:tcPr marL="91439" marR="91439" marT="45670" marB="456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US" sz="1800" dirty="0" smtClean="0">
                          <a:latin typeface="Calibri"/>
                          <a:cs typeface="Calibri"/>
                        </a:rPr>
                        <a:t>No</a:t>
                      </a:r>
                      <a:r>
                        <a:rPr lang="en-US" sz="1800" baseline="0" dirty="0" smtClean="0">
                          <a:latin typeface="Calibri"/>
                          <a:cs typeface="Calibri"/>
                        </a:rPr>
                        <a:t> evidence</a:t>
                      </a:r>
                      <a:endParaRPr lang="en-US" sz="1800" b="0" dirty="0">
                        <a:latin typeface="Calibri"/>
                        <a:cs typeface="Calibri"/>
                      </a:endParaRPr>
                    </a:p>
                  </a:txBody>
                  <a:tcPr marL="91439" marR="91439" marT="45670" marB="45670">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r>
              <a:tr h="480386">
                <a:tc>
                  <a:txBody>
                    <a:bodyPr/>
                    <a:lstStyle/>
                    <a:p>
                      <a:r>
                        <a:rPr lang="en-US" sz="1800" dirty="0" smtClean="0">
                          <a:latin typeface="Calibri"/>
                          <a:cs typeface="Calibri"/>
                        </a:rPr>
                        <a:t>Potentially positive effects</a:t>
                      </a:r>
                      <a:endParaRPr lang="en-US" sz="1800" b="0" dirty="0">
                        <a:latin typeface="Calibri"/>
                        <a:cs typeface="Calibri"/>
                      </a:endParaRPr>
                    </a:p>
                  </a:txBody>
                  <a:tcPr marL="91439" marR="91439" marT="45670" marB="45670">
                    <a:lnL>
                      <a:noFill/>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US" sz="1800" dirty="0" smtClean="0">
                          <a:latin typeface="Calibri"/>
                          <a:cs typeface="Calibri"/>
                        </a:rPr>
                        <a:t>Evidence</a:t>
                      </a:r>
                      <a:endParaRPr lang="en-US" sz="1800" b="0" dirty="0">
                        <a:latin typeface="Calibri"/>
                        <a:cs typeface="Calibri"/>
                      </a:endParaRPr>
                    </a:p>
                  </a:txBody>
                  <a:tcPr marL="91439" marR="91439" marT="45670" marB="456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US" sz="1800" dirty="0" smtClean="0">
                          <a:latin typeface="Calibri"/>
                          <a:cs typeface="Calibri"/>
                        </a:rPr>
                        <a:t>No evidence</a:t>
                      </a:r>
                      <a:endParaRPr lang="en-US" sz="1800" b="0" dirty="0">
                        <a:latin typeface="Calibri"/>
                        <a:cs typeface="Calibri"/>
                      </a:endParaRPr>
                    </a:p>
                  </a:txBody>
                  <a:tcPr marL="91439" marR="91439" marT="45670" marB="45670">
                    <a:lnL w="1270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r>
              <a:tr h="313397">
                <a:tc>
                  <a:txBody>
                    <a:bodyPr/>
                    <a:lstStyle/>
                    <a:p>
                      <a:r>
                        <a:rPr lang="en-US" sz="1800" dirty="0" smtClean="0">
                          <a:latin typeface="Calibri"/>
                          <a:cs typeface="Calibri"/>
                        </a:rPr>
                        <a:t>No discernable effects</a:t>
                      </a:r>
                      <a:endParaRPr lang="en-US" sz="1800" b="0" dirty="0">
                        <a:latin typeface="Calibri"/>
                        <a:cs typeface="Calibri"/>
                      </a:endParaRPr>
                    </a:p>
                  </a:txBody>
                  <a:tcPr marL="91439" marR="91439" marT="45670" marB="45670">
                    <a:lnL>
                      <a:noFill/>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US" sz="1800" dirty="0" smtClean="0">
                          <a:latin typeface="Calibri"/>
                          <a:cs typeface="Calibri"/>
                        </a:rPr>
                        <a:t>No evidence</a:t>
                      </a:r>
                      <a:endParaRPr lang="en-US" sz="1800" b="0" dirty="0">
                        <a:latin typeface="Calibri"/>
                        <a:cs typeface="Calibri"/>
                      </a:endParaRPr>
                    </a:p>
                  </a:txBody>
                  <a:tcPr marL="91439" marR="91439" marT="45670" marB="456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US" sz="1800" dirty="0" smtClean="0">
                          <a:latin typeface="Calibri"/>
                          <a:cs typeface="Calibri"/>
                        </a:rPr>
                        <a:t>No</a:t>
                      </a:r>
                      <a:r>
                        <a:rPr lang="en-US" sz="1800" baseline="0" dirty="0" smtClean="0">
                          <a:latin typeface="Calibri"/>
                          <a:cs typeface="Calibri"/>
                        </a:rPr>
                        <a:t> evidence</a:t>
                      </a:r>
                      <a:endParaRPr lang="en-US" sz="1800" b="0" dirty="0">
                        <a:latin typeface="Calibri"/>
                        <a:cs typeface="Calibri"/>
                      </a:endParaRPr>
                    </a:p>
                  </a:txBody>
                  <a:tcPr marL="91439" marR="91439" marT="45670" marB="45670">
                    <a:lnL w="1270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r>
              <a:tr h="313397">
                <a:tc>
                  <a:txBody>
                    <a:bodyPr/>
                    <a:lstStyle/>
                    <a:p>
                      <a:r>
                        <a:rPr lang="en-US" sz="1800" dirty="0" smtClean="0">
                          <a:latin typeface="Calibri"/>
                          <a:cs typeface="Calibri"/>
                        </a:rPr>
                        <a:t>Mixed</a:t>
                      </a:r>
                      <a:r>
                        <a:rPr lang="en-US" sz="1800" baseline="0" dirty="0" smtClean="0">
                          <a:latin typeface="Calibri"/>
                          <a:cs typeface="Calibri"/>
                        </a:rPr>
                        <a:t> effects</a:t>
                      </a:r>
                      <a:endParaRPr lang="en-US" sz="1800" b="0" dirty="0">
                        <a:latin typeface="Calibri"/>
                        <a:cs typeface="Calibri"/>
                      </a:endParaRPr>
                    </a:p>
                  </a:txBody>
                  <a:tcPr marL="91439" marR="91439" marT="45670" marB="45670">
                    <a:lnL>
                      <a:noFill/>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US" sz="1800" dirty="0" smtClean="0">
                          <a:latin typeface="Calibri"/>
                          <a:cs typeface="Calibri"/>
                        </a:rPr>
                        <a:t>Evidence</a:t>
                      </a:r>
                      <a:endParaRPr lang="en-US" sz="1800" b="0" dirty="0">
                        <a:latin typeface="Calibri"/>
                        <a:cs typeface="Calibri"/>
                      </a:endParaRPr>
                    </a:p>
                  </a:txBody>
                  <a:tcPr marL="91439" marR="91439" marT="45670" marB="456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US" sz="1800" dirty="0" smtClean="0">
                          <a:latin typeface="Calibri"/>
                          <a:cs typeface="Calibri"/>
                        </a:rPr>
                        <a:t>Evidence</a:t>
                      </a:r>
                      <a:endParaRPr lang="en-US" sz="1800" b="0" dirty="0">
                        <a:latin typeface="Calibri"/>
                        <a:cs typeface="Calibri"/>
                      </a:endParaRPr>
                    </a:p>
                  </a:txBody>
                  <a:tcPr marL="91439" marR="91439" marT="45670" marB="45670">
                    <a:lnL w="1270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r>
              <a:tr h="480386">
                <a:tc>
                  <a:txBody>
                    <a:bodyPr/>
                    <a:lstStyle/>
                    <a:p>
                      <a:r>
                        <a:rPr lang="en-US" sz="1800" dirty="0" smtClean="0">
                          <a:latin typeface="Calibri"/>
                          <a:cs typeface="Calibri"/>
                        </a:rPr>
                        <a:t>Potentially negative effects</a:t>
                      </a:r>
                      <a:endParaRPr lang="en-US" sz="1800" b="0" dirty="0">
                        <a:latin typeface="Calibri"/>
                        <a:cs typeface="Calibri"/>
                      </a:endParaRPr>
                    </a:p>
                  </a:txBody>
                  <a:tcPr marL="91439" marR="91439" marT="45670" marB="45670">
                    <a:lnL>
                      <a:noFill/>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US" sz="1800" dirty="0" smtClean="0">
                          <a:latin typeface="Calibri"/>
                          <a:cs typeface="Calibri"/>
                        </a:rPr>
                        <a:t>No evidence</a:t>
                      </a:r>
                      <a:endParaRPr lang="en-US" sz="1800" b="0" dirty="0">
                        <a:latin typeface="Calibri"/>
                        <a:cs typeface="Calibri"/>
                      </a:endParaRPr>
                    </a:p>
                  </a:txBody>
                  <a:tcPr marL="91439" marR="91439" marT="45670" marB="456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US" sz="1800" dirty="0" smtClean="0">
                          <a:latin typeface="Calibri"/>
                          <a:cs typeface="Calibri"/>
                        </a:rPr>
                        <a:t>Evidence</a:t>
                      </a:r>
                      <a:endParaRPr lang="en-US" sz="1800" b="0" dirty="0">
                        <a:latin typeface="Calibri"/>
                        <a:cs typeface="Calibri"/>
                      </a:endParaRPr>
                    </a:p>
                  </a:txBody>
                  <a:tcPr marL="91439" marR="91439" marT="45670" marB="45670">
                    <a:lnL w="1270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r>
              <a:tr h="480386">
                <a:tc>
                  <a:txBody>
                    <a:bodyPr/>
                    <a:lstStyle/>
                    <a:p>
                      <a:r>
                        <a:rPr lang="en-US" sz="1800" dirty="0" smtClean="0">
                          <a:latin typeface="Calibri"/>
                          <a:cs typeface="Calibri"/>
                        </a:rPr>
                        <a:t>Negative effects</a:t>
                      </a:r>
                      <a:endParaRPr lang="en-US" sz="1800" b="0" dirty="0">
                        <a:latin typeface="Calibri"/>
                        <a:cs typeface="Calibri"/>
                      </a:endParaRPr>
                    </a:p>
                  </a:txBody>
                  <a:tcPr marL="91439" marR="91439" marT="45670" marB="45670">
                    <a:lnL>
                      <a:noFill/>
                    </a:lnL>
                    <a:lnR w="12700" cap="flat" cmpd="sng" algn="ctr">
                      <a:solidFill>
                        <a:schemeClr val="bg1"/>
                      </a:solid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r>
                        <a:rPr lang="en-US" sz="1800" dirty="0" smtClean="0">
                          <a:latin typeface="Calibri"/>
                          <a:cs typeface="Calibri"/>
                        </a:rPr>
                        <a:t>No evidence</a:t>
                      </a:r>
                      <a:endParaRPr lang="en-US" sz="1800" b="0" dirty="0">
                        <a:latin typeface="Calibri"/>
                        <a:cs typeface="Calibri"/>
                      </a:endParaRPr>
                    </a:p>
                  </a:txBody>
                  <a:tcPr marL="91439" marR="91439" marT="45670" marB="456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r>
                        <a:rPr lang="en-US" sz="1800" dirty="0" smtClean="0">
                          <a:latin typeface="Calibri"/>
                          <a:cs typeface="Calibri"/>
                        </a:rPr>
                        <a:t>Strong evidence</a:t>
                      </a:r>
                      <a:endParaRPr lang="en-US" sz="1800" b="0" dirty="0">
                        <a:latin typeface="Calibri"/>
                        <a:cs typeface="Calibri"/>
                      </a:endParaRPr>
                    </a:p>
                  </a:txBody>
                  <a:tcPr marL="91439" marR="91439" marT="45670" marB="45670">
                    <a:lnL w="12700" cap="flat" cmpd="sng" algn="ctr">
                      <a:solidFill>
                        <a:schemeClr val="bg1"/>
                      </a:solidFill>
                      <a:prstDash val="solid"/>
                      <a:round/>
                      <a:headEnd type="none" w="med" len="med"/>
                      <a:tailEnd type="none" w="med" len="med"/>
                    </a:lnL>
                    <a:lnR>
                      <a:noFill/>
                    </a:lnR>
                    <a:lnT>
                      <a:noFill/>
                    </a:lnT>
                    <a:lnB w="25400" cmpd="sng">
                      <a:noFill/>
                    </a:lnB>
                    <a:lnTlToBr w="12700" cmpd="sng">
                      <a:noFill/>
                      <a:prstDash val="solid"/>
                    </a:lnTlToBr>
                    <a:lnBlToTr w="12700" cmpd="sng">
                      <a:noFill/>
                      <a:prstDash val="solid"/>
                    </a:lnBlToTr>
                  </a:tcPr>
                </a:tc>
              </a:tr>
            </a:tbl>
          </a:graphicData>
        </a:graphic>
      </p:graphicFrame>
      <p:sp>
        <p:nvSpPr>
          <p:cNvPr id="38940" name="Slide Number Placeholder 3"/>
          <p:cNvSpPr>
            <a:spLocks noGrp="1"/>
          </p:cNvSpPr>
          <p:nvPr>
            <p:ph type="sldNum" sz="quarter" idx="4294967295"/>
          </p:nvPr>
        </p:nvSpPr>
        <p:spPr bwMode="auto">
          <a:xfrm>
            <a:off x="28575" y="5373688"/>
            <a:ext cx="1296988" cy="2682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fld id="{058764E1-FC7A-45AC-8482-DD72DF54FC74}" type="slidenum">
              <a:rPr lang="en-US" altLang="en-US" sz="1800">
                <a:solidFill>
                  <a:schemeClr val="tx1"/>
                </a:solidFill>
              </a:rPr>
              <a:pPr eaLnBrk="1" hangingPunct="1">
                <a:spcBef>
                  <a:spcPct val="0"/>
                </a:spcBef>
                <a:buFontTx/>
                <a:buNone/>
              </a:pPr>
              <a:t>17</a:t>
            </a:fld>
            <a:endParaRPr lang="en-US" altLang="en-US" sz="1800">
              <a:solidFill>
                <a:schemeClr val="tx1"/>
              </a:solidFill>
            </a:endParaRPr>
          </a:p>
        </p:txBody>
      </p:sp>
      <p:sp>
        <p:nvSpPr>
          <p:cNvPr id="7" name="Rectangle 3"/>
          <p:cNvSpPr>
            <a:spLocks noChangeArrowheads="1"/>
          </p:cNvSpPr>
          <p:nvPr/>
        </p:nvSpPr>
        <p:spPr bwMode="auto">
          <a:xfrm>
            <a:off x="-396552" y="6309320"/>
            <a:ext cx="63023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200" dirty="0">
                <a:solidFill>
                  <a:srgbClr val="000000"/>
                </a:solidFill>
                <a:latin typeface="Calibri"/>
                <a:cs typeface="Calibri"/>
              </a:rPr>
              <a:t> </a:t>
            </a:r>
            <a:r>
              <a:rPr lang="en-US" altLang="en-US" sz="1200" dirty="0" smtClean="0">
                <a:solidFill>
                  <a:srgbClr val="000000"/>
                </a:solidFill>
                <a:latin typeface="Calibri"/>
                <a:cs typeface="Calibri"/>
              </a:rPr>
              <a:t>                                                            What Works Clearinghouse, 2008</a:t>
            </a:r>
            <a:endParaRPr lang="en-US" altLang="en-US" sz="1200" dirty="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ln>
            <a:miter lim="800000"/>
            <a:headEnd/>
            <a:tailEnd/>
          </a:ln>
        </p:spPr>
        <p:txBody>
          <a:bodyPr/>
          <a:lstStyle/>
          <a:p>
            <a:r>
              <a:rPr lang="en-US" altLang="en-US" dirty="0" smtClean="0">
                <a:latin typeface="Calibri"/>
                <a:cs typeface="Calibri"/>
              </a:rPr>
              <a:t>Best Evidence Encyclopedia</a:t>
            </a:r>
          </a:p>
        </p:txBody>
      </p:sp>
      <p:pic>
        <p:nvPicPr>
          <p:cNvPr id="409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0161" y="1510525"/>
            <a:ext cx="5040783" cy="35026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64" name="Rectangle 4"/>
          <p:cNvSpPr>
            <a:spLocks noChangeArrowheads="1"/>
          </p:cNvSpPr>
          <p:nvPr/>
        </p:nvSpPr>
        <p:spPr bwMode="auto">
          <a:xfrm>
            <a:off x="1581436" y="6237312"/>
            <a:ext cx="70950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200" dirty="0" smtClean="0">
                <a:solidFill>
                  <a:srgbClr val="000000"/>
                </a:solidFill>
                <a:latin typeface="Calibri"/>
                <a:cs typeface="Calibri"/>
              </a:rPr>
              <a:t> </a:t>
            </a:r>
            <a:br>
              <a:rPr lang="en-US" altLang="en-US" sz="1200" dirty="0" smtClean="0">
                <a:solidFill>
                  <a:srgbClr val="000000"/>
                </a:solidFill>
                <a:latin typeface="Calibri"/>
                <a:cs typeface="Calibri"/>
              </a:rPr>
            </a:br>
            <a:r>
              <a:rPr lang="en-US" altLang="en-US" sz="1200" dirty="0" smtClean="0">
                <a:solidFill>
                  <a:srgbClr val="000000"/>
                </a:solidFill>
                <a:latin typeface="Calibri"/>
                <a:cs typeface="Calibri"/>
              </a:rPr>
              <a:t>Center for Data-Driven Reform in Education, </a:t>
            </a:r>
            <a:r>
              <a:rPr lang="en-US" altLang="en-US" sz="1200" dirty="0" err="1" smtClean="0">
                <a:solidFill>
                  <a:srgbClr val="000000"/>
                </a:solidFill>
                <a:latin typeface="Calibri"/>
                <a:cs typeface="Calibri"/>
              </a:rPr>
              <a:t>n.d.</a:t>
            </a:r>
            <a:r>
              <a:rPr lang="en-US" altLang="en-US" sz="1200" dirty="0" smtClean="0">
                <a:solidFill>
                  <a:srgbClr val="000000"/>
                </a:solidFill>
                <a:latin typeface="Calibri"/>
                <a:cs typeface="Calibri"/>
              </a:rPr>
              <a:t>; National Center on Response to Intervention, </a:t>
            </a:r>
            <a:r>
              <a:rPr lang="en-US" altLang="en-US" sz="1200" dirty="0" err="1" smtClean="0">
                <a:solidFill>
                  <a:srgbClr val="000000"/>
                </a:solidFill>
                <a:latin typeface="Calibri"/>
                <a:cs typeface="Calibri"/>
              </a:rPr>
              <a:t>n.d.b</a:t>
            </a:r>
            <a:endParaRPr lang="en-US" altLang="en-US" sz="1200" dirty="0">
              <a:solidFill>
                <a:srgbClr val="000000"/>
              </a:solidFill>
              <a:latin typeface="Calibri"/>
              <a:cs typeface="Calibri"/>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1996" y="3789040"/>
            <a:ext cx="2962452" cy="2101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1692275" y="274638"/>
            <a:ext cx="6994525" cy="1354162"/>
          </a:xfrm>
          <a:ln>
            <a:miter lim="800000"/>
            <a:headEnd/>
            <a:tailEnd/>
          </a:ln>
        </p:spPr>
        <p:txBody>
          <a:bodyPr/>
          <a:lstStyle/>
          <a:p>
            <a:r>
              <a:rPr lang="en-US" altLang="en-US" dirty="0" smtClean="0">
                <a:latin typeface="Calibri"/>
                <a:cs typeface="Calibri"/>
              </a:rPr>
              <a:t>Activity: Pairs to Squares Exploration</a:t>
            </a:r>
          </a:p>
        </p:txBody>
      </p:sp>
      <p:pic>
        <p:nvPicPr>
          <p:cNvPr id="33795" name="Picture 4"/>
          <p:cNvPicPr>
            <a:picLocks noChangeAspect="1" noChangeArrowheads="1"/>
          </p:cNvPicPr>
          <p:nvPr/>
        </p:nvPicPr>
        <p:blipFill>
          <a:blip r:embed="rId3"/>
          <a:srcRect/>
          <a:stretch>
            <a:fillRect/>
          </a:stretch>
        </p:blipFill>
        <p:spPr bwMode="auto">
          <a:xfrm>
            <a:off x="1908175" y="1708734"/>
            <a:ext cx="4968081" cy="3376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12-Point Star 1"/>
          <p:cNvSpPr/>
          <p:nvPr/>
        </p:nvSpPr>
        <p:spPr>
          <a:xfrm>
            <a:off x="-16237" y="261119"/>
            <a:ext cx="1707917" cy="1007641"/>
          </a:xfrm>
          <a:prstGeom prst="star12">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400" b="1" dirty="0">
                <a:solidFill>
                  <a:schemeClr val="accent4"/>
                </a:solidFill>
                <a:latin typeface="Calibri"/>
                <a:cs typeface="Calibri"/>
              </a:rPr>
              <a:t>Handout 5</a:t>
            </a:r>
          </a:p>
        </p:txBody>
      </p:sp>
      <p:sp>
        <p:nvSpPr>
          <p:cNvPr id="5" name="12-Point Star 4"/>
          <p:cNvSpPr/>
          <p:nvPr/>
        </p:nvSpPr>
        <p:spPr>
          <a:xfrm>
            <a:off x="179512" y="930797"/>
            <a:ext cx="1763688" cy="864567"/>
          </a:xfrm>
          <a:prstGeom prst="star12">
            <a:avLst/>
          </a:prstGeom>
          <a:solidFill>
            <a:srgbClr val="FFC000"/>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200" dirty="0">
                <a:solidFill>
                  <a:schemeClr val="accent4"/>
                </a:solidFill>
                <a:latin typeface="Calibri"/>
                <a:cs typeface="Calibri"/>
              </a:rPr>
              <a:t>Interactive Activity</a:t>
            </a:r>
          </a:p>
        </p:txBody>
      </p:sp>
      <p:pic>
        <p:nvPicPr>
          <p:cNvPr id="6" name="Picture 4"/>
          <p:cNvPicPr>
            <a:picLocks noChangeAspect="1" noChangeArrowheads="1"/>
          </p:cNvPicPr>
          <p:nvPr/>
        </p:nvPicPr>
        <p:blipFill>
          <a:blip r:embed="rId4"/>
          <a:srcRect/>
          <a:stretch>
            <a:fillRect/>
          </a:stretch>
        </p:blipFill>
        <p:spPr bwMode="auto">
          <a:xfrm>
            <a:off x="4906963" y="2755958"/>
            <a:ext cx="3456384" cy="24012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019" name="Rectangle 6"/>
          <p:cNvSpPr>
            <a:spLocks noChangeArrowheads="1"/>
          </p:cNvSpPr>
          <p:nvPr/>
        </p:nvSpPr>
        <p:spPr bwMode="auto">
          <a:xfrm>
            <a:off x="1716211" y="6309320"/>
            <a:ext cx="30718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200" dirty="0" smtClean="0">
                <a:solidFill>
                  <a:srgbClr val="000000"/>
                </a:solidFill>
                <a:latin typeface="Calibri"/>
                <a:cs typeface="Calibri"/>
              </a:rPr>
              <a:t>What Works Clearinghouse, 2008</a:t>
            </a:r>
            <a:endParaRPr lang="en-US" altLang="en-US" sz="1200" dirty="0">
              <a:solidFill>
                <a:srgbClr val="000000"/>
              </a:solidFill>
              <a:latin typeface="Calibri"/>
              <a:cs typeface="Calibri"/>
            </a:endParaRPr>
          </a:p>
        </p:txBody>
      </p:sp>
      <p:sp>
        <p:nvSpPr>
          <p:cNvPr id="43020" name="Rectangle 7"/>
          <p:cNvSpPr>
            <a:spLocks noChangeArrowheads="1"/>
          </p:cNvSpPr>
          <p:nvPr/>
        </p:nvSpPr>
        <p:spPr bwMode="auto">
          <a:xfrm>
            <a:off x="1691680" y="6021288"/>
            <a:ext cx="37444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200" dirty="0" smtClean="0">
                <a:solidFill>
                  <a:srgbClr val="000000"/>
                </a:solidFill>
                <a:latin typeface="Calibri"/>
                <a:cs typeface="Calibri"/>
              </a:rPr>
              <a:t>Center for Data-Driven Reform in Education, </a:t>
            </a:r>
            <a:r>
              <a:rPr lang="en-US" altLang="en-US" sz="1200" dirty="0" err="1" smtClean="0">
                <a:solidFill>
                  <a:srgbClr val="000000"/>
                </a:solidFill>
                <a:latin typeface="Calibri"/>
                <a:cs typeface="Calibri"/>
              </a:rPr>
              <a:t>n.d.</a:t>
            </a:r>
            <a:endParaRPr lang="en-US" altLang="en-US" sz="1200" dirty="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4008" y="3861048"/>
            <a:ext cx="4248472" cy="1944216"/>
          </a:xfrm>
          <a:noFill/>
          <a:ln>
            <a:noFill/>
          </a:ln>
        </p:spPr>
        <p:txBody>
          <a:bodyPr/>
          <a:lstStyle/>
          <a:p>
            <a:pPr algn="r">
              <a:defRPr/>
            </a:pPr>
            <a:r>
              <a:rPr lang="en-US" sz="2800" dirty="0" smtClean="0">
                <a:solidFill>
                  <a:schemeClr val="tx1"/>
                </a:solidFill>
                <a:latin typeface="Calibri"/>
                <a:cs typeface="Calibri"/>
              </a:rPr>
              <a:t>Collaboration for Effective Educator Development, Accountability, and Reform</a:t>
            </a:r>
            <a:br>
              <a:rPr lang="en-US" sz="2800" dirty="0" smtClean="0">
                <a:solidFill>
                  <a:schemeClr val="tx1"/>
                </a:solidFill>
                <a:latin typeface="Calibri"/>
                <a:cs typeface="Calibri"/>
              </a:rPr>
            </a:br>
            <a:r>
              <a:rPr lang="en-US" sz="2800" dirty="0" smtClean="0">
                <a:solidFill>
                  <a:schemeClr val="tx1"/>
                </a:solidFill>
                <a:latin typeface="Calibri"/>
                <a:cs typeface="Calibri"/>
              </a:rPr>
              <a:t>(CEEDAR)</a:t>
            </a:r>
            <a:endParaRPr lang="en-US" sz="2800" dirty="0">
              <a:solidFill>
                <a:schemeClr val="tx1"/>
              </a:solidFill>
              <a:latin typeface="Calibri"/>
              <a:cs typeface="Calibri"/>
            </a:endParaRPr>
          </a:p>
        </p:txBody>
      </p:sp>
      <p:pic>
        <p:nvPicPr>
          <p:cNvPr id="819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908050"/>
            <a:ext cx="7272338"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Box 3"/>
          <p:cNvSpPr txBox="1">
            <a:spLocks noChangeArrowheads="1"/>
          </p:cNvSpPr>
          <p:nvPr/>
        </p:nvSpPr>
        <p:spPr bwMode="auto">
          <a:xfrm>
            <a:off x="3348038" y="6381750"/>
            <a:ext cx="25923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dirty="0">
                <a:solidFill>
                  <a:schemeClr val="tx2"/>
                </a:solidFill>
                <a:latin typeface="Calibri"/>
                <a:cs typeface="Calibri"/>
              </a:rPr>
              <a:t>H325A120003</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1692275" y="274638"/>
            <a:ext cx="6994525" cy="1282154"/>
          </a:xfrm>
          <a:ln>
            <a:miter lim="800000"/>
            <a:headEnd/>
            <a:tailEnd/>
          </a:ln>
        </p:spPr>
        <p:txBody>
          <a:bodyPr/>
          <a:lstStyle/>
          <a:p>
            <a:r>
              <a:rPr lang="en-US" altLang="en-US" dirty="0" smtClean="0">
                <a:latin typeface="Calibri"/>
                <a:cs typeface="Calibri"/>
              </a:rPr>
              <a:t>High-Quality Math Instruction Includes:</a:t>
            </a:r>
          </a:p>
        </p:txBody>
      </p:sp>
      <p:sp>
        <p:nvSpPr>
          <p:cNvPr id="3" name="Content Placeholder 2"/>
          <p:cNvSpPr>
            <a:spLocks noGrp="1"/>
          </p:cNvSpPr>
          <p:nvPr>
            <p:ph idx="1"/>
          </p:nvPr>
        </p:nvSpPr>
        <p:spPr>
          <a:xfrm>
            <a:off x="1692275" y="1672183"/>
            <a:ext cx="6994525" cy="3917057"/>
          </a:xfrm>
        </p:spPr>
        <p:txBody>
          <a:bodyPr/>
          <a:lstStyle/>
          <a:p>
            <a:pPr>
              <a:buFont typeface="Arial"/>
              <a:buChar char="•"/>
              <a:defRPr/>
            </a:pPr>
            <a:r>
              <a:rPr lang="en-US" sz="2000" dirty="0">
                <a:latin typeface="Calibri"/>
                <a:cs typeface="Calibri"/>
              </a:rPr>
              <a:t>A mix of teacher-directed and student-centered </a:t>
            </a:r>
            <a:r>
              <a:rPr lang="en-US" sz="2000" dirty="0" smtClean="0">
                <a:latin typeface="Calibri"/>
                <a:cs typeface="Calibri"/>
              </a:rPr>
              <a:t>instruction with explicit attention to math concepts by teachers and students.</a:t>
            </a:r>
            <a:endParaRPr lang="en-US" sz="2000" dirty="0">
              <a:latin typeface="Calibri"/>
              <a:cs typeface="Calibri"/>
            </a:endParaRPr>
          </a:p>
          <a:p>
            <a:pPr>
              <a:buFont typeface="Arial"/>
              <a:buChar char="•"/>
              <a:defRPr/>
            </a:pPr>
            <a:r>
              <a:rPr lang="en-US" sz="2000" dirty="0" smtClean="0">
                <a:solidFill>
                  <a:schemeClr val="tx1"/>
                </a:solidFill>
                <a:latin typeface="Calibri"/>
                <a:cs typeface="Calibri"/>
              </a:rPr>
              <a:t>A rigorous cognitive level with a range of curricular components that build on each other in a coherent sequence.</a:t>
            </a:r>
          </a:p>
          <a:p>
            <a:pPr marL="1830388">
              <a:buFont typeface="Arial"/>
              <a:buChar char="•"/>
              <a:defRPr/>
            </a:pPr>
            <a:r>
              <a:rPr lang="en-US" sz="2000" dirty="0" smtClean="0">
                <a:latin typeface="Calibri"/>
                <a:cs typeface="Calibri"/>
              </a:rPr>
              <a:t>New math concepts introduced </a:t>
            </a:r>
            <a:r>
              <a:rPr lang="en-US" sz="2000" dirty="0">
                <a:latin typeface="Calibri"/>
                <a:cs typeface="Calibri"/>
              </a:rPr>
              <a:t>to students </a:t>
            </a:r>
            <a:r>
              <a:rPr lang="en-US" sz="2000" dirty="0" smtClean="0">
                <a:latin typeface="Calibri"/>
                <a:cs typeface="Calibri"/>
              </a:rPr>
              <a:t>using a variety </a:t>
            </a:r>
            <a:r>
              <a:rPr lang="en-US" sz="2000" dirty="0">
                <a:latin typeface="Calibri"/>
                <a:cs typeface="Calibri"/>
              </a:rPr>
              <a:t>of </a:t>
            </a:r>
            <a:r>
              <a:rPr lang="en-US" sz="2000" dirty="0" smtClean="0">
                <a:latin typeface="Calibri"/>
                <a:cs typeface="Calibri"/>
              </a:rPr>
              <a:t>different methods.</a:t>
            </a:r>
          </a:p>
          <a:p>
            <a:pPr marL="1830388">
              <a:buFont typeface="Arial"/>
              <a:buChar char="•"/>
              <a:defRPr/>
            </a:pPr>
            <a:r>
              <a:rPr lang="en-US" sz="2000" dirty="0" smtClean="0">
                <a:latin typeface="Calibri"/>
                <a:cs typeface="Calibri"/>
              </a:rPr>
              <a:t>Students prompted to explain thinking, practice solving problems, and reason</a:t>
            </a:r>
            <a:r>
              <a:rPr lang="en-US" sz="2000" dirty="0">
                <a:latin typeface="Calibri"/>
                <a:cs typeface="Calibri"/>
              </a:rPr>
              <a:t> </a:t>
            </a:r>
            <a:r>
              <a:rPr lang="en-US" sz="2000" dirty="0" smtClean="0">
                <a:latin typeface="Calibri"/>
                <a:cs typeface="Calibri"/>
              </a:rPr>
              <a:t>conceptually, abstractly, and visually.</a:t>
            </a:r>
          </a:p>
          <a:p>
            <a:pPr marL="1830388">
              <a:buFont typeface="Arial"/>
              <a:buChar char="•"/>
              <a:defRPr/>
            </a:pPr>
            <a:r>
              <a:rPr lang="en-US" sz="2000" dirty="0" smtClean="0">
                <a:latin typeface="Calibri"/>
                <a:cs typeface="Calibri"/>
              </a:rPr>
              <a:t>Assessment that informs instruction.</a:t>
            </a:r>
          </a:p>
        </p:txBody>
      </p:sp>
      <p:pic>
        <p:nvPicPr>
          <p:cNvPr id="37892" name="Picture 4"/>
          <p:cNvPicPr>
            <a:picLocks noChangeAspect="1" noChangeArrowheads="1"/>
          </p:cNvPicPr>
          <p:nvPr/>
        </p:nvPicPr>
        <p:blipFill>
          <a:blip r:embed="rId3"/>
          <a:srcRect/>
          <a:stretch>
            <a:fillRect/>
          </a:stretch>
        </p:blipFill>
        <p:spPr bwMode="auto">
          <a:xfrm>
            <a:off x="220663" y="3404269"/>
            <a:ext cx="2914650" cy="26170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Arrow Connector 3"/>
          <p:cNvCxnSpPr/>
          <p:nvPr/>
        </p:nvCxnSpPr>
        <p:spPr>
          <a:xfrm flipH="1">
            <a:off x="1187450" y="2396405"/>
            <a:ext cx="720725" cy="43180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45062" name="TextBox 1"/>
          <p:cNvSpPr txBox="1">
            <a:spLocks noChangeArrowheads="1"/>
          </p:cNvSpPr>
          <p:nvPr/>
        </p:nvSpPr>
        <p:spPr bwMode="auto">
          <a:xfrm>
            <a:off x="1475656" y="6381328"/>
            <a:ext cx="34563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200" dirty="0" smtClean="0">
                <a:solidFill>
                  <a:srgbClr val="000000"/>
                </a:solidFill>
                <a:latin typeface="Calibri"/>
                <a:cs typeface="Calibri"/>
              </a:rPr>
              <a:t>National Center </a:t>
            </a:r>
            <a:r>
              <a:rPr lang="en-US" altLang="en-US" sz="1200" dirty="0" smtClean="0">
                <a:solidFill>
                  <a:srgbClr val="000000"/>
                </a:solidFill>
                <a:latin typeface="Calibri"/>
                <a:cs typeface="Calibri"/>
              </a:rPr>
              <a:t>on Intensive Intervention, </a:t>
            </a:r>
            <a:r>
              <a:rPr lang="en-US" altLang="en-US" sz="1200" dirty="0" smtClean="0">
                <a:solidFill>
                  <a:srgbClr val="000000"/>
                </a:solidFill>
                <a:latin typeface="Calibri"/>
                <a:cs typeface="Calibri"/>
              </a:rPr>
              <a:t>2014</a:t>
            </a:r>
            <a:endParaRPr lang="en-US" altLang="en-US" sz="1200" dirty="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1692275" y="274638"/>
            <a:ext cx="6994525" cy="1354162"/>
          </a:xfrm>
          <a:ln>
            <a:miter lim="800000"/>
            <a:headEnd/>
            <a:tailEnd/>
          </a:ln>
        </p:spPr>
        <p:txBody>
          <a:bodyPr/>
          <a:lstStyle/>
          <a:p>
            <a:r>
              <a:rPr lang="en-US" altLang="en-US" dirty="0" smtClean="0">
                <a:latin typeface="Calibri"/>
                <a:cs typeface="Calibri"/>
              </a:rPr>
              <a:t>Teachers Using High-Quality Math Instruction May: </a:t>
            </a:r>
          </a:p>
        </p:txBody>
      </p:sp>
      <p:sp>
        <p:nvSpPr>
          <p:cNvPr id="3" name="Content Placeholder 2"/>
          <p:cNvSpPr>
            <a:spLocks noGrp="1"/>
          </p:cNvSpPr>
          <p:nvPr>
            <p:ph idx="1"/>
          </p:nvPr>
        </p:nvSpPr>
        <p:spPr>
          <a:xfrm>
            <a:off x="1692275" y="1672183"/>
            <a:ext cx="5019675" cy="3629025"/>
          </a:xfrm>
        </p:spPr>
        <p:txBody>
          <a:bodyPr/>
          <a:lstStyle/>
          <a:p>
            <a:pPr>
              <a:buFont typeface="Arial"/>
              <a:buChar char="•"/>
              <a:defRPr/>
            </a:pPr>
            <a:r>
              <a:rPr lang="en-US" sz="2000" dirty="0" smtClean="0">
                <a:latin typeface="Calibri"/>
                <a:cs typeface="Calibri"/>
              </a:rPr>
              <a:t>Relate </a:t>
            </a:r>
            <a:r>
              <a:rPr lang="en-US" sz="2000" dirty="0">
                <a:latin typeface="Calibri"/>
                <a:cs typeface="Calibri"/>
              </a:rPr>
              <a:t>content to prior experiences and </a:t>
            </a:r>
            <a:r>
              <a:rPr lang="en-US" sz="2000" dirty="0" smtClean="0">
                <a:latin typeface="Calibri"/>
                <a:cs typeface="Calibri"/>
              </a:rPr>
              <a:t>build background knowledge when necessary.</a:t>
            </a:r>
            <a:endParaRPr lang="en-US" sz="2000" dirty="0">
              <a:latin typeface="Calibri"/>
              <a:cs typeface="Calibri"/>
            </a:endParaRPr>
          </a:p>
          <a:p>
            <a:pPr>
              <a:buFont typeface="Arial"/>
              <a:buChar char="•"/>
              <a:defRPr/>
            </a:pPr>
            <a:r>
              <a:rPr lang="en-US" sz="2000" dirty="0">
                <a:latin typeface="Calibri"/>
                <a:cs typeface="Calibri"/>
              </a:rPr>
              <a:t>Explicitly instruct important concepts and how existing and requisite math skills can be used to solve </a:t>
            </a:r>
            <a:r>
              <a:rPr lang="en-US" sz="2000" dirty="0" smtClean="0">
                <a:latin typeface="Calibri"/>
                <a:cs typeface="Calibri"/>
              </a:rPr>
              <a:t>problems.</a:t>
            </a:r>
            <a:endParaRPr lang="en-US" sz="2000" dirty="0">
              <a:latin typeface="Calibri"/>
              <a:cs typeface="Calibri"/>
            </a:endParaRPr>
          </a:p>
          <a:p>
            <a:pPr>
              <a:buFont typeface="Arial"/>
              <a:buChar char="•"/>
              <a:defRPr/>
            </a:pPr>
            <a:r>
              <a:rPr lang="en-US" sz="2000" dirty="0" smtClean="0">
                <a:latin typeface="Calibri"/>
                <a:cs typeface="Calibri"/>
              </a:rPr>
              <a:t>Model </a:t>
            </a:r>
            <a:r>
              <a:rPr lang="en-US" sz="2000" dirty="0">
                <a:latin typeface="Calibri"/>
                <a:cs typeface="Calibri"/>
              </a:rPr>
              <a:t>and demonstrate </a:t>
            </a:r>
            <a:r>
              <a:rPr lang="en-US" sz="2000" dirty="0" smtClean="0">
                <a:latin typeface="Calibri"/>
                <a:cs typeface="Calibri"/>
              </a:rPr>
              <a:t>concepts </a:t>
            </a:r>
            <a:r>
              <a:rPr lang="en-US" sz="2000" dirty="0">
                <a:latin typeface="Calibri"/>
                <a:cs typeface="Calibri"/>
              </a:rPr>
              <a:t>and support students as they </a:t>
            </a:r>
            <a:r>
              <a:rPr lang="en-US" sz="2000" dirty="0" smtClean="0">
                <a:latin typeface="Calibri"/>
                <a:cs typeface="Calibri"/>
              </a:rPr>
              <a:t>practice.</a:t>
            </a:r>
            <a:endParaRPr lang="en-US" sz="2000" dirty="0">
              <a:latin typeface="Calibri"/>
              <a:cs typeface="Calibri"/>
            </a:endParaRPr>
          </a:p>
          <a:p>
            <a:pPr>
              <a:buFont typeface="Arial"/>
              <a:buChar char="•"/>
              <a:defRPr/>
            </a:pPr>
            <a:r>
              <a:rPr lang="en-US" sz="2000" dirty="0" smtClean="0">
                <a:latin typeface="Calibri"/>
                <a:cs typeface="Calibri"/>
              </a:rPr>
              <a:t>Support students as they practice and prompt students </a:t>
            </a:r>
            <a:r>
              <a:rPr lang="en-US" sz="2000" dirty="0">
                <a:latin typeface="Calibri"/>
                <a:cs typeface="Calibri"/>
              </a:rPr>
              <a:t>to think aloud with respect to their math </a:t>
            </a:r>
            <a:r>
              <a:rPr lang="en-US" sz="2000" dirty="0" smtClean="0">
                <a:latin typeface="Calibri"/>
                <a:cs typeface="Calibri"/>
              </a:rPr>
              <a:t>reasoning.</a:t>
            </a:r>
            <a:endParaRPr lang="en-US" sz="2000" dirty="0">
              <a:latin typeface="Calibri"/>
              <a:cs typeface="Calibri"/>
            </a:endParaRPr>
          </a:p>
          <a:p>
            <a:pPr>
              <a:buFont typeface="Arial"/>
              <a:buChar char="•"/>
              <a:defRPr/>
            </a:pPr>
            <a:r>
              <a:rPr lang="en-US" sz="2000" dirty="0">
                <a:latin typeface="Calibri"/>
                <a:cs typeface="Calibri"/>
              </a:rPr>
              <a:t>Attend to students’ math error </a:t>
            </a:r>
            <a:r>
              <a:rPr lang="en-US" sz="2000" dirty="0" smtClean="0">
                <a:latin typeface="Calibri"/>
                <a:cs typeface="Calibri"/>
              </a:rPr>
              <a:t>patterns.</a:t>
            </a:r>
            <a:endParaRPr lang="en-US" sz="2000" dirty="0">
              <a:latin typeface="Calibri"/>
              <a:cs typeface="Calibri"/>
            </a:endParaRPr>
          </a:p>
          <a:p>
            <a:pPr>
              <a:buFont typeface="Arial"/>
              <a:buChar char="•"/>
              <a:defRPr/>
            </a:pPr>
            <a:r>
              <a:rPr lang="en-US" sz="2000" dirty="0" smtClean="0">
                <a:latin typeface="Calibri"/>
                <a:cs typeface="Calibri"/>
              </a:rPr>
              <a:t>Foster conceptual math understanding through the use of heuristic strategies.</a:t>
            </a:r>
            <a:endParaRPr lang="en-US" sz="2000" dirty="0">
              <a:latin typeface="Calibri"/>
              <a:cs typeface="Calibri"/>
            </a:endParaRPr>
          </a:p>
          <a:p>
            <a:pPr marL="0" indent="0">
              <a:buFont typeface="Wingdings" panose="05000000000000000000" pitchFamily="2" charset="2"/>
              <a:buNone/>
              <a:defRPr/>
            </a:pPr>
            <a:endParaRPr lang="en-US" sz="3000" dirty="0"/>
          </a:p>
        </p:txBody>
      </p:sp>
      <p:pic>
        <p:nvPicPr>
          <p:cNvPr id="6" name="Picture 7" descr="C:\Users\lartzi\Downloads\854491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247" y="1916832"/>
            <a:ext cx="2132515" cy="17453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p:spPr>
      </p:pic>
      <p:sp>
        <p:nvSpPr>
          <p:cNvPr id="8" name="Rectangle 2"/>
          <p:cNvSpPr>
            <a:spLocks noChangeArrowheads="1"/>
          </p:cNvSpPr>
          <p:nvPr/>
        </p:nvSpPr>
        <p:spPr bwMode="auto">
          <a:xfrm>
            <a:off x="0" y="6453188"/>
            <a:ext cx="60708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lvl="4" eaLnBrk="1" hangingPunct="1">
              <a:spcBef>
                <a:spcPct val="0"/>
              </a:spcBef>
              <a:buNone/>
            </a:pPr>
            <a:r>
              <a:rPr lang="en-US" sz="1200" dirty="0" smtClean="0">
                <a:solidFill>
                  <a:srgbClr val="000000"/>
                </a:solidFill>
                <a:latin typeface="Calibri"/>
                <a:cs typeface="Calibri"/>
              </a:rPr>
              <a:t>IRIS </a:t>
            </a:r>
            <a:r>
              <a:rPr lang="en-US" sz="1200" dirty="0">
                <a:solidFill>
                  <a:srgbClr val="000000"/>
                </a:solidFill>
                <a:latin typeface="Calibri"/>
                <a:cs typeface="Calibri"/>
              </a:rPr>
              <a:t>Center for Training Enhancements, </a:t>
            </a:r>
            <a:r>
              <a:rPr lang="en-US" sz="1200" dirty="0" smtClean="0">
                <a:solidFill>
                  <a:srgbClr val="000000"/>
                </a:solidFill>
                <a:latin typeface="Calibri"/>
                <a:cs typeface="Calibri"/>
              </a:rPr>
              <a:t>2010; </a:t>
            </a:r>
            <a:r>
              <a:rPr lang="en-US" altLang="en-US" sz="1200" dirty="0" smtClean="0">
                <a:solidFill>
                  <a:srgbClr val="000000"/>
                </a:solidFill>
                <a:latin typeface="Calibri"/>
                <a:ea typeface="ＭＳ Ｐゴシック" panose="020B0600070205080204" pitchFamily="34" charset="-128"/>
                <a:cs typeface="Calibri"/>
              </a:rPr>
              <a:t>National </a:t>
            </a:r>
            <a:r>
              <a:rPr lang="en-US" altLang="en-US" sz="1200" dirty="0" smtClean="0">
                <a:solidFill>
                  <a:srgbClr val="000000"/>
                </a:solidFill>
                <a:latin typeface="Calibri"/>
                <a:ea typeface="ＭＳ Ｐゴシック" panose="020B0600070205080204" pitchFamily="34" charset="-128"/>
                <a:cs typeface="Calibri"/>
              </a:rPr>
              <a:t>Center on Intensive Intervention, 2014</a:t>
            </a:r>
            <a:endParaRPr lang="en-US" altLang="en-US" sz="1200" dirty="0">
              <a:solidFill>
                <a:srgbClr val="000000"/>
              </a:solidFill>
              <a:latin typeface="Calibri"/>
              <a:ea typeface="ＭＳ Ｐゴシック" panose="020B0600070205080204" pitchFamily="34" charset="-128"/>
              <a:cs typeface="Calibri"/>
            </a:endParaRPr>
          </a:p>
        </p:txBody>
      </p:sp>
      <p:pic>
        <p:nvPicPr>
          <p:cNvPr id="9" name="Picture 8" descr="C:\Users\lartzi\Downloads\1775360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0603" y="3861048"/>
            <a:ext cx="1819801" cy="212262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1692275" y="274638"/>
            <a:ext cx="6994525" cy="1282154"/>
          </a:xfrm>
          <a:ln>
            <a:miter lim="800000"/>
            <a:headEnd/>
            <a:tailEnd/>
          </a:ln>
        </p:spPr>
        <p:txBody>
          <a:bodyPr/>
          <a:lstStyle/>
          <a:p>
            <a:r>
              <a:rPr lang="en-US" altLang="en-US" dirty="0" smtClean="0">
                <a:latin typeface="Calibri"/>
                <a:cs typeface="Calibri"/>
              </a:rPr>
              <a:t>Teachers Using High-Quality Math Instruction May:</a:t>
            </a:r>
          </a:p>
        </p:txBody>
      </p:sp>
      <p:sp>
        <p:nvSpPr>
          <p:cNvPr id="3" name="Content Placeholder 2"/>
          <p:cNvSpPr>
            <a:spLocks noGrp="1"/>
          </p:cNvSpPr>
          <p:nvPr>
            <p:ph idx="1"/>
          </p:nvPr>
        </p:nvSpPr>
        <p:spPr>
          <a:xfrm>
            <a:off x="1476375" y="1672183"/>
            <a:ext cx="7210425" cy="3629025"/>
          </a:xfrm>
        </p:spPr>
        <p:txBody>
          <a:bodyPr/>
          <a:lstStyle/>
          <a:p>
            <a:pPr>
              <a:buFont typeface="Arial"/>
              <a:buChar char="•"/>
              <a:defRPr/>
            </a:pPr>
            <a:r>
              <a:rPr lang="en-US" sz="2400" dirty="0" smtClean="0">
                <a:latin typeface="Calibri"/>
                <a:cs typeface="Calibri"/>
              </a:rPr>
              <a:t>Develop </a:t>
            </a:r>
            <a:r>
              <a:rPr lang="en-US" sz="2400" dirty="0">
                <a:latin typeface="Calibri"/>
                <a:cs typeface="Calibri"/>
              </a:rPr>
              <a:t>math </a:t>
            </a:r>
            <a:r>
              <a:rPr lang="en-US" sz="2400" dirty="0" smtClean="0">
                <a:latin typeface="Calibri"/>
                <a:cs typeface="Calibri"/>
              </a:rPr>
              <a:t>language:</a:t>
            </a:r>
          </a:p>
          <a:p>
            <a:pPr lvl="1">
              <a:buFont typeface="Courier New"/>
              <a:buChar char="o"/>
              <a:defRPr/>
            </a:pPr>
            <a:r>
              <a:rPr lang="en-US" sz="2400" dirty="0" smtClean="0">
                <a:latin typeface="Calibri"/>
                <a:cs typeface="Calibri"/>
              </a:rPr>
              <a:t>Promote word-level and text-level skills students will need to engage with and comprehend the math content.</a:t>
            </a:r>
          </a:p>
          <a:p>
            <a:pPr marL="0" indent="0">
              <a:buFont typeface="Wingdings" panose="05000000000000000000" pitchFamily="2" charset="2"/>
              <a:buNone/>
              <a:defRPr/>
            </a:pPr>
            <a:endParaRPr lang="en-US" sz="2800" dirty="0"/>
          </a:p>
          <a:p>
            <a:pPr marL="0" indent="0">
              <a:buFont typeface="Wingdings" panose="05000000000000000000" pitchFamily="2" charset="2"/>
              <a:buNone/>
              <a:defRPr/>
            </a:pPr>
            <a:endParaRPr lang="en-US" sz="2000" dirty="0"/>
          </a:p>
        </p:txBody>
      </p:sp>
      <p:pic>
        <p:nvPicPr>
          <p:cNvPr id="8"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2195" t="4918" r="5298" b="6938"/>
          <a:stretch/>
        </p:blipFill>
        <p:spPr bwMode="auto">
          <a:xfrm>
            <a:off x="1692275" y="3718765"/>
            <a:ext cx="3780252" cy="2014491"/>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a:extLst/>
        </p:spPr>
      </p:pic>
      <p:sp>
        <p:nvSpPr>
          <p:cNvPr id="49158" name="TextBox 1"/>
          <p:cNvSpPr txBox="1">
            <a:spLocks noChangeArrowheads="1"/>
          </p:cNvSpPr>
          <p:nvPr/>
        </p:nvSpPr>
        <p:spPr bwMode="auto">
          <a:xfrm>
            <a:off x="1691680" y="6207695"/>
            <a:ext cx="37802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200" dirty="0" smtClean="0">
                <a:solidFill>
                  <a:srgbClr val="000000"/>
                </a:solidFill>
                <a:latin typeface="Calibri"/>
                <a:cs typeface="Calibri"/>
              </a:rPr>
              <a:t>Figure from:</a:t>
            </a:r>
            <a:br>
              <a:rPr lang="en-US" altLang="en-US" sz="1200" dirty="0" smtClean="0">
                <a:solidFill>
                  <a:srgbClr val="000000"/>
                </a:solidFill>
                <a:latin typeface="Calibri"/>
                <a:cs typeface="Calibri"/>
              </a:rPr>
            </a:br>
            <a:r>
              <a:rPr lang="en-US" altLang="en-US" sz="1200" dirty="0" smtClean="0">
                <a:solidFill>
                  <a:srgbClr val="000000"/>
                </a:solidFill>
                <a:latin typeface="Calibri"/>
                <a:cs typeface="Calibri"/>
              </a:rPr>
              <a:t>National Center on Intensive Intervention, 2014</a:t>
            </a:r>
            <a:endParaRPr lang="en-US" altLang="en-US" sz="1200" dirty="0">
              <a:solidFill>
                <a:srgbClr val="000000"/>
              </a:solidFill>
              <a:latin typeface="Calibri"/>
              <a:cs typeface="Calibri"/>
            </a:endParaRPr>
          </a:p>
        </p:txBody>
      </p:sp>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3789040"/>
            <a:ext cx="2224616" cy="201622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1692275" y="274638"/>
            <a:ext cx="6994525" cy="1282154"/>
          </a:xfrm>
          <a:ln>
            <a:miter lim="800000"/>
            <a:headEnd/>
            <a:tailEnd/>
          </a:ln>
        </p:spPr>
        <p:txBody>
          <a:bodyPr/>
          <a:lstStyle/>
          <a:p>
            <a:r>
              <a:rPr lang="en-US" altLang="en-US" dirty="0" smtClean="0">
                <a:latin typeface="Calibri"/>
                <a:cs typeface="Calibri"/>
              </a:rPr>
              <a:t>Teachers Using High-Quality Math Instruction May:</a:t>
            </a:r>
          </a:p>
        </p:txBody>
      </p:sp>
      <p:sp>
        <p:nvSpPr>
          <p:cNvPr id="3" name="Content Placeholder 2"/>
          <p:cNvSpPr>
            <a:spLocks noGrp="1"/>
          </p:cNvSpPr>
          <p:nvPr>
            <p:ph idx="1"/>
          </p:nvPr>
        </p:nvSpPr>
        <p:spPr>
          <a:xfrm>
            <a:off x="1403350" y="1600200"/>
            <a:ext cx="7561263" cy="3629025"/>
          </a:xfrm>
        </p:spPr>
        <p:txBody>
          <a:bodyPr/>
          <a:lstStyle/>
          <a:p>
            <a:pPr>
              <a:buFont typeface="Arial"/>
              <a:buChar char="•"/>
              <a:defRPr/>
            </a:pPr>
            <a:r>
              <a:rPr lang="en-US" sz="2400" dirty="0" smtClean="0">
                <a:latin typeface="Calibri"/>
                <a:cs typeface="Calibri"/>
              </a:rPr>
              <a:t>Promote visual representations:</a:t>
            </a:r>
          </a:p>
          <a:p>
            <a:pPr lvl="1">
              <a:buFont typeface="Courier New"/>
              <a:buChar char="o"/>
              <a:defRPr/>
            </a:pPr>
            <a:r>
              <a:rPr lang="en-US" sz="2400" dirty="0" smtClean="0">
                <a:latin typeface="Calibri"/>
                <a:cs typeface="Calibri"/>
              </a:rPr>
              <a:t>Draw </a:t>
            </a:r>
            <a:r>
              <a:rPr lang="en-US" sz="2400" dirty="0">
                <a:latin typeface="Calibri"/>
                <a:cs typeface="Calibri"/>
              </a:rPr>
              <a:t>on visual </a:t>
            </a:r>
            <a:r>
              <a:rPr lang="en-US" sz="2400" dirty="0" smtClean="0">
                <a:latin typeface="Calibri"/>
                <a:cs typeface="Calibri"/>
              </a:rPr>
              <a:t>and graphic representations for more abstract concepts.</a:t>
            </a:r>
          </a:p>
          <a:p>
            <a:pPr lvl="1">
              <a:buFont typeface="Courier New"/>
              <a:buChar char="o"/>
              <a:defRPr/>
            </a:pPr>
            <a:r>
              <a:rPr lang="en-US" sz="2400" dirty="0" smtClean="0">
                <a:latin typeface="Calibri"/>
                <a:cs typeface="Calibri"/>
              </a:rPr>
              <a:t>Use manipulatives and multimedia. </a:t>
            </a:r>
            <a:endParaRPr lang="en-US" sz="2400" dirty="0">
              <a:latin typeface="Calibri"/>
              <a:cs typeface="Calibri"/>
            </a:endParaRPr>
          </a:p>
          <a:p>
            <a:pPr>
              <a:defRPr/>
            </a:pPr>
            <a:endParaRPr lang="en-US" dirty="0"/>
          </a:p>
        </p:txBody>
      </p:sp>
      <p:pic>
        <p:nvPicPr>
          <p:cNvPr id="40966" name="Picture 6" descr="C:\Users\lartzi\Downloads\807042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7" y="3857548"/>
            <a:ext cx="3312368" cy="201972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pic>
        <p:nvPicPr>
          <p:cNvPr id="39942" name="Picture 6" descr="C:\Users\lartzi\Downloads\17845659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5" y="3632902"/>
            <a:ext cx="3284747" cy="224437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isometricOffAxis1Right"/>
            <a:lightRig rig="twoPt" dir="t">
              <a:rot lat="0" lon="0" rev="7800000"/>
            </a:lightRig>
          </a:scene3d>
          <a:sp3d contourW="6350">
            <a:bevelT w="50800" h="16510"/>
            <a:contourClr>
              <a:srgbClr val="C0C0C0"/>
            </a:contourClr>
          </a:sp3d>
          <a:extLst/>
        </p:spPr>
      </p:pic>
      <p:sp>
        <p:nvSpPr>
          <p:cNvPr id="6" name="Rectangle 2"/>
          <p:cNvSpPr>
            <a:spLocks noChangeArrowheads="1"/>
          </p:cNvSpPr>
          <p:nvPr/>
        </p:nvSpPr>
        <p:spPr bwMode="auto">
          <a:xfrm>
            <a:off x="-252536" y="6453336"/>
            <a:ext cx="43280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lvl="4" eaLnBrk="1" hangingPunct="1">
              <a:spcBef>
                <a:spcPct val="0"/>
              </a:spcBef>
              <a:buFontTx/>
              <a:buNone/>
            </a:pPr>
            <a:r>
              <a:rPr lang="en-US" altLang="en-US" sz="1200" dirty="0" err="1" smtClean="0">
                <a:solidFill>
                  <a:srgbClr val="000000"/>
                </a:solidFill>
                <a:latin typeface="Calibri"/>
                <a:ea typeface="ＭＳ Ｐゴシック" panose="020B0600070205080204" pitchFamily="34" charset="-128"/>
                <a:cs typeface="Calibri"/>
              </a:rPr>
              <a:t>McGraner</a:t>
            </a:r>
            <a:r>
              <a:rPr lang="en-US" altLang="en-US" sz="1200" dirty="0" smtClean="0">
                <a:solidFill>
                  <a:srgbClr val="000000"/>
                </a:solidFill>
                <a:latin typeface="Calibri"/>
                <a:ea typeface="ＭＳ Ｐゴシック" panose="020B0600070205080204" pitchFamily="34" charset="-128"/>
                <a:cs typeface="Calibri"/>
              </a:rPr>
              <a:t> et al., 2011; National Math Advisory Panel Report, 2008</a:t>
            </a:r>
            <a:endParaRPr lang="en-US" altLang="en-US" sz="1200" dirty="0">
              <a:solidFill>
                <a:srgbClr val="000000"/>
              </a:solidFill>
              <a:latin typeface="Calibri"/>
              <a:ea typeface="ＭＳ Ｐゴシック" panose="020B0600070205080204" pitchFamily="34" charset="-128"/>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1692275" y="274638"/>
            <a:ext cx="6994525" cy="1354162"/>
          </a:xfrm>
          <a:ln>
            <a:miter lim="800000"/>
            <a:headEnd/>
            <a:tailEnd/>
          </a:ln>
        </p:spPr>
        <p:txBody>
          <a:bodyPr/>
          <a:lstStyle/>
          <a:p>
            <a:r>
              <a:rPr lang="en-US" altLang="en-US" dirty="0" smtClean="0">
                <a:latin typeface="Calibri"/>
                <a:cs typeface="Calibri"/>
              </a:rPr>
              <a:t>Teachers Using High-Quality Math Instruction May:</a:t>
            </a:r>
          </a:p>
        </p:txBody>
      </p:sp>
      <p:sp>
        <p:nvSpPr>
          <p:cNvPr id="3" name="Content Placeholder 2"/>
          <p:cNvSpPr>
            <a:spLocks noGrp="1"/>
          </p:cNvSpPr>
          <p:nvPr>
            <p:ph idx="1"/>
          </p:nvPr>
        </p:nvSpPr>
        <p:spPr>
          <a:xfrm>
            <a:off x="1692275" y="1816199"/>
            <a:ext cx="6994525" cy="3629025"/>
          </a:xfrm>
        </p:spPr>
        <p:txBody>
          <a:bodyPr/>
          <a:lstStyle/>
          <a:p>
            <a:pPr>
              <a:buFont typeface="Wingdings" panose="05000000000000000000" pitchFamily="2" charset="2"/>
              <a:buChar char="§"/>
              <a:defRPr/>
            </a:pPr>
            <a:r>
              <a:rPr lang="en-US" sz="2400" dirty="0" smtClean="0">
                <a:latin typeface="Calibri"/>
                <a:cs typeface="Calibri"/>
              </a:rPr>
              <a:t>Enable engaged learning, including peer-mediated learning.</a:t>
            </a:r>
          </a:p>
          <a:p>
            <a:pPr marL="2343150" indent="0">
              <a:buFont typeface="Wingdings" panose="05000000000000000000" pitchFamily="2" charset="2"/>
              <a:buNone/>
              <a:defRPr/>
            </a:pPr>
            <a:endParaRPr lang="en-US" sz="1200" dirty="0" smtClean="0"/>
          </a:p>
          <a:p>
            <a:pPr marL="2343150" indent="0">
              <a:buFont typeface="Wingdings" panose="05000000000000000000" pitchFamily="2" charset="2"/>
              <a:buNone/>
              <a:defRPr/>
            </a:pPr>
            <a:endParaRPr lang="en-US" sz="1200" dirty="0"/>
          </a:p>
          <a:p>
            <a:pPr marL="2343150" indent="0">
              <a:buFont typeface="Wingdings" panose="05000000000000000000" pitchFamily="2" charset="2"/>
              <a:buNone/>
              <a:defRPr/>
            </a:pPr>
            <a:endParaRPr lang="en-US" sz="1200" dirty="0" smtClean="0"/>
          </a:p>
          <a:p>
            <a:pPr marL="2343150" indent="0">
              <a:buFont typeface="Wingdings" panose="05000000000000000000" pitchFamily="2" charset="2"/>
              <a:buNone/>
              <a:defRPr/>
            </a:pPr>
            <a:endParaRPr lang="en-US" sz="1200" dirty="0"/>
          </a:p>
          <a:p>
            <a:pPr marL="2343150" indent="0">
              <a:buFont typeface="Wingdings" panose="05000000000000000000" pitchFamily="2" charset="2"/>
              <a:buNone/>
              <a:defRPr/>
            </a:pPr>
            <a:endParaRPr lang="en-US" sz="1200" dirty="0" smtClean="0"/>
          </a:p>
          <a:p>
            <a:pPr marL="2343150" indent="0">
              <a:buFont typeface="Wingdings" panose="05000000000000000000" pitchFamily="2" charset="2"/>
              <a:buNone/>
              <a:defRPr/>
            </a:pPr>
            <a:endParaRPr lang="en-US" sz="1200" dirty="0"/>
          </a:p>
          <a:p>
            <a:pPr marL="2343150" indent="0">
              <a:buFont typeface="Wingdings" panose="05000000000000000000" pitchFamily="2" charset="2"/>
              <a:buNone/>
              <a:defRPr/>
            </a:pPr>
            <a:endParaRPr lang="en-US" sz="1200" dirty="0" smtClean="0"/>
          </a:p>
          <a:p>
            <a:pPr marL="2343150" indent="0">
              <a:buFont typeface="Wingdings" panose="05000000000000000000" pitchFamily="2" charset="2"/>
              <a:buNone/>
              <a:defRPr/>
            </a:pPr>
            <a:endParaRPr lang="en-US" sz="1200" dirty="0"/>
          </a:p>
          <a:p>
            <a:pPr marL="2343150" indent="0">
              <a:buFont typeface="Wingdings" panose="05000000000000000000" pitchFamily="2" charset="2"/>
              <a:buNone/>
              <a:defRPr/>
            </a:pPr>
            <a:endParaRPr lang="en-US" sz="1200" dirty="0" smtClean="0"/>
          </a:p>
          <a:p>
            <a:pPr marL="2343150" indent="0">
              <a:buFont typeface="Wingdings" panose="05000000000000000000" pitchFamily="2" charset="2"/>
              <a:buNone/>
              <a:defRPr/>
            </a:pPr>
            <a:endParaRPr lang="en-US" sz="1200" dirty="0" smtClean="0"/>
          </a:p>
          <a:p>
            <a:pPr marL="2343150" indent="0">
              <a:buFont typeface="Wingdings" panose="05000000000000000000" pitchFamily="2" charset="2"/>
              <a:buNone/>
              <a:defRPr/>
            </a:pPr>
            <a:endParaRPr lang="en-US" sz="1200" dirty="0"/>
          </a:p>
          <a:p>
            <a:pPr marL="2343150" indent="0">
              <a:buFont typeface="Wingdings" panose="05000000000000000000" pitchFamily="2" charset="2"/>
              <a:buNone/>
              <a:defRPr/>
            </a:pPr>
            <a:endParaRPr lang="en-US" sz="1200" dirty="0" smtClean="0"/>
          </a:p>
          <a:p>
            <a:pPr marL="2343150" indent="0">
              <a:buFont typeface="Wingdings" panose="05000000000000000000" pitchFamily="2" charset="2"/>
              <a:buNone/>
              <a:defRPr/>
            </a:pPr>
            <a:endParaRPr lang="en-US" sz="1200" dirty="0"/>
          </a:p>
        </p:txBody>
      </p:sp>
      <p:pic>
        <p:nvPicPr>
          <p:cNvPr id="3175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7743" y="4653136"/>
            <a:ext cx="2966257" cy="180661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descr="C:\Users\lartzi\Downloads\479706151.jpg"/>
          <p:cNvPicPr>
            <a:picLocks noChangeAspect="1" noChangeArrowheads="1"/>
          </p:cNvPicPr>
          <p:nvPr/>
        </p:nvPicPr>
        <p:blipFill rotWithShape="1">
          <a:blip r:embed="rId4">
            <a:extLst>
              <a:ext uri="{28A0092B-C50C-407E-A947-70E740481C1C}">
                <a14:useLocalDpi xmlns:a14="http://schemas.microsoft.com/office/drawing/2010/main" val="0"/>
              </a:ext>
            </a:extLst>
          </a:blip>
          <a:srcRect l="8788"/>
          <a:stretch/>
        </p:blipFill>
        <p:spPr bwMode="auto">
          <a:xfrm>
            <a:off x="1187624" y="2708920"/>
            <a:ext cx="2588819" cy="19387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69" name="Picture 9" descr="C:\Users\lartzi\Downloads\10430771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7774" y="4647658"/>
            <a:ext cx="2563471" cy="19025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70" name="Picture 10" descr="C:\Users\lartzi\Downloads\121233092.jpg"/>
          <p:cNvPicPr>
            <a:picLocks noChangeAspect="1" noChangeArrowheads="1"/>
          </p:cNvPicPr>
          <p:nvPr/>
        </p:nvPicPr>
        <p:blipFill rotWithShape="1">
          <a:blip r:embed="rId6">
            <a:extLst>
              <a:ext uri="{28A0092B-C50C-407E-A947-70E740481C1C}">
                <a14:useLocalDpi xmlns:a14="http://schemas.microsoft.com/office/drawing/2010/main" val="0"/>
              </a:ext>
            </a:extLst>
          </a:blip>
          <a:srcRect l="37698"/>
          <a:stretch/>
        </p:blipFill>
        <p:spPr bwMode="auto">
          <a:xfrm>
            <a:off x="3771245" y="2708920"/>
            <a:ext cx="2394695" cy="20178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71" name="Picture 11" descr="C:\Users\lartzi\Downloads\17922919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5424" y="2904837"/>
            <a:ext cx="2877990" cy="174829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10" descr="C:\Users\lartzi\Downloads\186688754.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30891" y="4797152"/>
            <a:ext cx="2951477" cy="175301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1692275" y="274638"/>
            <a:ext cx="6994525" cy="1282154"/>
          </a:xfrm>
          <a:ln>
            <a:miter lim="800000"/>
            <a:headEnd/>
            <a:tailEnd/>
          </a:ln>
        </p:spPr>
        <p:txBody>
          <a:bodyPr/>
          <a:lstStyle/>
          <a:p>
            <a:r>
              <a:rPr lang="en-US" altLang="en-US" dirty="0" smtClean="0">
                <a:latin typeface="Calibri"/>
                <a:cs typeface="Calibri"/>
              </a:rPr>
              <a:t>Use Groupings Aligned to Instructional Goals</a:t>
            </a:r>
          </a:p>
        </p:txBody>
      </p:sp>
      <p:sp>
        <p:nvSpPr>
          <p:cNvPr id="3" name="Content Placeholder 2"/>
          <p:cNvSpPr>
            <a:spLocks noGrp="1"/>
          </p:cNvSpPr>
          <p:nvPr>
            <p:ph idx="1"/>
          </p:nvPr>
        </p:nvSpPr>
        <p:spPr/>
        <p:txBody>
          <a:bodyPr/>
          <a:lstStyle/>
          <a:p>
            <a:pPr>
              <a:buFont typeface="Arial"/>
              <a:buChar char="•"/>
              <a:defRPr/>
            </a:pPr>
            <a:r>
              <a:rPr lang="en-US" sz="2400" dirty="0" smtClean="0">
                <a:latin typeface="Calibri"/>
                <a:cs typeface="Calibri"/>
              </a:rPr>
              <a:t>Determine and combine grouping configurations  based on instructional </a:t>
            </a:r>
            <a:br>
              <a:rPr lang="en-US" sz="2400" dirty="0" smtClean="0">
                <a:latin typeface="Calibri"/>
                <a:cs typeface="Calibri"/>
              </a:rPr>
            </a:br>
            <a:r>
              <a:rPr lang="en-US" sz="2400" dirty="0" smtClean="0">
                <a:latin typeface="Calibri"/>
                <a:cs typeface="Calibri"/>
              </a:rPr>
              <a:t>goals. </a:t>
            </a:r>
          </a:p>
        </p:txBody>
      </p:sp>
      <p:graphicFrame>
        <p:nvGraphicFramePr>
          <p:cNvPr id="2" name="Diagram 1"/>
          <p:cNvGraphicFramePr/>
          <p:nvPr>
            <p:extLst>
              <p:ext uri="{D42A27DB-BD31-4B8C-83A1-F6EECF244321}">
                <p14:modId xmlns:p14="http://schemas.microsoft.com/office/powerpoint/2010/main" val="2543933772"/>
              </p:ext>
            </p:extLst>
          </p:nvPr>
        </p:nvGraphicFramePr>
        <p:xfrm>
          <a:off x="4427984" y="2420888"/>
          <a:ext cx="4435693" cy="39604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2"/>
          <p:cNvSpPr>
            <a:spLocks noChangeArrowheads="1"/>
          </p:cNvSpPr>
          <p:nvPr/>
        </p:nvSpPr>
        <p:spPr bwMode="auto">
          <a:xfrm>
            <a:off x="-108520" y="6381328"/>
            <a:ext cx="5256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lvl="4" eaLnBrk="1" hangingPunct="1">
              <a:spcBef>
                <a:spcPct val="0"/>
              </a:spcBef>
              <a:buFontTx/>
              <a:buNone/>
            </a:pPr>
            <a:r>
              <a:rPr lang="en-US" altLang="en-US" sz="1200" dirty="0" smtClean="0">
                <a:solidFill>
                  <a:srgbClr val="000000"/>
                </a:solidFill>
                <a:latin typeface="Calibri"/>
                <a:ea typeface="ＭＳ Ｐゴシック" panose="020B0600070205080204" pitchFamily="34" charset="-128"/>
                <a:cs typeface="Calibri"/>
              </a:rPr>
              <a:t>IRIS </a:t>
            </a:r>
            <a:r>
              <a:rPr lang="en-US" altLang="en-US" sz="1200" dirty="0" smtClean="0">
                <a:solidFill>
                  <a:srgbClr val="000000"/>
                </a:solidFill>
                <a:latin typeface="Calibri"/>
                <a:ea typeface="ＭＳ Ｐゴシック" panose="020B0600070205080204" pitchFamily="34" charset="-128"/>
                <a:cs typeface="Calibri"/>
              </a:rPr>
              <a:t>Center for Training Enhancements, </a:t>
            </a:r>
            <a:r>
              <a:rPr lang="en-US" altLang="en-US" sz="1200" dirty="0" smtClean="0">
                <a:solidFill>
                  <a:srgbClr val="000000"/>
                </a:solidFill>
                <a:latin typeface="Calibri"/>
                <a:ea typeface="ＭＳ Ｐゴシック" panose="020B0600070205080204" pitchFamily="34" charset="-128"/>
                <a:cs typeface="Calibri"/>
              </a:rPr>
              <a:t>2010</a:t>
            </a:r>
            <a:endParaRPr lang="en-US" altLang="en-US" sz="1200" dirty="0">
              <a:solidFill>
                <a:srgbClr val="000000"/>
              </a:solidFill>
              <a:latin typeface="Calibri"/>
              <a:ea typeface="ＭＳ Ｐゴシック" panose="020B0600070205080204" pitchFamily="34" charset="-128"/>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1692275" y="274638"/>
            <a:ext cx="6994525" cy="1354162"/>
          </a:xfrm>
          <a:ln>
            <a:miter lim="800000"/>
            <a:headEnd/>
            <a:tailEnd/>
          </a:ln>
        </p:spPr>
        <p:txBody>
          <a:bodyPr/>
          <a:lstStyle/>
          <a:p>
            <a:r>
              <a:rPr lang="en-US" altLang="en-US" dirty="0" smtClean="0">
                <a:latin typeface="Calibri"/>
                <a:cs typeface="Calibri"/>
              </a:rPr>
              <a:t>Teachers Using High-Quality Math Instruction May:</a:t>
            </a:r>
          </a:p>
        </p:txBody>
      </p:sp>
      <p:sp>
        <p:nvSpPr>
          <p:cNvPr id="3" name="Content Placeholder 2"/>
          <p:cNvSpPr>
            <a:spLocks noGrp="1"/>
          </p:cNvSpPr>
          <p:nvPr>
            <p:ph idx="1"/>
          </p:nvPr>
        </p:nvSpPr>
        <p:spPr>
          <a:xfrm>
            <a:off x="1619250" y="1557338"/>
            <a:ext cx="7067550" cy="3959894"/>
          </a:xfrm>
        </p:spPr>
        <p:txBody>
          <a:bodyPr>
            <a:normAutofit/>
          </a:bodyPr>
          <a:lstStyle/>
          <a:p>
            <a:pPr>
              <a:buFont typeface="Arial"/>
              <a:buChar char="•"/>
              <a:defRPr/>
            </a:pPr>
            <a:r>
              <a:rPr lang="en-US" sz="2400" dirty="0" smtClean="0">
                <a:latin typeface="Calibri"/>
                <a:cs typeface="Calibri"/>
              </a:rPr>
              <a:t>Implement accommodations to ensure that all students have access to the universal </a:t>
            </a:r>
            <a:br>
              <a:rPr lang="en-US" sz="2400" dirty="0" smtClean="0">
                <a:latin typeface="Calibri"/>
                <a:cs typeface="Calibri"/>
              </a:rPr>
            </a:br>
            <a:r>
              <a:rPr lang="en-US" sz="2400" dirty="0" smtClean="0">
                <a:latin typeface="Calibri"/>
                <a:cs typeface="Calibri"/>
              </a:rPr>
              <a:t>math program. </a:t>
            </a:r>
          </a:p>
          <a:p>
            <a:pPr marL="0" indent="0">
              <a:buFont typeface="Wingdings" panose="05000000000000000000" pitchFamily="2" charset="2"/>
              <a:buNone/>
              <a:defRPr/>
            </a:pPr>
            <a:endParaRPr lang="en-US" sz="3000" dirty="0">
              <a:cs typeface="Franklin Gothic Book" pitchFamily="34" charset="0"/>
            </a:endParaRPr>
          </a:p>
          <a:p>
            <a:pPr marL="0" indent="0">
              <a:buFont typeface="Wingdings" panose="05000000000000000000" pitchFamily="2" charset="2"/>
              <a:buNone/>
              <a:defRPr/>
            </a:pPr>
            <a:endParaRPr lang="en-US" sz="3000" dirty="0" smtClean="0">
              <a:cs typeface="Franklin Gothic Book" pitchFamily="34" charset="0"/>
            </a:endParaRPr>
          </a:p>
          <a:p>
            <a:pPr marL="0" indent="0">
              <a:buFont typeface="Wingdings" panose="05000000000000000000" pitchFamily="2" charset="2"/>
              <a:buNone/>
              <a:defRPr/>
            </a:pPr>
            <a:endParaRPr lang="en-US" sz="3000" dirty="0" smtClean="0">
              <a:cs typeface="Franklin Gothic Book" pitchFamily="34" charset="0"/>
            </a:endParaRPr>
          </a:p>
        </p:txBody>
      </p:sp>
      <p:pic>
        <p:nvPicPr>
          <p:cNvPr id="254979" name="Picture 3"/>
          <p:cNvPicPr>
            <a:picLocks noChangeAspect="1" noChangeArrowheads="1"/>
          </p:cNvPicPr>
          <p:nvPr/>
        </p:nvPicPr>
        <p:blipFill rotWithShape="1">
          <a:blip r:embed="rId3"/>
          <a:srcRect b="8816"/>
          <a:stretch/>
        </p:blipFill>
        <p:spPr bwMode="auto">
          <a:xfrm>
            <a:off x="4788024" y="2636912"/>
            <a:ext cx="3816424" cy="2952328"/>
          </a:xfrm>
          <a:prstGeom prst="rect">
            <a:avLst/>
          </a:prstGeom>
          <a:noFill/>
          <a:ln w="38100">
            <a:solidFill>
              <a:srgbClr val="FF0000"/>
            </a:solidFill>
            <a:miter lim="800000"/>
            <a:headEnd/>
            <a:tailEnd/>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55976" y="1744191"/>
            <a:ext cx="4330824" cy="3629025"/>
          </a:xfrm>
        </p:spPr>
        <p:txBody>
          <a:bodyPr/>
          <a:lstStyle/>
          <a:p>
            <a:pPr>
              <a:buFont typeface="Arial"/>
              <a:buChar char="•"/>
              <a:defRPr/>
            </a:pPr>
            <a:r>
              <a:rPr lang="en-US" sz="2400" dirty="0" smtClean="0">
                <a:latin typeface="Calibri"/>
                <a:cs typeface="Calibri"/>
              </a:rPr>
              <a:t>Use precise language to teach key concepts.</a:t>
            </a:r>
          </a:p>
          <a:p>
            <a:pPr>
              <a:buFont typeface="Arial"/>
              <a:buChar char="•"/>
              <a:defRPr/>
            </a:pPr>
            <a:r>
              <a:rPr lang="en-US" sz="2400" dirty="0" smtClean="0">
                <a:latin typeface="Calibri"/>
                <a:cs typeface="Calibri"/>
              </a:rPr>
              <a:t>Model, repeat, and demonstrate steps in a process.</a:t>
            </a:r>
          </a:p>
          <a:p>
            <a:pPr>
              <a:buFont typeface="Arial"/>
              <a:buChar char="•"/>
              <a:defRPr/>
            </a:pPr>
            <a:r>
              <a:rPr lang="en-US" sz="2400" dirty="0" smtClean="0">
                <a:latin typeface="Calibri"/>
                <a:cs typeface="Calibri"/>
              </a:rPr>
              <a:t>Provide concrete learning opportunities, including the use of </a:t>
            </a:r>
            <a:r>
              <a:rPr lang="en-US" sz="2400" dirty="0" err="1" smtClean="0">
                <a:latin typeface="Calibri"/>
                <a:cs typeface="Calibri"/>
              </a:rPr>
              <a:t>manipulatives</a:t>
            </a:r>
            <a:r>
              <a:rPr lang="en-US" sz="2400" dirty="0" smtClean="0">
                <a:latin typeface="Calibri"/>
                <a:cs typeface="Calibri"/>
              </a:rPr>
              <a:t>.</a:t>
            </a:r>
          </a:p>
        </p:txBody>
      </p:sp>
      <p:sp>
        <p:nvSpPr>
          <p:cNvPr id="59395" name="Title 3"/>
          <p:cNvSpPr>
            <a:spLocks noGrp="1"/>
          </p:cNvSpPr>
          <p:nvPr>
            <p:ph type="title"/>
          </p:nvPr>
        </p:nvSpPr>
        <p:spPr>
          <a:xfrm>
            <a:off x="1692275" y="274638"/>
            <a:ext cx="7127875" cy="1282154"/>
          </a:xfrm>
          <a:ln>
            <a:miter lim="800000"/>
            <a:headEnd/>
            <a:tailEnd/>
          </a:ln>
        </p:spPr>
        <p:txBody>
          <a:bodyPr/>
          <a:lstStyle/>
          <a:p>
            <a:r>
              <a:rPr lang="en-US" altLang="en-US" dirty="0" smtClean="0">
                <a:latin typeface="Calibri"/>
                <a:cs typeface="Calibri"/>
              </a:rPr>
              <a:t>Support Learning for Students With Disabilities</a:t>
            </a:r>
          </a:p>
        </p:txBody>
      </p:sp>
      <p:pic>
        <p:nvPicPr>
          <p:cNvPr id="258050" name="Picture 2"/>
          <p:cNvPicPr>
            <a:picLocks noChangeAspect="1" noChangeArrowheads="1"/>
          </p:cNvPicPr>
          <p:nvPr/>
        </p:nvPicPr>
        <p:blipFill rotWithShape="1">
          <a:blip r:embed="rId3"/>
          <a:srcRect t="2929" b="12748"/>
          <a:stretch/>
        </p:blipFill>
        <p:spPr bwMode="auto">
          <a:xfrm>
            <a:off x="1115616" y="1628800"/>
            <a:ext cx="3108921" cy="37730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9397" name="TextBox 1"/>
          <p:cNvSpPr txBox="1">
            <a:spLocks noChangeArrowheads="1"/>
          </p:cNvSpPr>
          <p:nvPr/>
        </p:nvSpPr>
        <p:spPr bwMode="auto">
          <a:xfrm>
            <a:off x="1619672" y="5805264"/>
            <a:ext cx="3200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200" dirty="0" smtClean="0">
                <a:solidFill>
                  <a:srgbClr val="000000"/>
                </a:solidFill>
                <a:latin typeface="Calibri"/>
                <a:cs typeface="Calibri"/>
                <a:hlinkClick r:id="rId4"/>
              </a:rPr>
              <a:t>http://www.intensiveintervention.org/resources/sample-lessons-activities/mathematics</a:t>
            </a:r>
            <a:endParaRPr lang="en-US" altLang="en-US" sz="1200" dirty="0" smtClean="0">
              <a:solidFill>
                <a:srgbClr val="000000"/>
              </a:solidFill>
              <a:latin typeface="Calibri"/>
              <a:cs typeface="Calibri"/>
            </a:endParaRPr>
          </a:p>
          <a:p>
            <a:pPr eaLnBrk="1" hangingPunct="1">
              <a:spcBef>
                <a:spcPct val="0"/>
              </a:spcBef>
              <a:buFontTx/>
              <a:buNone/>
            </a:pPr>
            <a:r>
              <a:rPr lang="en-US" altLang="en-US" sz="1200" dirty="0" smtClean="0">
                <a:solidFill>
                  <a:srgbClr val="000000"/>
                </a:solidFill>
                <a:latin typeface="Calibri"/>
                <a:cs typeface="Calibri"/>
              </a:rPr>
              <a:t>National Center on Intensive Intervention, 2014</a:t>
            </a:r>
            <a:endParaRPr lang="en-US" altLang="en-US" sz="1200" dirty="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7944" y="1600200"/>
            <a:ext cx="4618856" cy="3629025"/>
          </a:xfrm>
        </p:spPr>
        <p:txBody>
          <a:bodyPr/>
          <a:lstStyle/>
          <a:p>
            <a:pPr>
              <a:buFont typeface="Arial"/>
              <a:buChar char="•"/>
              <a:defRPr/>
            </a:pPr>
            <a:r>
              <a:rPr lang="en-US" sz="2400" dirty="0" smtClean="0">
                <a:latin typeface="Calibri"/>
                <a:cs typeface="Calibri"/>
              </a:rPr>
              <a:t>Provide repeated opportunities to correctly practice skills.</a:t>
            </a:r>
          </a:p>
          <a:p>
            <a:pPr>
              <a:buFont typeface="Arial"/>
              <a:buChar char="•"/>
              <a:defRPr/>
            </a:pPr>
            <a:r>
              <a:rPr lang="en-US" sz="2400" dirty="0" smtClean="0">
                <a:latin typeface="Calibri"/>
                <a:cs typeface="Calibri"/>
              </a:rPr>
              <a:t>Deliver feedback and direct error correction.</a:t>
            </a:r>
          </a:p>
          <a:p>
            <a:pPr>
              <a:buFont typeface="Arial"/>
              <a:buChar char="•"/>
              <a:defRPr/>
            </a:pPr>
            <a:r>
              <a:rPr lang="en-US" sz="2400" dirty="0" smtClean="0">
                <a:latin typeface="Calibri"/>
                <a:cs typeface="Calibri"/>
              </a:rPr>
              <a:t>Encourage the student to repeat the correct process when an error is made.</a:t>
            </a:r>
            <a:endParaRPr lang="en-US" sz="2400" dirty="0">
              <a:latin typeface="Calibri"/>
              <a:cs typeface="Calibri"/>
            </a:endParaRPr>
          </a:p>
        </p:txBody>
      </p:sp>
      <p:sp>
        <p:nvSpPr>
          <p:cNvPr id="61443" name="Title 3"/>
          <p:cNvSpPr>
            <a:spLocks noGrp="1"/>
          </p:cNvSpPr>
          <p:nvPr>
            <p:ph type="title"/>
          </p:nvPr>
        </p:nvSpPr>
        <p:spPr>
          <a:xfrm>
            <a:off x="1692275" y="274638"/>
            <a:ext cx="7127875" cy="1282154"/>
          </a:xfrm>
          <a:ln>
            <a:miter lim="800000"/>
            <a:headEnd/>
            <a:tailEnd/>
          </a:ln>
        </p:spPr>
        <p:txBody>
          <a:bodyPr/>
          <a:lstStyle/>
          <a:p>
            <a:r>
              <a:rPr lang="en-US" altLang="en-US" dirty="0" smtClean="0">
                <a:latin typeface="Calibri"/>
                <a:cs typeface="Calibri"/>
              </a:rPr>
              <a:t>Support Learning for Students With Disabilities</a:t>
            </a:r>
          </a:p>
        </p:txBody>
      </p:sp>
      <p:pic>
        <p:nvPicPr>
          <p:cNvPr id="259075" name="Picture 3"/>
          <p:cNvPicPr>
            <a:picLocks noChangeAspect="1" noChangeArrowheads="1"/>
          </p:cNvPicPr>
          <p:nvPr/>
        </p:nvPicPr>
        <p:blipFill rotWithShape="1">
          <a:blip r:embed="rId3"/>
          <a:srcRect t="12635"/>
          <a:stretch/>
        </p:blipFill>
        <p:spPr bwMode="auto">
          <a:xfrm>
            <a:off x="615657" y="1628800"/>
            <a:ext cx="3388613" cy="11177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9076" name="Picture 4"/>
          <p:cNvPicPr>
            <a:picLocks noChangeAspect="1" noChangeArrowheads="1"/>
          </p:cNvPicPr>
          <p:nvPr/>
        </p:nvPicPr>
        <p:blipFill>
          <a:blip r:embed="rId4"/>
          <a:srcRect/>
          <a:stretch>
            <a:fillRect/>
          </a:stretch>
        </p:blipFill>
        <p:spPr bwMode="auto">
          <a:xfrm>
            <a:off x="615659" y="2746598"/>
            <a:ext cx="3396071" cy="26808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446" name="TextBox 1"/>
          <p:cNvSpPr txBox="1">
            <a:spLocks noChangeArrowheads="1"/>
          </p:cNvSpPr>
          <p:nvPr/>
        </p:nvSpPr>
        <p:spPr bwMode="auto">
          <a:xfrm>
            <a:off x="1619672" y="5733256"/>
            <a:ext cx="31683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200" dirty="0">
                <a:solidFill>
                  <a:srgbClr val="000000"/>
                </a:solidFill>
                <a:latin typeface="Calibri"/>
                <a:cs typeface="Calibri"/>
                <a:hlinkClick r:id="rId5"/>
              </a:rPr>
              <a:t>http://</a:t>
            </a:r>
            <a:r>
              <a:rPr lang="en-US" altLang="en-US" sz="1200" dirty="0" smtClean="0">
                <a:solidFill>
                  <a:srgbClr val="000000"/>
                </a:solidFill>
                <a:latin typeface="Calibri"/>
                <a:cs typeface="Calibri"/>
                <a:hlinkClick r:id="rId5"/>
              </a:rPr>
              <a:t>www.intensiveintervention.org/resources/sample-lessons-activities/mathematics</a:t>
            </a:r>
            <a:r>
              <a:rPr lang="en-US" altLang="en-US" sz="1200" dirty="0" smtClean="0">
                <a:solidFill>
                  <a:srgbClr val="000000"/>
                </a:solidFill>
                <a:latin typeface="Calibri"/>
                <a:cs typeface="Calibri"/>
              </a:rPr>
              <a:t> </a:t>
            </a:r>
          </a:p>
          <a:p>
            <a:pPr eaLnBrk="1" hangingPunct="1">
              <a:spcBef>
                <a:spcPct val="0"/>
              </a:spcBef>
              <a:buFontTx/>
              <a:buNone/>
            </a:pPr>
            <a:r>
              <a:rPr lang="en-US" altLang="en-US" sz="1200" dirty="0" smtClean="0">
                <a:solidFill>
                  <a:srgbClr val="000000"/>
                </a:solidFill>
                <a:latin typeface="Calibri"/>
                <a:cs typeface="Calibri"/>
              </a:rPr>
              <a:t>National Center on Intensive Intervention, 2014</a:t>
            </a:r>
            <a:endParaRPr lang="en-US" altLang="en-US" sz="1200" dirty="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1692275" y="274638"/>
            <a:ext cx="6994525" cy="1354162"/>
          </a:xfrm>
          <a:ln>
            <a:miter lim="800000"/>
            <a:headEnd/>
            <a:tailEnd/>
          </a:ln>
        </p:spPr>
        <p:txBody>
          <a:bodyPr/>
          <a:lstStyle/>
          <a:p>
            <a:r>
              <a:rPr lang="en-US" altLang="en-US" dirty="0" smtClean="0">
                <a:latin typeface="Calibri"/>
                <a:cs typeface="Calibri"/>
              </a:rPr>
              <a:t>Draw On Graphic Supports and Graphic Organizers</a:t>
            </a:r>
          </a:p>
        </p:txBody>
      </p:sp>
      <p:sp>
        <p:nvSpPr>
          <p:cNvPr id="3" name="Content Placeholder 2"/>
          <p:cNvSpPr>
            <a:spLocks noGrp="1"/>
          </p:cNvSpPr>
          <p:nvPr>
            <p:ph idx="1"/>
          </p:nvPr>
        </p:nvSpPr>
        <p:spPr>
          <a:xfrm>
            <a:off x="1692275" y="1744191"/>
            <a:ext cx="6994525" cy="3629025"/>
          </a:xfrm>
        </p:spPr>
        <p:txBody>
          <a:bodyPr/>
          <a:lstStyle/>
          <a:p>
            <a:pPr>
              <a:buFont typeface="Arial"/>
              <a:buChar char="•"/>
              <a:defRPr/>
            </a:pPr>
            <a:r>
              <a:rPr lang="en-US" sz="2400" dirty="0" smtClean="0">
                <a:latin typeface="Calibri"/>
                <a:cs typeface="Calibri"/>
              </a:rPr>
              <a:t>Present information in a variety of visual formats.</a:t>
            </a:r>
            <a:endParaRPr lang="en-US" sz="2400" dirty="0">
              <a:latin typeface="Calibri"/>
              <a:cs typeface="Calibri"/>
            </a:endParaRPr>
          </a:p>
        </p:txBody>
      </p:sp>
      <p:pic>
        <p:nvPicPr>
          <p:cNvPr id="63492"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666" y="2441425"/>
            <a:ext cx="3531696" cy="3075807"/>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3493" name="Picture 11"/>
          <p:cNvPicPr>
            <a:picLocks noChangeAspect="1" noChangeArrowheads="1"/>
          </p:cNvPicPr>
          <p:nvPr/>
        </p:nvPicPr>
        <p:blipFill>
          <a:blip r:embed="rId4">
            <a:extLst>
              <a:ext uri="{28A0092B-C50C-407E-A947-70E740481C1C}">
                <a14:useLocalDpi xmlns:a14="http://schemas.microsoft.com/office/drawing/2010/main" val="0"/>
              </a:ext>
            </a:extLst>
          </a:blip>
          <a:srcRect t="8620" b="7413"/>
          <a:stretch>
            <a:fillRect/>
          </a:stretch>
        </p:blipFill>
        <p:spPr bwMode="auto">
          <a:xfrm>
            <a:off x="5406221" y="2409426"/>
            <a:ext cx="2514453" cy="1235597"/>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349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6221" y="3848623"/>
            <a:ext cx="2507600" cy="1643421"/>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1"/>
          <p:cNvSpPr txBox="1">
            <a:spLocks noChangeArrowheads="1"/>
          </p:cNvSpPr>
          <p:nvPr/>
        </p:nvSpPr>
        <p:spPr bwMode="auto">
          <a:xfrm>
            <a:off x="1763688" y="6021288"/>
            <a:ext cx="49685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200" dirty="0">
                <a:solidFill>
                  <a:srgbClr val="000000"/>
                </a:solidFill>
                <a:latin typeface="Calibri"/>
                <a:cs typeface="Calibri"/>
                <a:hlinkClick r:id="rId6"/>
              </a:rPr>
              <a:t>http://</a:t>
            </a:r>
            <a:r>
              <a:rPr lang="en-US" altLang="en-US" sz="1200" dirty="0" smtClean="0">
                <a:solidFill>
                  <a:srgbClr val="000000"/>
                </a:solidFill>
                <a:latin typeface="Calibri"/>
                <a:cs typeface="Calibri"/>
                <a:hlinkClick r:id="rId6"/>
              </a:rPr>
              <a:t>www.intensiveintervention.org/resources/sample-lessons-activities/mathematics</a:t>
            </a:r>
            <a:r>
              <a:rPr lang="en-US" altLang="en-US" sz="1200" dirty="0" smtClean="0">
                <a:solidFill>
                  <a:srgbClr val="000000"/>
                </a:solidFill>
                <a:latin typeface="Calibri"/>
                <a:cs typeface="Calibri"/>
              </a:rPr>
              <a:t> </a:t>
            </a:r>
          </a:p>
          <a:p>
            <a:pPr eaLnBrk="1" hangingPunct="1">
              <a:spcBef>
                <a:spcPct val="0"/>
              </a:spcBef>
              <a:buFontTx/>
              <a:buNone/>
            </a:pPr>
            <a:r>
              <a:rPr lang="en-US" altLang="en-US" sz="1200" dirty="0" smtClean="0">
                <a:solidFill>
                  <a:srgbClr val="000000"/>
                </a:solidFill>
                <a:latin typeface="Calibri"/>
                <a:cs typeface="Calibri"/>
              </a:rPr>
              <a:t>National Center on Intensive Intervention, 2014</a:t>
            </a:r>
            <a:endParaRPr lang="en-US" altLang="en-US" sz="1200" dirty="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ln>
            <a:miter lim="800000"/>
            <a:headEnd/>
            <a:tailEnd/>
          </a:ln>
        </p:spPr>
        <p:txBody>
          <a:bodyPr/>
          <a:lstStyle/>
          <a:p>
            <a:r>
              <a:rPr lang="en-US" altLang="en-US" dirty="0" smtClean="0">
                <a:latin typeface="Calibri"/>
                <a:cs typeface="Calibri"/>
              </a:rPr>
              <a:t>Note</a:t>
            </a:r>
          </a:p>
        </p:txBody>
      </p:sp>
      <p:sp>
        <p:nvSpPr>
          <p:cNvPr id="3" name="Content Placeholder 2"/>
          <p:cNvSpPr>
            <a:spLocks noGrp="1"/>
          </p:cNvSpPr>
          <p:nvPr>
            <p:ph idx="1"/>
          </p:nvPr>
        </p:nvSpPr>
        <p:spPr>
          <a:xfrm>
            <a:off x="1692275" y="1600200"/>
            <a:ext cx="6994525" cy="5068888"/>
          </a:xfrm>
          <a:ln>
            <a:noFill/>
          </a:ln>
        </p:spPr>
        <p:txBody>
          <a:bodyPr/>
          <a:lstStyle/>
          <a:p>
            <a:pPr marL="0" indent="0">
              <a:spcBef>
                <a:spcPts val="600"/>
              </a:spcBef>
              <a:buFont typeface="Wingdings" panose="05000000000000000000" pitchFamily="2" charset="2"/>
              <a:buNone/>
              <a:defRPr/>
            </a:pPr>
            <a:r>
              <a:rPr lang="en-US" sz="1800" dirty="0" smtClean="0">
                <a:latin typeface="Calibri"/>
                <a:cs typeface="Calibri"/>
              </a:rPr>
              <a:t>Part 2 comprises content and resources from:</a:t>
            </a:r>
          </a:p>
          <a:p>
            <a:pPr>
              <a:spcBef>
                <a:spcPts val="600"/>
              </a:spcBef>
              <a:buFont typeface="Arial"/>
              <a:buChar char="•"/>
              <a:defRPr/>
            </a:pPr>
            <a:r>
              <a:rPr lang="en-US" sz="1800" dirty="0">
                <a:latin typeface="Calibri"/>
                <a:cs typeface="Calibri"/>
              </a:rPr>
              <a:t>The National Center on Intensive Intervention (NCII</a:t>
            </a:r>
            <a:r>
              <a:rPr lang="en-US" sz="1800" dirty="0" smtClean="0">
                <a:latin typeface="Calibri"/>
                <a:cs typeface="Calibri"/>
              </a:rPr>
              <a:t>): </a:t>
            </a:r>
            <a:r>
              <a:rPr lang="en-US" sz="1800" dirty="0">
                <a:latin typeface="Calibri"/>
                <a:cs typeface="Calibri"/>
                <a:hlinkClick r:id="rId3"/>
              </a:rPr>
              <a:t>www.intensiveintervention.org</a:t>
            </a:r>
            <a:r>
              <a:rPr lang="en-US" sz="1800" dirty="0">
                <a:latin typeface="Calibri"/>
                <a:cs typeface="Calibri"/>
              </a:rPr>
              <a:t> </a:t>
            </a:r>
            <a:endParaRPr lang="en-US" sz="1800" dirty="0" smtClean="0">
              <a:latin typeface="Calibri"/>
              <a:cs typeface="Calibri"/>
            </a:endParaRPr>
          </a:p>
          <a:p>
            <a:pPr>
              <a:spcBef>
                <a:spcPts val="600"/>
              </a:spcBef>
              <a:buFont typeface="Arial"/>
              <a:buChar char="•"/>
              <a:defRPr/>
            </a:pPr>
            <a:r>
              <a:rPr lang="en-US" sz="1800" dirty="0" smtClean="0">
                <a:latin typeface="Calibri"/>
                <a:cs typeface="Calibri"/>
              </a:rPr>
              <a:t>Center on Response to Intervention: </a:t>
            </a:r>
            <a:r>
              <a:rPr lang="en-US" sz="1800" u="sng" dirty="0" smtClean="0">
                <a:solidFill>
                  <a:srgbClr val="0C788E"/>
                </a:solidFill>
                <a:latin typeface="Calibri"/>
                <a:cs typeface="Calibri"/>
                <a:hlinkClick r:id="rId4"/>
              </a:rPr>
              <a:t>www.rti4success.org</a:t>
            </a:r>
            <a:endParaRPr lang="en-US" sz="1800" u="sng" dirty="0" smtClean="0">
              <a:solidFill>
                <a:srgbClr val="0C788E"/>
              </a:solidFill>
              <a:latin typeface="Calibri"/>
              <a:cs typeface="Calibri"/>
            </a:endParaRPr>
          </a:p>
          <a:p>
            <a:pPr>
              <a:spcBef>
                <a:spcPts val="600"/>
              </a:spcBef>
              <a:buFont typeface="Arial"/>
              <a:buChar char="•"/>
              <a:defRPr/>
            </a:pPr>
            <a:r>
              <a:rPr lang="en-US" sz="1800" dirty="0" smtClean="0">
                <a:latin typeface="Calibri"/>
                <a:cs typeface="Calibri"/>
              </a:rPr>
              <a:t>The IRIS </a:t>
            </a:r>
            <a:r>
              <a:rPr lang="en-US" sz="1800" dirty="0">
                <a:latin typeface="Calibri"/>
                <a:cs typeface="Calibri"/>
              </a:rPr>
              <a:t>Center for Training Enhancements. (2010). </a:t>
            </a:r>
            <a:r>
              <a:rPr lang="en-US" sz="1800" i="1" dirty="0">
                <a:latin typeface="Calibri"/>
                <a:cs typeface="Calibri"/>
              </a:rPr>
              <a:t>RTI: </a:t>
            </a:r>
            <a:r>
              <a:rPr lang="en-US" sz="1800" i="1" dirty="0" smtClean="0">
                <a:latin typeface="Calibri"/>
                <a:cs typeface="Calibri"/>
              </a:rPr>
              <a:t>Mathematics.</a:t>
            </a:r>
            <a:r>
              <a:rPr lang="en-US" sz="1800" dirty="0" smtClean="0">
                <a:latin typeface="Calibri"/>
                <a:cs typeface="Calibri"/>
              </a:rPr>
              <a:t> </a:t>
            </a:r>
            <a:r>
              <a:rPr lang="en-US" sz="1800" dirty="0">
                <a:latin typeface="Calibri"/>
                <a:cs typeface="Calibri"/>
              </a:rPr>
              <a:t>Retrieved </a:t>
            </a:r>
            <a:r>
              <a:rPr lang="en-US" sz="1800" dirty="0" smtClean="0">
                <a:latin typeface="Calibri"/>
                <a:cs typeface="Calibri"/>
              </a:rPr>
              <a:t>from </a:t>
            </a:r>
            <a:r>
              <a:rPr lang="en-US" sz="1800" dirty="0" smtClean="0">
                <a:latin typeface="Calibri"/>
                <a:cs typeface="Calibri"/>
                <a:hlinkClick r:id="rId5"/>
              </a:rPr>
              <a:t>http</a:t>
            </a:r>
            <a:r>
              <a:rPr lang="en-US" sz="1800" dirty="0">
                <a:latin typeface="Calibri"/>
                <a:cs typeface="Calibri"/>
                <a:hlinkClick r:id="rId5"/>
              </a:rPr>
              <a:t>://iris.peabody.vanderbilt.edu/module/rti-math/#</a:t>
            </a:r>
            <a:r>
              <a:rPr lang="en-US" sz="1800" dirty="0" smtClean="0">
                <a:latin typeface="Calibri"/>
                <a:cs typeface="Calibri"/>
                <a:hlinkClick r:id="rId5"/>
              </a:rPr>
              <a:t>content</a:t>
            </a:r>
            <a:endParaRPr lang="en-US" sz="1800" dirty="0" smtClean="0">
              <a:latin typeface="Calibri"/>
              <a:cs typeface="Calibri"/>
            </a:endParaRPr>
          </a:p>
          <a:p>
            <a:pPr>
              <a:spcBef>
                <a:spcPts val="600"/>
              </a:spcBef>
              <a:buFont typeface="Arial"/>
              <a:buChar char="•"/>
              <a:defRPr/>
            </a:pPr>
            <a:r>
              <a:rPr lang="en-US" sz="1800" dirty="0" smtClean="0">
                <a:latin typeface="Calibri"/>
                <a:cs typeface="Calibri"/>
              </a:rPr>
              <a:t>The IRIS Center Evidence-based Practice Summaries. Retrieved from </a:t>
            </a:r>
            <a:r>
              <a:rPr lang="en-US" sz="1800" u="sng" dirty="0" smtClean="0">
                <a:latin typeface="Calibri"/>
                <a:cs typeface="Calibri"/>
                <a:hlinkClick r:id="rId6"/>
              </a:rPr>
              <a:t>http</a:t>
            </a:r>
            <a:r>
              <a:rPr lang="en-US" sz="1800" u="sng" dirty="0">
                <a:latin typeface="Calibri"/>
                <a:cs typeface="Calibri"/>
                <a:hlinkClick r:id="rId6"/>
              </a:rPr>
              <a:t>://iris.peabody.vanderbilt.edu/ebp_summaries</a:t>
            </a:r>
            <a:r>
              <a:rPr lang="en-US" sz="1800" u="sng" dirty="0" smtClean="0">
                <a:latin typeface="Calibri"/>
                <a:cs typeface="Calibri"/>
                <a:hlinkClick r:id="rId6"/>
              </a:rPr>
              <a:t>/</a:t>
            </a:r>
            <a:endParaRPr lang="en-US" sz="1800" u="sng" dirty="0" smtClean="0">
              <a:latin typeface="Calibri"/>
              <a:cs typeface="Calibri"/>
            </a:endParaRPr>
          </a:p>
          <a:p>
            <a:pPr>
              <a:spcBef>
                <a:spcPts val="600"/>
              </a:spcBef>
              <a:buFont typeface="Arial"/>
              <a:buChar char="•"/>
              <a:defRPr/>
            </a:pPr>
            <a:r>
              <a:rPr lang="en-US" sz="1800" dirty="0" smtClean="0">
                <a:latin typeface="Calibri"/>
                <a:cs typeface="Calibri"/>
              </a:rPr>
              <a:t>RTI Action Network: </a:t>
            </a:r>
            <a:r>
              <a:rPr lang="en-US" sz="1800" u="sng" dirty="0">
                <a:solidFill>
                  <a:srgbClr val="0C788E"/>
                </a:solidFill>
                <a:latin typeface="Calibri"/>
                <a:cs typeface="Calibri"/>
                <a:hlinkClick r:id="rId7"/>
              </a:rPr>
              <a:t>http://</a:t>
            </a:r>
            <a:r>
              <a:rPr lang="en-US" sz="1800" u="sng" dirty="0" smtClean="0">
                <a:solidFill>
                  <a:srgbClr val="0C788E"/>
                </a:solidFill>
                <a:latin typeface="Calibri"/>
                <a:cs typeface="Calibri"/>
                <a:hlinkClick r:id="rId7"/>
              </a:rPr>
              <a:t>www.rtinetwork.org</a:t>
            </a:r>
            <a:endParaRPr lang="en-US" sz="1800" u="sng" dirty="0" smtClean="0">
              <a:solidFill>
                <a:srgbClr val="0C788E"/>
              </a:solidFill>
              <a:latin typeface="Calibri"/>
              <a:cs typeface="Calibri"/>
            </a:endParaRPr>
          </a:p>
          <a:p>
            <a:pPr>
              <a:spcBef>
                <a:spcPts val="600"/>
              </a:spcBef>
              <a:buFont typeface="Arial"/>
              <a:buChar char="•"/>
              <a:defRPr/>
            </a:pPr>
            <a:r>
              <a:rPr lang="en-US" sz="1800" dirty="0" smtClean="0">
                <a:latin typeface="Calibri"/>
                <a:cs typeface="Calibri"/>
              </a:rPr>
              <a:t>Understanding Language: </a:t>
            </a:r>
            <a:r>
              <a:rPr lang="en-US" sz="1800" dirty="0" smtClean="0">
                <a:latin typeface="Calibri"/>
                <a:cs typeface="Calibri"/>
                <a:hlinkClick r:id="rId8"/>
              </a:rPr>
              <a:t>http</a:t>
            </a:r>
            <a:r>
              <a:rPr lang="en-US" sz="1800" dirty="0">
                <a:latin typeface="Calibri"/>
                <a:cs typeface="Calibri"/>
                <a:hlinkClick r:id="rId8"/>
              </a:rPr>
              <a:t>://ell.stanford.edu</a:t>
            </a:r>
            <a:r>
              <a:rPr lang="en-US" sz="1800" dirty="0" smtClean="0">
                <a:latin typeface="Calibri"/>
                <a:cs typeface="Calibri"/>
                <a:hlinkClick r:id="rId8"/>
              </a:rPr>
              <a:t>/</a:t>
            </a:r>
            <a:endParaRPr lang="en-US" sz="1800" dirty="0" smtClean="0">
              <a:latin typeface="Calibri"/>
              <a:cs typeface="Calibri"/>
            </a:endParaRPr>
          </a:p>
          <a:p>
            <a:pPr>
              <a:spcBef>
                <a:spcPts val="600"/>
              </a:spcBef>
              <a:buFont typeface="Arial"/>
              <a:buChar char="•"/>
              <a:defRPr/>
            </a:pPr>
            <a:r>
              <a:rPr lang="en-US" sz="1800" dirty="0" smtClean="0">
                <a:latin typeface="Calibri"/>
                <a:cs typeface="Calibri"/>
              </a:rPr>
              <a:t>Vocabulary Instruction and Assessment of Spanish Speakers Research Program: </a:t>
            </a:r>
            <a:r>
              <a:rPr lang="en-US" sz="1800" dirty="0" smtClean="0">
                <a:latin typeface="Calibri"/>
                <a:cs typeface="Calibri"/>
                <a:hlinkClick r:id="rId9"/>
              </a:rPr>
              <a:t>http</a:t>
            </a:r>
            <a:r>
              <a:rPr lang="en-US" sz="1800" dirty="0">
                <a:latin typeface="Calibri"/>
                <a:cs typeface="Calibri"/>
                <a:hlinkClick r:id="rId9"/>
              </a:rPr>
              <a:t>://</a:t>
            </a:r>
            <a:r>
              <a:rPr lang="en-US" sz="1800" dirty="0" smtClean="0">
                <a:latin typeface="Calibri"/>
                <a:cs typeface="Calibri"/>
                <a:hlinkClick r:id="rId9"/>
              </a:rPr>
              <a:t>www.cal.org/vias/index.html</a:t>
            </a:r>
            <a:endParaRPr lang="en-US" sz="1800" dirty="0" smtClean="0">
              <a:latin typeface="Calibri"/>
              <a:cs typeface="Calibri"/>
            </a:endParaRPr>
          </a:p>
          <a:p>
            <a:pPr>
              <a:spcBef>
                <a:spcPts val="600"/>
              </a:spcBef>
              <a:buFont typeface="Arial"/>
              <a:buChar char="•"/>
              <a:defRPr/>
            </a:pPr>
            <a:r>
              <a:rPr lang="en-US" sz="1800" dirty="0" smtClean="0">
                <a:latin typeface="Calibri"/>
                <a:cs typeface="Calibri"/>
              </a:rPr>
              <a:t>CREATE Center: </a:t>
            </a:r>
            <a:r>
              <a:rPr lang="en-US" sz="1800" dirty="0" smtClean="0">
                <a:latin typeface="Calibri"/>
                <a:cs typeface="Calibri"/>
                <a:hlinkClick r:id="rId10"/>
              </a:rPr>
              <a:t>http</a:t>
            </a:r>
            <a:r>
              <a:rPr lang="en-US" sz="1800" dirty="0">
                <a:latin typeface="Calibri"/>
                <a:cs typeface="Calibri"/>
                <a:hlinkClick r:id="rId10"/>
              </a:rPr>
              <a:t>://</a:t>
            </a:r>
            <a:r>
              <a:rPr lang="en-US" sz="1800" dirty="0" smtClean="0">
                <a:latin typeface="Calibri"/>
                <a:cs typeface="Calibri"/>
                <a:hlinkClick r:id="rId10"/>
              </a:rPr>
              <a:t>www.cal.org/create/research/index.html</a:t>
            </a:r>
            <a:endParaRPr lang="en-US" sz="1800" dirty="0" smtClean="0">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1692275" y="274638"/>
            <a:ext cx="6994525" cy="1282154"/>
          </a:xfrm>
          <a:ln>
            <a:miter lim="800000"/>
            <a:headEnd/>
            <a:tailEnd/>
          </a:ln>
        </p:spPr>
        <p:txBody>
          <a:bodyPr/>
          <a:lstStyle/>
          <a:p>
            <a:r>
              <a:rPr lang="en-US" altLang="en-US" dirty="0" smtClean="0">
                <a:latin typeface="Calibri"/>
                <a:cs typeface="Calibri"/>
              </a:rPr>
              <a:t>Address the Needs of English Language Learners</a:t>
            </a:r>
          </a:p>
        </p:txBody>
      </p:sp>
      <p:sp>
        <p:nvSpPr>
          <p:cNvPr id="3" name="Content Placeholder 2"/>
          <p:cNvSpPr>
            <a:spLocks noGrp="1"/>
          </p:cNvSpPr>
          <p:nvPr>
            <p:ph idx="1"/>
          </p:nvPr>
        </p:nvSpPr>
        <p:spPr/>
        <p:txBody>
          <a:bodyPr/>
          <a:lstStyle/>
          <a:p>
            <a:pPr>
              <a:buFont typeface="Arial"/>
              <a:buChar char="•"/>
              <a:defRPr/>
            </a:pPr>
            <a:r>
              <a:rPr lang="en-US" sz="2400" dirty="0" smtClean="0">
                <a:latin typeface="Calibri"/>
                <a:cs typeface="Calibri"/>
              </a:rPr>
              <a:t>Watch </a:t>
            </a:r>
            <a:r>
              <a:rPr lang="en-US" sz="2400" dirty="0">
                <a:latin typeface="Calibri"/>
                <a:cs typeface="Calibri"/>
              </a:rPr>
              <a:t>and listen as Dr</a:t>
            </a:r>
            <a:r>
              <a:rPr lang="en-US" sz="2400" dirty="0" smtClean="0">
                <a:latin typeface="Calibri"/>
                <a:cs typeface="Calibri"/>
              </a:rPr>
              <a:t>. Alfredo Artiles talks about considerations for instruction in MTSS for English language learners (ELLs).</a:t>
            </a:r>
            <a:endParaRPr lang="en-US" sz="2400" dirty="0">
              <a:latin typeface="Calibri"/>
              <a:cs typeface="Calibri"/>
            </a:endParaRPr>
          </a:p>
          <a:p>
            <a:pPr marL="0" indent="0">
              <a:buFont typeface="Wingdings" panose="05000000000000000000" pitchFamily="2" charset="2"/>
              <a:buNone/>
              <a:defRPr/>
            </a:pPr>
            <a:endParaRPr lang="en-US" dirty="0"/>
          </a:p>
        </p:txBody>
      </p:sp>
      <p:sp>
        <p:nvSpPr>
          <p:cNvPr id="65540" name="Rectangle 1"/>
          <p:cNvSpPr>
            <a:spLocks noChangeArrowheads="1"/>
          </p:cNvSpPr>
          <p:nvPr/>
        </p:nvSpPr>
        <p:spPr bwMode="auto">
          <a:xfrm>
            <a:off x="1619250" y="4652467"/>
            <a:ext cx="63912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200" dirty="0">
                <a:solidFill>
                  <a:schemeClr val="accent4">
                    <a:lumMod val="50000"/>
                    <a:lumOff val="50000"/>
                  </a:schemeClr>
                </a:solidFill>
                <a:latin typeface="Calibri"/>
                <a:cs typeface="Calibri"/>
                <a:hlinkClick r:id="rId3"/>
              </a:rPr>
              <a:t>http://</a:t>
            </a:r>
            <a:r>
              <a:rPr lang="en-US" altLang="en-US" sz="1200" dirty="0" smtClean="0">
                <a:solidFill>
                  <a:schemeClr val="accent4">
                    <a:lumMod val="50000"/>
                    <a:lumOff val="50000"/>
                  </a:schemeClr>
                </a:solidFill>
                <a:latin typeface="Calibri"/>
                <a:cs typeface="Calibri"/>
                <a:hlinkClick r:id="rId3"/>
              </a:rPr>
              <a:t>www.rti4success.org/video/what-should-educators-take-consideration-when-instructing-english-language-learners</a:t>
            </a:r>
            <a:r>
              <a:rPr lang="en-US" altLang="en-US" sz="1200" dirty="0" smtClean="0">
                <a:solidFill>
                  <a:schemeClr val="accent4">
                    <a:lumMod val="50000"/>
                    <a:lumOff val="50000"/>
                  </a:schemeClr>
                </a:solidFill>
                <a:latin typeface="Calibri"/>
                <a:cs typeface="Calibri"/>
              </a:rPr>
              <a:t> </a:t>
            </a:r>
          </a:p>
          <a:p>
            <a:pPr eaLnBrk="1" hangingPunct="1">
              <a:spcBef>
                <a:spcPct val="0"/>
              </a:spcBef>
              <a:buFontTx/>
              <a:buNone/>
            </a:pPr>
            <a:r>
              <a:rPr lang="en-US" altLang="en-US" sz="1200" dirty="0" smtClean="0">
                <a:solidFill>
                  <a:srgbClr val="000000"/>
                </a:solidFill>
                <a:latin typeface="Calibri"/>
                <a:cs typeface="Calibri"/>
              </a:rPr>
              <a:t>Center on Response to Intervention, </a:t>
            </a:r>
            <a:r>
              <a:rPr lang="en-US" altLang="en-US" sz="1200" dirty="0" err="1" smtClean="0">
                <a:solidFill>
                  <a:srgbClr val="000000"/>
                </a:solidFill>
                <a:latin typeface="Calibri"/>
                <a:cs typeface="Calibri"/>
              </a:rPr>
              <a:t>n.d.f</a:t>
            </a:r>
            <a:endParaRPr lang="en-US" altLang="en-US" sz="1200" dirty="0">
              <a:solidFill>
                <a:srgbClr val="000000"/>
              </a:solidFill>
              <a:latin typeface="Calibri"/>
              <a:cs typeface="Calibri"/>
            </a:endParaRPr>
          </a:p>
        </p:txBody>
      </p:sp>
      <p:pic>
        <p:nvPicPr>
          <p:cNvPr id="45063" name="Picture 7" descr="http://aartiles.faculty.asu.edu/artiles-3.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1901" y="2852936"/>
            <a:ext cx="2165971" cy="16535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Rectangle 2"/>
          <p:cNvSpPr>
            <a:spLocks noChangeArrowheads="1"/>
          </p:cNvSpPr>
          <p:nvPr/>
        </p:nvSpPr>
        <p:spPr bwMode="auto">
          <a:xfrm>
            <a:off x="-252536" y="6381328"/>
            <a:ext cx="21595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lvl="4" eaLnBrk="1" hangingPunct="1">
              <a:spcBef>
                <a:spcPct val="0"/>
              </a:spcBef>
              <a:buFontTx/>
              <a:buNone/>
            </a:pPr>
            <a:r>
              <a:rPr lang="en-US" altLang="en-US" sz="1200" dirty="0" smtClean="0">
                <a:solidFill>
                  <a:srgbClr val="000000"/>
                </a:solidFill>
                <a:latin typeface="Calibri"/>
                <a:ea typeface="ＭＳ Ｐゴシック" panose="020B0600070205080204" pitchFamily="34" charset="-128"/>
                <a:cs typeface="Calibri"/>
              </a:rPr>
              <a:t>Esparza Brown &amp; Sanford, 2011</a:t>
            </a:r>
            <a:endParaRPr lang="en-US" altLang="en-US" sz="1200" dirty="0">
              <a:solidFill>
                <a:srgbClr val="000000"/>
              </a:solidFill>
              <a:latin typeface="Calibri"/>
              <a:ea typeface="ＭＳ Ｐゴシック" panose="020B0600070205080204" pitchFamily="34" charset="-128"/>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ln>
            <a:miter lim="800000"/>
            <a:headEnd/>
            <a:tailEnd/>
          </a:ln>
        </p:spPr>
        <p:txBody>
          <a:bodyPr/>
          <a:lstStyle/>
          <a:p>
            <a:r>
              <a:rPr lang="en-US" altLang="en-US" dirty="0" smtClean="0">
                <a:latin typeface="Calibri"/>
                <a:cs typeface="Calibri"/>
              </a:rPr>
              <a:t>Use Valuable Resources</a:t>
            </a:r>
          </a:p>
        </p:txBody>
      </p:sp>
      <p:sp>
        <p:nvSpPr>
          <p:cNvPr id="3" name="Content Placeholder 2"/>
          <p:cNvSpPr>
            <a:spLocks noGrp="1"/>
          </p:cNvSpPr>
          <p:nvPr>
            <p:ph idx="1"/>
          </p:nvPr>
        </p:nvSpPr>
        <p:spPr>
          <a:xfrm>
            <a:off x="1692275" y="1556792"/>
            <a:ext cx="6994525" cy="3629025"/>
          </a:xfrm>
        </p:spPr>
        <p:txBody>
          <a:bodyPr/>
          <a:lstStyle/>
          <a:p>
            <a:pPr>
              <a:spcBef>
                <a:spcPts val="0"/>
              </a:spcBef>
              <a:buFont typeface="Arial"/>
              <a:buChar char="•"/>
              <a:defRPr/>
            </a:pPr>
            <a:r>
              <a:rPr lang="en-US" sz="2400" dirty="0" smtClean="0">
                <a:latin typeface="Calibri"/>
                <a:cs typeface="Calibri"/>
              </a:rPr>
              <a:t>Draw on students’ background experiences and home languages as learning resources.</a:t>
            </a:r>
          </a:p>
        </p:txBody>
      </p:sp>
      <p:pic>
        <p:nvPicPr>
          <p:cNvPr id="38919" name="Picture 7"/>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0213" r="3866" b="4357"/>
          <a:stretch/>
        </p:blipFill>
        <p:spPr bwMode="auto">
          <a:xfrm>
            <a:off x="1727944" y="2746498"/>
            <a:ext cx="3888432" cy="2410694"/>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Isosceles Triangle 1"/>
          <p:cNvSpPr/>
          <p:nvPr/>
        </p:nvSpPr>
        <p:spPr>
          <a:xfrm>
            <a:off x="3672160" y="3490981"/>
            <a:ext cx="792087" cy="935992"/>
          </a:xfrm>
          <a:prstGeom prst="triangle">
            <a:avLst/>
          </a:prstGeom>
          <a:scene3d>
            <a:camera prst="perspectiveRelaxed"/>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pic>
        <p:nvPicPr>
          <p:cNvPr id="55302" name="Picture 7" descr="C:\Users\lartzi\Downloads\1664101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9870" y="2116683"/>
            <a:ext cx="1544638" cy="231616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8" descr="C:\Users\lartzi\Downloads\186486906.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12545" y="3789908"/>
            <a:ext cx="233997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loud Callout 5"/>
          <p:cNvSpPr/>
          <p:nvPr/>
        </p:nvSpPr>
        <p:spPr>
          <a:xfrm>
            <a:off x="5797252" y="4803775"/>
            <a:ext cx="1943100" cy="877888"/>
          </a:xfrm>
          <a:prstGeom prst="cloudCallout">
            <a:avLst>
              <a:gd name="adj1" fmla="val -44181"/>
              <a:gd name="adj2" fmla="val 80184"/>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b="1" dirty="0">
                <a:solidFill>
                  <a:schemeClr val="accent4"/>
                </a:solidFill>
              </a:rPr>
              <a:t>1 ½ </a:t>
            </a:r>
          </a:p>
        </p:txBody>
      </p:sp>
      <p:pic>
        <p:nvPicPr>
          <p:cNvPr id="9" name="Picture 3"/>
          <p:cNvPicPr>
            <a:picLocks noChangeAspect="1" noChangeArrowheads="1"/>
          </p:cNvPicPr>
          <p:nvPr/>
        </p:nvPicPr>
        <p:blipFill>
          <a:blip r:embed="rId6">
            <a:clrChange>
              <a:clrFrom>
                <a:srgbClr val="E5E7E6"/>
              </a:clrFrom>
              <a:clrTo>
                <a:srgbClr val="E5E7E6">
                  <a:alpha val="0"/>
                </a:srgbClr>
              </a:clrTo>
            </a:clrChange>
            <a:extLst>
              <a:ext uri="{28A0092B-C50C-407E-A947-70E740481C1C}">
                <a14:useLocalDpi xmlns:a14="http://schemas.microsoft.com/office/drawing/2010/main" val="0"/>
              </a:ext>
            </a:extLst>
          </a:blip>
          <a:srcRect/>
          <a:stretch>
            <a:fillRect/>
          </a:stretch>
        </p:blipFill>
        <p:spPr bwMode="auto">
          <a:xfrm>
            <a:off x="4896309" y="5883198"/>
            <a:ext cx="1405009" cy="90011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2"/>
          <p:cNvSpPr>
            <a:spLocks noChangeArrowheads="1"/>
          </p:cNvSpPr>
          <p:nvPr/>
        </p:nvSpPr>
        <p:spPr bwMode="auto">
          <a:xfrm>
            <a:off x="-324544" y="6279703"/>
            <a:ext cx="33717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lvl="4" eaLnBrk="1" hangingPunct="1">
              <a:spcBef>
                <a:spcPct val="0"/>
              </a:spcBef>
              <a:buFontTx/>
              <a:buNone/>
            </a:pPr>
            <a:r>
              <a:rPr lang="en-US" altLang="en-US" sz="1200" dirty="0" err="1" smtClean="0">
                <a:solidFill>
                  <a:srgbClr val="000000"/>
                </a:solidFill>
                <a:latin typeface="Calibri"/>
                <a:ea typeface="ＭＳ Ｐゴシック" panose="020B0600070205080204" pitchFamily="34" charset="-128"/>
                <a:cs typeface="Calibri"/>
              </a:rPr>
              <a:t>Moshkovich</a:t>
            </a:r>
            <a:r>
              <a:rPr lang="en-US" altLang="en-US" sz="1200" dirty="0" smtClean="0">
                <a:solidFill>
                  <a:srgbClr val="000000"/>
                </a:solidFill>
                <a:latin typeface="Calibri"/>
                <a:ea typeface="ＭＳ Ｐゴシック" panose="020B0600070205080204" pitchFamily="34" charset="-128"/>
                <a:cs typeface="Calibri"/>
              </a:rPr>
              <a:t>, </a:t>
            </a:r>
            <a:r>
              <a:rPr lang="en-US" altLang="en-US" sz="1200" dirty="0" err="1" smtClean="0">
                <a:solidFill>
                  <a:srgbClr val="000000"/>
                </a:solidFill>
                <a:latin typeface="Calibri"/>
                <a:ea typeface="ＭＳ Ｐゴシック" panose="020B0600070205080204" pitchFamily="34" charset="-128"/>
                <a:cs typeface="Calibri"/>
              </a:rPr>
              <a:t>n.d.</a:t>
            </a:r>
            <a:r>
              <a:rPr lang="en-US" altLang="en-US" sz="1200" dirty="0" smtClean="0">
                <a:solidFill>
                  <a:srgbClr val="000000"/>
                </a:solidFill>
                <a:latin typeface="Calibri"/>
                <a:ea typeface="ＭＳ Ｐゴシック" panose="020B0600070205080204" pitchFamily="34" charset="-128"/>
                <a:cs typeface="Calibri"/>
              </a:rPr>
              <a:t>; National Center on Response to </a:t>
            </a:r>
          </a:p>
          <a:p>
            <a:pPr lvl="4" eaLnBrk="1" hangingPunct="1">
              <a:spcBef>
                <a:spcPct val="0"/>
              </a:spcBef>
              <a:buFontTx/>
              <a:buNone/>
            </a:pPr>
            <a:r>
              <a:rPr lang="en-US" altLang="en-US" sz="1200" dirty="0" smtClean="0">
                <a:solidFill>
                  <a:srgbClr val="000000"/>
                </a:solidFill>
                <a:latin typeface="Calibri"/>
                <a:ea typeface="ＭＳ Ｐゴシック" panose="020B0600070205080204" pitchFamily="34" charset="-128"/>
                <a:cs typeface="Calibri"/>
              </a:rPr>
              <a:t>Intervention, </a:t>
            </a:r>
            <a:r>
              <a:rPr lang="en-US" altLang="en-US" sz="1200" dirty="0" err="1" smtClean="0">
                <a:solidFill>
                  <a:srgbClr val="000000"/>
                </a:solidFill>
                <a:latin typeface="Calibri"/>
                <a:ea typeface="ＭＳ Ｐゴシック" panose="020B0600070205080204" pitchFamily="34" charset="-128"/>
                <a:cs typeface="Calibri"/>
              </a:rPr>
              <a:t>n.d.b</a:t>
            </a:r>
            <a:r>
              <a:rPr lang="en-US" altLang="en-US" sz="1200" dirty="0" smtClean="0">
                <a:solidFill>
                  <a:srgbClr val="000000"/>
                </a:solidFill>
                <a:latin typeface="Calibri"/>
                <a:ea typeface="ＭＳ Ｐゴシック" panose="020B0600070205080204" pitchFamily="34" charset="-128"/>
                <a:cs typeface="Calibri"/>
              </a:rPr>
              <a:t>; Understanding Language, 2010</a:t>
            </a:r>
            <a:endParaRPr lang="en-US" altLang="en-US" sz="1200" dirty="0">
              <a:solidFill>
                <a:srgbClr val="000000"/>
              </a:solidFill>
              <a:latin typeface="Calibri"/>
              <a:ea typeface="ＭＳ Ｐゴシック" panose="020B0600070205080204" pitchFamily="34" charset="-128"/>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ln>
            <a:miter lim="800000"/>
            <a:headEnd/>
            <a:tailEnd/>
          </a:ln>
        </p:spPr>
        <p:txBody>
          <a:bodyPr/>
          <a:lstStyle/>
          <a:p>
            <a:r>
              <a:rPr lang="en-US" altLang="en-US" dirty="0" smtClean="0">
                <a:latin typeface="Calibri"/>
                <a:cs typeface="Calibri"/>
              </a:rPr>
              <a:t>Provide Nonlinguistic Input </a:t>
            </a:r>
          </a:p>
        </p:txBody>
      </p:sp>
      <p:sp>
        <p:nvSpPr>
          <p:cNvPr id="3" name="Content Placeholder 2"/>
          <p:cNvSpPr>
            <a:spLocks noGrp="1"/>
          </p:cNvSpPr>
          <p:nvPr>
            <p:ph idx="1"/>
          </p:nvPr>
        </p:nvSpPr>
        <p:spPr/>
        <p:txBody>
          <a:bodyPr/>
          <a:lstStyle/>
          <a:p>
            <a:pPr>
              <a:buFont typeface="Arial"/>
              <a:buChar char="•"/>
              <a:defRPr/>
            </a:pPr>
            <a:r>
              <a:rPr lang="en-US" sz="2400" dirty="0" smtClean="0">
                <a:latin typeface="Calibri"/>
                <a:cs typeface="Calibri"/>
              </a:rPr>
              <a:t>Utilize graphics, graphs</a:t>
            </a:r>
            <a:r>
              <a:rPr lang="en-US" sz="2400" dirty="0">
                <a:latin typeface="Calibri"/>
                <a:cs typeface="Calibri"/>
              </a:rPr>
              <a:t>, </a:t>
            </a:r>
            <a:r>
              <a:rPr lang="en-US" sz="2400" dirty="0" smtClean="0">
                <a:latin typeface="Calibri"/>
                <a:cs typeface="Calibri"/>
              </a:rPr>
              <a:t>realia, </a:t>
            </a:r>
            <a:br>
              <a:rPr lang="en-US" sz="2400" dirty="0" smtClean="0">
                <a:latin typeface="Calibri"/>
                <a:cs typeface="Calibri"/>
              </a:rPr>
            </a:br>
            <a:r>
              <a:rPr lang="en-US" sz="2400" dirty="0" smtClean="0">
                <a:latin typeface="Calibri"/>
                <a:cs typeface="Calibri"/>
              </a:rPr>
              <a:t>manipulatives, multimedia</a:t>
            </a:r>
            <a:r>
              <a:rPr lang="en-US" sz="2400" dirty="0">
                <a:latin typeface="Calibri"/>
                <a:cs typeface="Calibri"/>
              </a:rPr>
              <a:t>, </a:t>
            </a:r>
            <a:r>
              <a:rPr lang="en-US" sz="2400" dirty="0" smtClean="0">
                <a:latin typeface="Calibri"/>
                <a:cs typeface="Calibri"/>
              </a:rPr>
              <a:t>gestures, </a:t>
            </a:r>
            <a:br>
              <a:rPr lang="en-US" sz="2400" dirty="0" smtClean="0">
                <a:latin typeface="Calibri"/>
                <a:cs typeface="Calibri"/>
              </a:rPr>
            </a:br>
            <a:r>
              <a:rPr lang="en-US" sz="2400" dirty="0" smtClean="0">
                <a:latin typeface="Calibri"/>
                <a:cs typeface="Calibri"/>
              </a:rPr>
              <a:t>and actions.</a:t>
            </a:r>
            <a:endParaRPr lang="en-US" sz="2400" dirty="0">
              <a:latin typeface="Calibri"/>
              <a:cs typeface="Calibri"/>
            </a:endParaRPr>
          </a:p>
          <a:p>
            <a:pPr marL="457200" lvl="1" indent="0">
              <a:buFontTx/>
              <a:buNone/>
              <a:defRPr/>
            </a:pPr>
            <a:endParaRPr lang="en-US" sz="2400" dirty="0"/>
          </a:p>
          <a:p>
            <a:pPr marL="0" indent="0">
              <a:buFont typeface="Wingdings" panose="05000000000000000000" pitchFamily="2" charset="2"/>
              <a:buNone/>
              <a:defRPr/>
            </a:pPr>
            <a:endParaRPr lang="en-US" dirty="0"/>
          </a:p>
        </p:txBody>
      </p:sp>
      <p:pic>
        <p:nvPicPr>
          <p:cNvPr id="5939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7752"/>
          <a:stretch/>
        </p:blipFill>
        <p:spPr bwMode="auto">
          <a:xfrm>
            <a:off x="7164288" y="1767186"/>
            <a:ext cx="1371600" cy="222642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39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8" y="3048900"/>
            <a:ext cx="1371600" cy="94471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398"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t="19585" b="5438"/>
          <a:stretch/>
        </p:blipFill>
        <p:spPr bwMode="auto">
          <a:xfrm>
            <a:off x="-5648" y="260648"/>
            <a:ext cx="1371600" cy="8265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399" name="Picture 11" descr="C:\Users\lartzi\Desktop\Part 2 Universal Math\PowerPoint\8446461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8" y="1170168"/>
            <a:ext cx="1371600" cy="9147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12" descr="C:\Users\lartzi\Desktop\Part 2 Universal Math\PowerPoint\8446459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48" y="5229200"/>
            <a:ext cx="1371600" cy="914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9" descr="C:\Users\lartzi\Downloads\460050863.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48" y="2167813"/>
            <a:ext cx="1371600" cy="7981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837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097588"/>
            <a:ext cx="1399281" cy="98595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2"/>
          <p:cNvSpPr>
            <a:spLocks noChangeArrowheads="1"/>
          </p:cNvSpPr>
          <p:nvPr/>
        </p:nvSpPr>
        <p:spPr bwMode="auto">
          <a:xfrm>
            <a:off x="-324544" y="6279703"/>
            <a:ext cx="59437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lvl="4" eaLnBrk="1" hangingPunct="1">
              <a:spcBef>
                <a:spcPct val="0"/>
              </a:spcBef>
              <a:buFontTx/>
              <a:buNone/>
            </a:pPr>
            <a:r>
              <a:rPr lang="en-US" altLang="en-US" sz="1200" dirty="0" err="1" smtClean="0">
                <a:solidFill>
                  <a:srgbClr val="000000"/>
                </a:solidFill>
                <a:latin typeface="Calibri"/>
                <a:ea typeface="ＭＳ Ｐゴシック" panose="020B0600070205080204" pitchFamily="34" charset="-128"/>
                <a:cs typeface="Calibri"/>
              </a:rPr>
              <a:t>Moshkovich</a:t>
            </a:r>
            <a:r>
              <a:rPr lang="en-US" altLang="en-US" sz="1200" dirty="0" smtClean="0">
                <a:solidFill>
                  <a:srgbClr val="000000"/>
                </a:solidFill>
                <a:latin typeface="Calibri"/>
                <a:ea typeface="ＭＳ Ｐゴシック" panose="020B0600070205080204" pitchFamily="34" charset="-128"/>
                <a:cs typeface="Calibri"/>
              </a:rPr>
              <a:t>, </a:t>
            </a:r>
            <a:r>
              <a:rPr lang="en-US" altLang="en-US" sz="1200" dirty="0" err="1" smtClean="0">
                <a:solidFill>
                  <a:srgbClr val="000000"/>
                </a:solidFill>
                <a:latin typeface="Calibri"/>
                <a:ea typeface="ＭＳ Ｐゴシック" panose="020B0600070205080204" pitchFamily="34" charset="-128"/>
                <a:cs typeface="Calibri"/>
              </a:rPr>
              <a:t>n.d.</a:t>
            </a:r>
            <a:r>
              <a:rPr lang="en-US" altLang="en-US" sz="1200" dirty="0" smtClean="0">
                <a:solidFill>
                  <a:srgbClr val="000000"/>
                </a:solidFill>
                <a:latin typeface="Calibri"/>
                <a:ea typeface="ＭＳ Ｐゴシック" panose="020B0600070205080204" pitchFamily="34" charset="-128"/>
                <a:cs typeface="Calibri"/>
              </a:rPr>
              <a:t>; Center on Response to Intervention, </a:t>
            </a:r>
            <a:r>
              <a:rPr lang="en-US" altLang="en-US" sz="1200" dirty="0" err="1" smtClean="0">
                <a:solidFill>
                  <a:srgbClr val="000000"/>
                </a:solidFill>
                <a:latin typeface="Calibri"/>
                <a:ea typeface="ＭＳ Ｐゴシック" panose="020B0600070205080204" pitchFamily="34" charset="-128"/>
                <a:cs typeface="Calibri"/>
              </a:rPr>
              <a:t>n.d.b</a:t>
            </a:r>
            <a:r>
              <a:rPr lang="en-US" altLang="en-US" sz="1200" dirty="0" smtClean="0">
                <a:solidFill>
                  <a:srgbClr val="000000"/>
                </a:solidFill>
                <a:latin typeface="Calibri"/>
                <a:ea typeface="ＭＳ Ｐゴシック" panose="020B0600070205080204" pitchFamily="34" charset="-128"/>
                <a:cs typeface="Calibri"/>
              </a:rPr>
              <a:t>; Understanding Language, 2010</a:t>
            </a:r>
            <a:endParaRPr lang="en-US" altLang="en-US" sz="1200" dirty="0">
              <a:solidFill>
                <a:srgbClr val="000000"/>
              </a:solidFill>
              <a:latin typeface="Calibri"/>
              <a:ea typeface="ＭＳ Ｐゴシック" panose="020B0600070205080204" pitchFamily="34" charset="-128"/>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1692275" y="274638"/>
            <a:ext cx="6994525" cy="1354162"/>
          </a:xfrm>
          <a:ln>
            <a:miter lim="800000"/>
            <a:headEnd/>
            <a:tailEnd/>
          </a:ln>
        </p:spPr>
        <p:txBody>
          <a:bodyPr/>
          <a:lstStyle/>
          <a:p>
            <a:r>
              <a:rPr lang="en-US" altLang="en-US" dirty="0" smtClean="0">
                <a:latin typeface="Calibri"/>
                <a:cs typeface="Calibri"/>
              </a:rPr>
              <a:t>Utilize All </a:t>
            </a:r>
            <a:br>
              <a:rPr lang="en-US" altLang="en-US" dirty="0" smtClean="0">
                <a:latin typeface="Calibri"/>
                <a:cs typeface="Calibri"/>
              </a:rPr>
            </a:br>
            <a:r>
              <a:rPr lang="en-US" altLang="en-US" dirty="0" smtClean="0">
                <a:latin typeface="Calibri"/>
                <a:cs typeface="Calibri"/>
              </a:rPr>
              <a:t>Language Modalities</a:t>
            </a:r>
          </a:p>
        </p:txBody>
      </p:sp>
      <p:sp>
        <p:nvSpPr>
          <p:cNvPr id="3" name="Content Placeholder 2"/>
          <p:cNvSpPr>
            <a:spLocks noGrp="1"/>
          </p:cNvSpPr>
          <p:nvPr>
            <p:ph idx="1"/>
          </p:nvPr>
        </p:nvSpPr>
        <p:spPr>
          <a:xfrm>
            <a:off x="1692275" y="1672629"/>
            <a:ext cx="6994525" cy="3484563"/>
          </a:xfrm>
        </p:spPr>
        <p:txBody>
          <a:bodyPr/>
          <a:lstStyle/>
          <a:p>
            <a:pPr>
              <a:buFont typeface="Arial"/>
              <a:buChar char="•"/>
              <a:defRPr/>
            </a:pPr>
            <a:r>
              <a:rPr lang="en-US" sz="2400" dirty="0" smtClean="0">
                <a:latin typeface="Calibri"/>
                <a:cs typeface="Calibri"/>
              </a:rPr>
              <a:t>Provide varied opportunities for practice and reinforcement of math concepts in speaking, listening, reading, and writing.</a:t>
            </a:r>
          </a:p>
          <a:p>
            <a:pPr>
              <a:defRPr/>
            </a:pPr>
            <a:endParaRPr lang="en-US" sz="2800" dirty="0"/>
          </a:p>
          <a:p>
            <a:pPr marL="0" indent="0">
              <a:buFont typeface="Wingdings" panose="05000000000000000000" pitchFamily="2" charset="2"/>
              <a:buNone/>
              <a:defRPr/>
            </a:pPr>
            <a:endParaRPr lang="en-US" dirty="0"/>
          </a:p>
        </p:txBody>
      </p:sp>
      <p:pic>
        <p:nvPicPr>
          <p:cNvPr id="38918"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r="4782" b="10425"/>
          <a:stretch/>
        </p:blipFill>
        <p:spPr bwMode="auto">
          <a:xfrm rot="21286515">
            <a:off x="1665792" y="2898128"/>
            <a:ext cx="2677840" cy="227485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pic>
        <p:nvPicPr>
          <p:cNvPr id="56328" name="Picture 8" descr="C:\Users\lartzi\Desktop\Part 2 Universal Math\PowerPoint\downloads\14780186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58384">
            <a:off x="4502856" y="3253211"/>
            <a:ext cx="4097820" cy="21724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6329" name="Picture 9" descr="C:\Users\lartzi\Desktop\Part 2 Universal Math\PowerPoint\downloads\17839896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5823" y="4227418"/>
            <a:ext cx="3744415" cy="180834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Rectangle 2"/>
          <p:cNvSpPr>
            <a:spLocks noChangeArrowheads="1"/>
          </p:cNvSpPr>
          <p:nvPr/>
        </p:nvSpPr>
        <p:spPr bwMode="auto">
          <a:xfrm>
            <a:off x="-324544" y="6309320"/>
            <a:ext cx="59709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lvl="4" eaLnBrk="1" hangingPunct="1">
              <a:spcBef>
                <a:spcPct val="0"/>
              </a:spcBef>
              <a:buFontTx/>
              <a:buNone/>
            </a:pPr>
            <a:r>
              <a:rPr lang="en-US" altLang="en-US" sz="1200" dirty="0" err="1" smtClean="0">
                <a:solidFill>
                  <a:srgbClr val="000000"/>
                </a:solidFill>
                <a:latin typeface="Calibri"/>
                <a:ea typeface="ＭＳ Ｐゴシック" panose="020B0600070205080204" pitchFamily="34" charset="-128"/>
                <a:cs typeface="Calibri"/>
              </a:rPr>
              <a:t>Moshkovich</a:t>
            </a:r>
            <a:r>
              <a:rPr lang="en-US" altLang="en-US" sz="1200" dirty="0" smtClean="0">
                <a:solidFill>
                  <a:srgbClr val="000000"/>
                </a:solidFill>
                <a:latin typeface="Calibri"/>
                <a:ea typeface="ＭＳ Ｐゴシック" panose="020B0600070205080204" pitchFamily="34" charset="-128"/>
                <a:cs typeface="Calibri"/>
              </a:rPr>
              <a:t>, </a:t>
            </a:r>
            <a:r>
              <a:rPr lang="en-US" altLang="en-US" sz="1200" dirty="0" err="1" smtClean="0">
                <a:solidFill>
                  <a:srgbClr val="000000"/>
                </a:solidFill>
                <a:latin typeface="Calibri"/>
                <a:ea typeface="ＭＳ Ｐゴシック" panose="020B0600070205080204" pitchFamily="34" charset="-128"/>
                <a:cs typeface="Calibri"/>
              </a:rPr>
              <a:t>n.d.</a:t>
            </a:r>
            <a:r>
              <a:rPr lang="en-US" altLang="en-US" sz="1200" dirty="0" smtClean="0">
                <a:solidFill>
                  <a:srgbClr val="000000"/>
                </a:solidFill>
                <a:latin typeface="Calibri"/>
                <a:ea typeface="ＭＳ Ｐゴシック" panose="020B0600070205080204" pitchFamily="34" charset="-128"/>
                <a:cs typeface="Calibri"/>
              </a:rPr>
              <a:t>; </a:t>
            </a:r>
            <a:r>
              <a:rPr lang="en-US" altLang="en-US" sz="1200" dirty="0">
                <a:solidFill>
                  <a:srgbClr val="000000"/>
                </a:solidFill>
                <a:latin typeface="Calibri"/>
                <a:ea typeface="ＭＳ Ｐゴシック" panose="020B0600070205080204" pitchFamily="34" charset="-128"/>
                <a:cs typeface="Calibri"/>
              </a:rPr>
              <a:t>Center on Response to Intervention, </a:t>
            </a:r>
            <a:r>
              <a:rPr lang="en-US" altLang="en-US" sz="1200" dirty="0" err="1" smtClean="0">
                <a:solidFill>
                  <a:srgbClr val="000000"/>
                </a:solidFill>
                <a:latin typeface="Calibri"/>
                <a:ea typeface="ＭＳ Ｐゴシック" panose="020B0600070205080204" pitchFamily="34" charset="-128"/>
                <a:cs typeface="Calibri"/>
              </a:rPr>
              <a:t>n.d.b</a:t>
            </a:r>
            <a:r>
              <a:rPr lang="en-US" altLang="en-US" sz="1200" dirty="0" smtClean="0">
                <a:solidFill>
                  <a:srgbClr val="000000"/>
                </a:solidFill>
                <a:latin typeface="Calibri"/>
                <a:ea typeface="ＭＳ Ｐゴシック" panose="020B0600070205080204" pitchFamily="34" charset="-128"/>
                <a:cs typeface="Calibri"/>
              </a:rPr>
              <a:t>; Understanding Language, 2010</a:t>
            </a:r>
            <a:endParaRPr lang="en-US" altLang="en-US" sz="1200" dirty="0">
              <a:solidFill>
                <a:srgbClr val="000000"/>
              </a:solidFill>
              <a:latin typeface="Calibri"/>
              <a:ea typeface="ＭＳ Ｐゴシック" panose="020B0600070205080204" pitchFamily="34" charset="-128"/>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1692275" y="274638"/>
            <a:ext cx="6994525" cy="1282154"/>
          </a:xfrm>
          <a:ln>
            <a:miter lim="800000"/>
            <a:headEnd/>
            <a:tailEnd/>
          </a:ln>
        </p:spPr>
        <p:txBody>
          <a:bodyPr/>
          <a:lstStyle/>
          <a:p>
            <a:r>
              <a:rPr lang="en-US" altLang="en-US" dirty="0" smtClean="0">
                <a:latin typeface="Calibri"/>
                <a:cs typeface="Calibri"/>
              </a:rPr>
              <a:t>Promote Academic </a:t>
            </a:r>
            <a:br>
              <a:rPr lang="en-US" altLang="en-US" dirty="0" smtClean="0">
                <a:latin typeface="Calibri"/>
                <a:cs typeface="Calibri"/>
              </a:rPr>
            </a:br>
            <a:r>
              <a:rPr lang="en-US" altLang="en-US" dirty="0" smtClean="0">
                <a:latin typeface="Calibri"/>
                <a:cs typeface="Calibri"/>
              </a:rPr>
              <a:t>Math Conversations</a:t>
            </a:r>
          </a:p>
        </p:txBody>
      </p:sp>
      <p:sp>
        <p:nvSpPr>
          <p:cNvPr id="3" name="Content Placeholder 2"/>
          <p:cNvSpPr>
            <a:spLocks noGrp="1"/>
          </p:cNvSpPr>
          <p:nvPr>
            <p:ph idx="1"/>
          </p:nvPr>
        </p:nvSpPr>
        <p:spPr/>
        <p:txBody>
          <a:bodyPr/>
          <a:lstStyle/>
          <a:p>
            <a:pPr>
              <a:buFont typeface="Arial"/>
              <a:buChar char="•"/>
              <a:defRPr/>
            </a:pPr>
            <a:r>
              <a:rPr lang="en-US" sz="2400" dirty="0" smtClean="0">
                <a:latin typeface="Calibri"/>
                <a:cs typeface="Calibri"/>
              </a:rPr>
              <a:t>Provide </a:t>
            </a:r>
            <a:r>
              <a:rPr lang="en-US" sz="2400" dirty="0">
                <a:latin typeface="Calibri"/>
                <a:cs typeface="Calibri"/>
              </a:rPr>
              <a:t>authentic ways </a:t>
            </a:r>
            <a:r>
              <a:rPr lang="en-US" sz="2400" dirty="0" smtClean="0">
                <a:latin typeface="Calibri"/>
                <a:cs typeface="Calibri"/>
              </a:rPr>
              <a:t>for students to </a:t>
            </a:r>
            <a:r>
              <a:rPr lang="en-US" sz="2400" dirty="0">
                <a:latin typeface="Calibri"/>
                <a:cs typeface="Calibri"/>
              </a:rPr>
              <a:t>engage </a:t>
            </a:r>
            <a:r>
              <a:rPr lang="en-US" sz="2400" dirty="0" smtClean="0">
                <a:latin typeface="Calibri"/>
                <a:cs typeface="Calibri"/>
              </a:rPr>
              <a:t>in </a:t>
            </a:r>
            <a:r>
              <a:rPr lang="en-US" sz="2400" dirty="0">
                <a:latin typeface="Calibri"/>
                <a:cs typeface="Calibri"/>
              </a:rPr>
              <a:t>meaningful math </a:t>
            </a:r>
            <a:r>
              <a:rPr lang="en-US" sz="2400" dirty="0" smtClean="0">
                <a:latin typeface="Calibri"/>
                <a:cs typeface="Calibri"/>
              </a:rPr>
              <a:t>conversations. </a:t>
            </a:r>
          </a:p>
          <a:p>
            <a:pPr>
              <a:buFont typeface="Arial"/>
              <a:buChar char="•"/>
              <a:defRPr/>
            </a:pPr>
            <a:r>
              <a:rPr lang="en-US" sz="2400" dirty="0" smtClean="0">
                <a:latin typeface="Calibri"/>
                <a:cs typeface="Calibri"/>
              </a:rPr>
              <a:t>Help </a:t>
            </a:r>
            <a:r>
              <a:rPr lang="en-US" sz="2400" dirty="0">
                <a:latin typeface="Calibri"/>
                <a:cs typeface="Calibri"/>
              </a:rPr>
              <a:t>students actively use their academic math language.</a:t>
            </a:r>
          </a:p>
          <a:p>
            <a:pPr>
              <a:defRPr/>
            </a:pPr>
            <a:endParaRPr lang="en-US" dirty="0" smtClean="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55843">
            <a:off x="1672866" y="3358742"/>
            <a:ext cx="2894012" cy="1800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589" name="Picture 5" descr="C:\Users\lartzi\Downloads\1773356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02009">
            <a:off x="6206558" y="3585157"/>
            <a:ext cx="2311573" cy="15432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7588" name="Picture 4" descr="C:\Users\lartzi\Downloads\48198891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0279" y="3789040"/>
            <a:ext cx="2808312" cy="216024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Rectangle 2"/>
          <p:cNvSpPr>
            <a:spLocks noChangeArrowheads="1"/>
          </p:cNvSpPr>
          <p:nvPr/>
        </p:nvSpPr>
        <p:spPr bwMode="auto">
          <a:xfrm>
            <a:off x="-324544" y="6279703"/>
            <a:ext cx="59709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lvl="4" eaLnBrk="1" hangingPunct="1">
              <a:spcBef>
                <a:spcPct val="0"/>
              </a:spcBef>
              <a:buFontTx/>
              <a:buNone/>
            </a:pPr>
            <a:r>
              <a:rPr lang="en-US" altLang="en-US" sz="1200" dirty="0" err="1" smtClean="0">
                <a:solidFill>
                  <a:srgbClr val="000000"/>
                </a:solidFill>
                <a:latin typeface="Calibri"/>
                <a:ea typeface="ＭＳ Ｐゴシック" panose="020B0600070205080204" pitchFamily="34" charset="-128"/>
                <a:cs typeface="Calibri"/>
              </a:rPr>
              <a:t>Moshkovich</a:t>
            </a:r>
            <a:r>
              <a:rPr lang="en-US" altLang="en-US" sz="1200" dirty="0" smtClean="0">
                <a:solidFill>
                  <a:srgbClr val="000000"/>
                </a:solidFill>
                <a:latin typeface="Calibri"/>
                <a:ea typeface="ＭＳ Ｐゴシック" panose="020B0600070205080204" pitchFamily="34" charset="-128"/>
                <a:cs typeface="Calibri"/>
              </a:rPr>
              <a:t>, </a:t>
            </a:r>
            <a:r>
              <a:rPr lang="en-US" altLang="en-US" sz="1200" dirty="0" err="1" smtClean="0">
                <a:solidFill>
                  <a:srgbClr val="000000"/>
                </a:solidFill>
                <a:latin typeface="Calibri"/>
                <a:ea typeface="ＭＳ Ｐゴシック" panose="020B0600070205080204" pitchFamily="34" charset="-128"/>
                <a:cs typeface="Calibri"/>
              </a:rPr>
              <a:t>n.d.</a:t>
            </a:r>
            <a:r>
              <a:rPr lang="en-US" altLang="en-US" sz="1200" dirty="0">
                <a:solidFill>
                  <a:srgbClr val="000000"/>
                </a:solidFill>
                <a:latin typeface="Calibri"/>
                <a:ea typeface="ＭＳ Ｐゴシック" panose="020B0600070205080204" pitchFamily="34" charset="-128"/>
                <a:cs typeface="Calibri"/>
              </a:rPr>
              <a:t>; Center on Response to Intervention, </a:t>
            </a:r>
            <a:r>
              <a:rPr lang="en-US" altLang="en-US" sz="1200" dirty="0" err="1" smtClean="0">
                <a:solidFill>
                  <a:srgbClr val="000000"/>
                </a:solidFill>
                <a:latin typeface="Calibri"/>
                <a:ea typeface="ＭＳ Ｐゴシック" panose="020B0600070205080204" pitchFamily="34" charset="-128"/>
                <a:cs typeface="Calibri"/>
              </a:rPr>
              <a:t>n.d.b</a:t>
            </a:r>
            <a:r>
              <a:rPr lang="en-US" altLang="en-US" sz="1200" dirty="0" smtClean="0">
                <a:solidFill>
                  <a:srgbClr val="000000"/>
                </a:solidFill>
                <a:latin typeface="Calibri"/>
                <a:ea typeface="ＭＳ Ｐゴシック" panose="020B0600070205080204" pitchFamily="34" charset="-128"/>
                <a:cs typeface="Calibri"/>
              </a:rPr>
              <a:t>; Understanding Language, 2010</a:t>
            </a:r>
            <a:endParaRPr lang="en-US" altLang="en-US" sz="1200" dirty="0">
              <a:solidFill>
                <a:srgbClr val="000000"/>
              </a:solidFill>
              <a:latin typeface="Calibri"/>
              <a:ea typeface="ＭＳ Ｐゴシック" panose="020B0600070205080204" pitchFamily="34" charset="-128"/>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1692275" y="274638"/>
            <a:ext cx="6994525" cy="1282154"/>
          </a:xfrm>
          <a:ln>
            <a:miter lim="800000"/>
            <a:headEnd/>
            <a:tailEnd/>
          </a:ln>
        </p:spPr>
        <p:txBody>
          <a:bodyPr/>
          <a:lstStyle/>
          <a:p>
            <a:r>
              <a:rPr lang="en-US" altLang="en-US" dirty="0" smtClean="0">
                <a:latin typeface="Calibri"/>
                <a:cs typeface="Calibri"/>
              </a:rPr>
              <a:t>Support Academic</a:t>
            </a:r>
            <a:br>
              <a:rPr lang="en-US" altLang="en-US" dirty="0" smtClean="0">
                <a:latin typeface="Calibri"/>
                <a:cs typeface="Calibri"/>
              </a:rPr>
            </a:br>
            <a:r>
              <a:rPr lang="en-US" altLang="en-US" dirty="0" smtClean="0">
                <a:latin typeface="Calibri"/>
                <a:cs typeface="Calibri"/>
              </a:rPr>
              <a:t>Math Conversations</a:t>
            </a:r>
          </a:p>
        </p:txBody>
      </p:sp>
      <p:sp>
        <p:nvSpPr>
          <p:cNvPr id="3" name="Content Placeholder 2"/>
          <p:cNvSpPr>
            <a:spLocks noGrp="1"/>
          </p:cNvSpPr>
          <p:nvPr>
            <p:ph idx="1"/>
          </p:nvPr>
        </p:nvSpPr>
        <p:spPr>
          <a:xfrm>
            <a:off x="1691680" y="1672183"/>
            <a:ext cx="3968372" cy="3629025"/>
          </a:xfrm>
        </p:spPr>
        <p:txBody>
          <a:bodyPr/>
          <a:lstStyle/>
          <a:p>
            <a:pPr marL="342900" lvl="1" indent="-342900">
              <a:buFont typeface="Arial"/>
              <a:buChar char="•"/>
              <a:defRPr/>
            </a:pPr>
            <a:r>
              <a:rPr lang="en-US" sz="2400" dirty="0" smtClean="0">
                <a:latin typeface="Calibri"/>
                <a:ea typeface="+mn-ea"/>
                <a:cs typeface="Calibri"/>
              </a:rPr>
              <a:t>Model </a:t>
            </a:r>
            <a:r>
              <a:rPr lang="en-US" sz="2400" dirty="0">
                <a:latin typeface="Calibri"/>
                <a:ea typeface="+mn-ea"/>
                <a:cs typeface="Calibri"/>
              </a:rPr>
              <a:t>academic </a:t>
            </a:r>
            <a:r>
              <a:rPr lang="en-US" sz="2400" dirty="0" smtClean="0">
                <a:latin typeface="Calibri"/>
                <a:ea typeface="+mn-ea"/>
                <a:cs typeface="Calibri"/>
              </a:rPr>
              <a:t>math language for students.</a:t>
            </a:r>
            <a:endParaRPr lang="en-US" sz="2400" dirty="0">
              <a:latin typeface="Calibri"/>
              <a:ea typeface="+mn-ea"/>
              <a:cs typeface="Calibri"/>
            </a:endParaRPr>
          </a:p>
          <a:p>
            <a:pPr marL="342900" lvl="1" indent="-342900">
              <a:buFont typeface="Arial"/>
              <a:buChar char="•"/>
              <a:defRPr/>
            </a:pPr>
            <a:r>
              <a:rPr lang="en-US" sz="2400" dirty="0" smtClean="0">
                <a:latin typeface="Calibri"/>
                <a:ea typeface="+mn-ea"/>
                <a:cs typeface="Calibri"/>
              </a:rPr>
              <a:t>Provide </a:t>
            </a:r>
            <a:r>
              <a:rPr lang="en-US" sz="2400" dirty="0">
                <a:latin typeface="Calibri"/>
                <a:ea typeface="+mn-ea"/>
                <a:cs typeface="Calibri"/>
              </a:rPr>
              <a:t>sentence </a:t>
            </a:r>
            <a:r>
              <a:rPr lang="en-US" sz="2400" dirty="0" smtClean="0">
                <a:latin typeface="Calibri"/>
                <a:ea typeface="+mn-ea"/>
                <a:cs typeface="Calibri"/>
              </a:rPr>
              <a:t>frames and other scaffolds to help  support academic math talk.</a:t>
            </a:r>
          </a:p>
          <a:p>
            <a:pPr marL="342900" lvl="1" indent="-342900">
              <a:buFont typeface="Arial"/>
              <a:buChar char="•"/>
              <a:defRPr/>
            </a:pPr>
            <a:r>
              <a:rPr lang="en-US" sz="2400" dirty="0">
                <a:latin typeface="Calibri"/>
                <a:cs typeface="Calibri"/>
              </a:rPr>
              <a:t>Allow for </a:t>
            </a:r>
            <a:r>
              <a:rPr lang="en-US" sz="2400" dirty="0" smtClean="0">
                <a:latin typeface="Calibri"/>
                <a:cs typeface="Calibri"/>
              </a:rPr>
              <a:t>additional </a:t>
            </a:r>
            <a:r>
              <a:rPr lang="en-US" sz="2400" dirty="0">
                <a:latin typeface="Calibri"/>
                <a:cs typeface="Calibri"/>
              </a:rPr>
              <a:t>wait time in </a:t>
            </a:r>
            <a:r>
              <a:rPr lang="en-US" sz="2400" dirty="0" smtClean="0">
                <a:latin typeface="Calibri"/>
                <a:cs typeface="Calibri"/>
              </a:rPr>
              <a:t>discussion.</a:t>
            </a:r>
          </a:p>
          <a:p>
            <a:pPr marL="342900" lvl="1" indent="-342900">
              <a:buFont typeface="Arial"/>
              <a:buChar char="•"/>
              <a:defRPr/>
            </a:pPr>
            <a:r>
              <a:rPr lang="en-US" sz="2400" dirty="0" smtClean="0">
                <a:latin typeface="Calibri"/>
                <a:cs typeface="Calibri"/>
              </a:rPr>
              <a:t>Speak clearly and slowly.</a:t>
            </a:r>
            <a:endParaRPr lang="en-US" sz="2400" dirty="0">
              <a:latin typeface="Calibri"/>
              <a:cs typeface="Calibri"/>
            </a:endParaRPr>
          </a:p>
        </p:txBody>
      </p:sp>
      <p:pic>
        <p:nvPicPr>
          <p:cNvPr id="60421" name="Picture 5" descr="C:\Users\lartzi\Downloads\76945775.jpg"/>
          <p:cNvPicPr>
            <a:picLocks noChangeAspect="1" noChangeArrowheads="1"/>
          </p:cNvPicPr>
          <p:nvPr/>
        </p:nvPicPr>
        <p:blipFill rotWithShape="1">
          <a:blip r:embed="rId3">
            <a:extLst>
              <a:ext uri="{28A0092B-C50C-407E-A947-70E740481C1C}">
                <a14:useLocalDpi xmlns:a14="http://schemas.microsoft.com/office/drawing/2010/main" val="0"/>
              </a:ext>
            </a:extLst>
          </a:blip>
          <a:srcRect t="-1" r="3003" b="47878"/>
          <a:stretch/>
        </p:blipFill>
        <p:spPr bwMode="auto">
          <a:xfrm>
            <a:off x="5816838" y="1916832"/>
            <a:ext cx="2805510" cy="1944216"/>
          </a:xfrm>
          <a:prstGeom prst="rect">
            <a:avLst/>
          </a:prstGeom>
          <a:ln w="88900" cap="sq" cmpd="thickThin">
            <a:solidFill>
              <a:srgbClr val="000000"/>
            </a:solidFill>
            <a:prstDash val="solid"/>
            <a:miter lim="800000"/>
          </a:ln>
          <a:effectLst>
            <a:innerShdw blurRad="76200">
              <a:srgbClr val="000000"/>
            </a:innerShdw>
          </a:effectLst>
          <a:extLst/>
        </p:spPr>
      </p:pic>
      <p:pic>
        <p:nvPicPr>
          <p:cNvPr id="65541" name="Picture 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6096" y="1556792"/>
            <a:ext cx="898525" cy="954087"/>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617" name="Picture 9"/>
          <p:cNvPicPr>
            <a:picLocks noChangeAspect="1" noChangeArrowheads="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5827422" y="4077072"/>
            <a:ext cx="2777025" cy="18002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8" name="Rectangle 2"/>
          <p:cNvSpPr>
            <a:spLocks noChangeArrowheads="1"/>
          </p:cNvSpPr>
          <p:nvPr/>
        </p:nvSpPr>
        <p:spPr bwMode="auto">
          <a:xfrm>
            <a:off x="-324544" y="6279703"/>
            <a:ext cx="59709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lvl="4" eaLnBrk="1" hangingPunct="1">
              <a:spcBef>
                <a:spcPct val="0"/>
              </a:spcBef>
              <a:buFontTx/>
              <a:buNone/>
            </a:pPr>
            <a:r>
              <a:rPr lang="en-US" altLang="en-US" sz="1200" dirty="0" err="1" smtClean="0">
                <a:solidFill>
                  <a:srgbClr val="000000"/>
                </a:solidFill>
                <a:latin typeface="Calibri"/>
                <a:ea typeface="ＭＳ Ｐゴシック" panose="020B0600070205080204" pitchFamily="34" charset="-128"/>
                <a:cs typeface="Calibri"/>
              </a:rPr>
              <a:t>Moshkovich</a:t>
            </a:r>
            <a:r>
              <a:rPr lang="en-US" altLang="en-US" sz="1200" dirty="0" smtClean="0">
                <a:solidFill>
                  <a:srgbClr val="000000"/>
                </a:solidFill>
                <a:latin typeface="Calibri"/>
                <a:ea typeface="ＭＳ Ｐゴシック" panose="020B0600070205080204" pitchFamily="34" charset="-128"/>
                <a:cs typeface="Calibri"/>
              </a:rPr>
              <a:t>, </a:t>
            </a:r>
            <a:r>
              <a:rPr lang="en-US" altLang="en-US" sz="1200" dirty="0" err="1" smtClean="0">
                <a:solidFill>
                  <a:srgbClr val="000000"/>
                </a:solidFill>
                <a:latin typeface="Calibri"/>
                <a:ea typeface="ＭＳ Ｐゴシック" panose="020B0600070205080204" pitchFamily="34" charset="-128"/>
                <a:cs typeface="Calibri"/>
              </a:rPr>
              <a:t>n.d.</a:t>
            </a:r>
            <a:r>
              <a:rPr lang="en-US" altLang="en-US" sz="1200" dirty="0" smtClean="0">
                <a:solidFill>
                  <a:srgbClr val="000000"/>
                </a:solidFill>
                <a:latin typeface="Calibri"/>
                <a:ea typeface="ＭＳ Ｐゴシック" panose="020B0600070205080204" pitchFamily="34" charset="-128"/>
                <a:cs typeface="Calibri"/>
              </a:rPr>
              <a:t>; </a:t>
            </a:r>
            <a:r>
              <a:rPr lang="en-US" altLang="en-US" sz="1200" dirty="0">
                <a:solidFill>
                  <a:srgbClr val="000000"/>
                </a:solidFill>
                <a:latin typeface="Calibri"/>
                <a:ea typeface="ＭＳ Ｐゴシック" panose="020B0600070205080204" pitchFamily="34" charset="-128"/>
                <a:cs typeface="Calibri"/>
              </a:rPr>
              <a:t>Center on Response to Intervention, </a:t>
            </a:r>
            <a:r>
              <a:rPr lang="en-US" altLang="en-US" sz="1200" dirty="0" err="1" smtClean="0">
                <a:solidFill>
                  <a:srgbClr val="000000"/>
                </a:solidFill>
                <a:latin typeface="Calibri"/>
                <a:ea typeface="ＭＳ Ｐゴシック" panose="020B0600070205080204" pitchFamily="34" charset="-128"/>
                <a:cs typeface="Calibri"/>
              </a:rPr>
              <a:t>n.d.b</a:t>
            </a:r>
            <a:r>
              <a:rPr lang="en-US" altLang="en-US" sz="1200" dirty="0" smtClean="0">
                <a:solidFill>
                  <a:srgbClr val="000000"/>
                </a:solidFill>
                <a:latin typeface="Calibri"/>
                <a:ea typeface="ＭＳ Ｐゴシック" panose="020B0600070205080204" pitchFamily="34" charset="-128"/>
                <a:cs typeface="Calibri"/>
              </a:rPr>
              <a:t>; Understanding Language, 2010</a:t>
            </a:r>
            <a:endParaRPr lang="en-US" altLang="en-US" sz="1200" dirty="0">
              <a:solidFill>
                <a:srgbClr val="000000"/>
              </a:solidFill>
              <a:latin typeface="Calibri"/>
              <a:ea typeface="ＭＳ Ｐゴシック" panose="020B0600070205080204" pitchFamily="34" charset="-128"/>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1692275" y="274638"/>
            <a:ext cx="6994525" cy="1282154"/>
          </a:xfrm>
          <a:ln>
            <a:miter lim="800000"/>
            <a:headEnd/>
            <a:tailEnd/>
          </a:ln>
        </p:spPr>
        <p:txBody>
          <a:bodyPr/>
          <a:lstStyle/>
          <a:p>
            <a:r>
              <a:rPr lang="en-US" altLang="en-US" dirty="0" smtClean="0">
                <a:latin typeface="Calibri"/>
                <a:cs typeface="Calibri"/>
              </a:rPr>
              <a:t>Engage Students </a:t>
            </a:r>
            <a:br>
              <a:rPr lang="en-US" altLang="en-US" dirty="0" smtClean="0">
                <a:latin typeface="Calibri"/>
                <a:cs typeface="Calibri"/>
              </a:rPr>
            </a:br>
            <a:r>
              <a:rPr lang="en-US" altLang="en-US" dirty="0" smtClean="0">
                <a:latin typeface="Calibri"/>
                <a:cs typeface="Calibri"/>
              </a:rPr>
              <a:t>in Peer Learning</a:t>
            </a:r>
          </a:p>
        </p:txBody>
      </p:sp>
      <p:sp>
        <p:nvSpPr>
          <p:cNvPr id="3" name="Content Placeholder 2"/>
          <p:cNvSpPr>
            <a:spLocks noGrp="1"/>
          </p:cNvSpPr>
          <p:nvPr>
            <p:ph idx="1"/>
          </p:nvPr>
        </p:nvSpPr>
        <p:spPr>
          <a:xfrm>
            <a:off x="1692275" y="1600200"/>
            <a:ext cx="7200900" cy="3629025"/>
          </a:xfrm>
        </p:spPr>
        <p:txBody>
          <a:bodyPr/>
          <a:lstStyle/>
          <a:p>
            <a:pPr>
              <a:buFont typeface="Arial"/>
              <a:buChar char="•"/>
              <a:defRPr/>
            </a:pPr>
            <a:r>
              <a:rPr lang="en-US" sz="2400" dirty="0" smtClean="0">
                <a:latin typeface="Calibri"/>
                <a:cs typeface="Calibri"/>
              </a:rPr>
              <a:t>As students actively take part in learning, they practice expressive use of math language.</a:t>
            </a:r>
          </a:p>
        </p:txBody>
      </p:sp>
      <p:grpSp>
        <p:nvGrpSpPr>
          <p:cNvPr id="2" name="Group 1"/>
          <p:cNvGrpSpPr/>
          <p:nvPr/>
        </p:nvGrpSpPr>
        <p:grpSpPr>
          <a:xfrm>
            <a:off x="1212868" y="3140968"/>
            <a:ext cx="7463588" cy="2413233"/>
            <a:chOff x="683568" y="3501008"/>
            <a:chExt cx="7796026" cy="2520721"/>
          </a:xfrm>
        </p:grpSpPr>
        <p:pic>
          <p:nvPicPr>
            <p:cNvPr id="6042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4077072"/>
              <a:ext cx="2683458" cy="18148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6042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6342" y="3501008"/>
              <a:ext cx="2808312" cy="193116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53954" name="Picture 2" descr="C:\Users\lartzi\Downloads\17924704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149080"/>
              <a:ext cx="2808312" cy="187264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grpSp>
      <p:pic>
        <p:nvPicPr>
          <p:cNvPr id="9" name="Picture 8" descr="C:\Users\lartzi\Downloads\479706151.jpg"/>
          <p:cNvPicPr>
            <a:picLocks noChangeAspect="1" noChangeArrowheads="1"/>
          </p:cNvPicPr>
          <p:nvPr/>
        </p:nvPicPr>
        <p:blipFill rotWithShape="1">
          <a:blip r:embed="rId6">
            <a:extLst>
              <a:ext uri="{28A0092B-C50C-407E-A947-70E740481C1C}">
                <a14:useLocalDpi xmlns:a14="http://schemas.microsoft.com/office/drawing/2010/main" val="0"/>
              </a:ext>
            </a:extLst>
          </a:blip>
          <a:srcRect l="8788"/>
          <a:stretch/>
        </p:blipFill>
        <p:spPr bwMode="auto">
          <a:xfrm>
            <a:off x="1722629" y="283098"/>
            <a:ext cx="1354460" cy="11273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Rectangle 2"/>
          <p:cNvSpPr>
            <a:spLocks noChangeArrowheads="1"/>
          </p:cNvSpPr>
          <p:nvPr/>
        </p:nvSpPr>
        <p:spPr bwMode="auto">
          <a:xfrm>
            <a:off x="-324544" y="6279703"/>
            <a:ext cx="59709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lvl="4" eaLnBrk="1" hangingPunct="1">
              <a:spcBef>
                <a:spcPct val="0"/>
              </a:spcBef>
              <a:buFontTx/>
              <a:buNone/>
            </a:pPr>
            <a:r>
              <a:rPr lang="en-US" altLang="en-US" sz="1200" dirty="0" err="1" smtClean="0">
                <a:solidFill>
                  <a:srgbClr val="000000"/>
                </a:solidFill>
                <a:latin typeface="Calibri"/>
                <a:ea typeface="ＭＳ Ｐゴシック" panose="020B0600070205080204" pitchFamily="34" charset="-128"/>
                <a:cs typeface="Calibri"/>
              </a:rPr>
              <a:t>Moshkovich</a:t>
            </a:r>
            <a:r>
              <a:rPr lang="en-US" altLang="en-US" sz="1200" dirty="0" smtClean="0">
                <a:solidFill>
                  <a:srgbClr val="000000"/>
                </a:solidFill>
                <a:latin typeface="Calibri"/>
                <a:ea typeface="ＭＳ Ｐゴシック" panose="020B0600070205080204" pitchFamily="34" charset="-128"/>
                <a:cs typeface="Calibri"/>
              </a:rPr>
              <a:t>, </a:t>
            </a:r>
            <a:r>
              <a:rPr lang="en-US" altLang="en-US" sz="1200" dirty="0" err="1" smtClean="0">
                <a:solidFill>
                  <a:srgbClr val="000000"/>
                </a:solidFill>
                <a:latin typeface="Calibri"/>
                <a:ea typeface="ＭＳ Ｐゴシック" panose="020B0600070205080204" pitchFamily="34" charset="-128"/>
                <a:cs typeface="Calibri"/>
              </a:rPr>
              <a:t>n.d.</a:t>
            </a:r>
            <a:r>
              <a:rPr lang="en-US" altLang="en-US" sz="1200" dirty="0" smtClean="0">
                <a:solidFill>
                  <a:srgbClr val="000000"/>
                </a:solidFill>
                <a:latin typeface="Calibri"/>
                <a:ea typeface="ＭＳ Ｐゴシック" panose="020B0600070205080204" pitchFamily="34" charset="-128"/>
                <a:cs typeface="Calibri"/>
              </a:rPr>
              <a:t>; </a:t>
            </a:r>
            <a:r>
              <a:rPr lang="en-US" altLang="en-US" sz="1200" dirty="0">
                <a:solidFill>
                  <a:srgbClr val="000000"/>
                </a:solidFill>
                <a:latin typeface="Calibri"/>
                <a:ea typeface="ＭＳ Ｐゴシック" panose="020B0600070205080204" pitchFamily="34" charset="-128"/>
                <a:cs typeface="Calibri"/>
              </a:rPr>
              <a:t>Center on Response to Intervention, </a:t>
            </a:r>
            <a:r>
              <a:rPr lang="en-US" altLang="en-US" sz="1200" dirty="0" err="1" smtClean="0">
                <a:solidFill>
                  <a:srgbClr val="000000"/>
                </a:solidFill>
                <a:latin typeface="Calibri"/>
                <a:ea typeface="ＭＳ Ｐゴシック" panose="020B0600070205080204" pitchFamily="34" charset="-128"/>
                <a:cs typeface="Calibri"/>
              </a:rPr>
              <a:t>n.d.b</a:t>
            </a:r>
            <a:r>
              <a:rPr lang="en-US" altLang="en-US" sz="1200" dirty="0" smtClean="0">
                <a:solidFill>
                  <a:srgbClr val="000000"/>
                </a:solidFill>
                <a:latin typeface="Calibri"/>
                <a:ea typeface="ＭＳ Ｐゴシック" panose="020B0600070205080204" pitchFamily="34" charset="-128"/>
                <a:cs typeface="Calibri"/>
              </a:rPr>
              <a:t>; Understanding Language, 2010</a:t>
            </a:r>
            <a:endParaRPr lang="en-US" altLang="en-US" sz="1200" dirty="0">
              <a:solidFill>
                <a:srgbClr val="000000"/>
              </a:solidFill>
              <a:latin typeface="Calibri"/>
              <a:ea typeface="ＭＳ Ｐゴシック" panose="020B0600070205080204" pitchFamily="34" charset="-128"/>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1692275" y="260350"/>
            <a:ext cx="6994525" cy="1296442"/>
          </a:xfrm>
          <a:ln>
            <a:miter lim="800000"/>
            <a:headEnd/>
            <a:tailEnd/>
          </a:ln>
        </p:spPr>
        <p:txBody>
          <a:bodyPr/>
          <a:lstStyle/>
          <a:p>
            <a:r>
              <a:rPr lang="en-US" altLang="en-US" dirty="0" smtClean="0">
                <a:latin typeface="Calibri"/>
                <a:cs typeface="Calibri"/>
              </a:rPr>
              <a:t>Enhance Students’ </a:t>
            </a:r>
            <a:br>
              <a:rPr lang="en-US" altLang="en-US" dirty="0" smtClean="0">
                <a:latin typeface="Calibri"/>
                <a:cs typeface="Calibri"/>
              </a:rPr>
            </a:br>
            <a:r>
              <a:rPr lang="en-US" altLang="en-US" dirty="0" smtClean="0">
                <a:latin typeface="Calibri"/>
                <a:cs typeface="Calibri"/>
              </a:rPr>
              <a:t>Math Vocabulary</a:t>
            </a:r>
          </a:p>
        </p:txBody>
      </p:sp>
      <p:sp>
        <p:nvSpPr>
          <p:cNvPr id="3" name="Content Placeholder 2"/>
          <p:cNvSpPr>
            <a:spLocks noGrp="1"/>
          </p:cNvSpPr>
          <p:nvPr>
            <p:ph idx="1"/>
          </p:nvPr>
        </p:nvSpPr>
        <p:spPr>
          <a:xfrm>
            <a:off x="1692275" y="1628775"/>
            <a:ext cx="6707188" cy="3657600"/>
          </a:xfrm>
        </p:spPr>
        <p:txBody>
          <a:bodyPr/>
          <a:lstStyle/>
          <a:p>
            <a:pPr>
              <a:buFont typeface="Arial"/>
              <a:buChar char="•"/>
              <a:defRPr/>
            </a:pPr>
            <a:r>
              <a:rPr lang="en-US" sz="2400" dirty="0" smtClean="0">
                <a:latin typeface="Calibri"/>
                <a:cs typeface="Calibri"/>
              </a:rPr>
              <a:t>Evidence-based vocabulary instruction should:</a:t>
            </a:r>
          </a:p>
          <a:p>
            <a:pPr lvl="1">
              <a:buFont typeface="Courier New"/>
              <a:buChar char="o"/>
              <a:defRPr/>
            </a:pPr>
            <a:r>
              <a:rPr lang="en-US" sz="2400" dirty="0" smtClean="0">
                <a:latin typeface="Calibri"/>
                <a:cs typeface="Calibri"/>
              </a:rPr>
              <a:t>Be daily </a:t>
            </a:r>
            <a:r>
              <a:rPr lang="en-US" sz="2400" dirty="0">
                <a:latin typeface="Calibri"/>
                <a:cs typeface="Calibri"/>
              </a:rPr>
              <a:t>and </a:t>
            </a:r>
            <a:r>
              <a:rPr lang="en-US" sz="2400" dirty="0" smtClean="0">
                <a:latin typeface="Calibri"/>
                <a:cs typeface="Calibri"/>
              </a:rPr>
              <a:t>explicit.</a:t>
            </a:r>
            <a:endParaRPr lang="en-US" sz="2400" dirty="0">
              <a:latin typeface="Calibri"/>
              <a:cs typeface="Calibri"/>
            </a:endParaRPr>
          </a:p>
          <a:p>
            <a:pPr lvl="1">
              <a:buFont typeface="Courier New"/>
              <a:buChar char="o"/>
              <a:defRPr/>
            </a:pPr>
            <a:r>
              <a:rPr lang="en-US" sz="2400" dirty="0" smtClean="0">
                <a:latin typeface="Calibri"/>
                <a:cs typeface="Calibri"/>
              </a:rPr>
              <a:t>Consist of definitions and contextual examples.</a:t>
            </a:r>
          </a:p>
          <a:p>
            <a:pPr lvl="1">
              <a:buFont typeface="Courier New"/>
              <a:buChar char="o"/>
              <a:defRPr/>
            </a:pPr>
            <a:r>
              <a:rPr lang="en-US" sz="2400" dirty="0" smtClean="0">
                <a:latin typeface="Calibri"/>
                <a:cs typeface="Calibri"/>
              </a:rPr>
              <a:t>Include repeated exposure </a:t>
            </a:r>
            <a:r>
              <a:rPr lang="en-US" sz="2400" dirty="0">
                <a:latin typeface="Calibri"/>
                <a:cs typeface="Calibri"/>
              </a:rPr>
              <a:t>to target words over several </a:t>
            </a:r>
            <a:r>
              <a:rPr lang="en-US" sz="2400" dirty="0" smtClean="0">
                <a:latin typeface="Calibri"/>
                <a:cs typeface="Calibri"/>
              </a:rPr>
              <a:t>days.</a:t>
            </a:r>
          </a:p>
          <a:p>
            <a:pPr lvl="1">
              <a:buFont typeface="Courier New"/>
              <a:buChar char="o"/>
              <a:defRPr/>
            </a:pPr>
            <a:r>
              <a:rPr lang="en-US" sz="2400" dirty="0" smtClean="0">
                <a:latin typeface="Calibri"/>
                <a:cs typeface="Calibri"/>
              </a:rPr>
              <a:t>Engage students in active, deep processing activities with target words in reading, writing, listening, and speaking.</a:t>
            </a:r>
            <a:endParaRPr lang="en-US" sz="2400" dirty="0">
              <a:latin typeface="Calibri"/>
              <a:cs typeface="Calibri"/>
            </a:endParaRPr>
          </a:p>
          <a:p>
            <a:pPr lvl="1">
              <a:buFont typeface="Courier New"/>
              <a:buChar char="o"/>
              <a:defRPr/>
            </a:pPr>
            <a:r>
              <a:rPr lang="en-US" sz="2400" dirty="0" smtClean="0">
                <a:latin typeface="Calibri"/>
                <a:cs typeface="Calibri"/>
              </a:rPr>
              <a:t>Include regular review </a:t>
            </a:r>
            <a:r>
              <a:rPr lang="en-US" sz="2400" dirty="0">
                <a:latin typeface="Calibri"/>
                <a:cs typeface="Calibri"/>
              </a:rPr>
              <a:t>of </a:t>
            </a:r>
            <a:r>
              <a:rPr lang="en-US" sz="2400" dirty="0" smtClean="0">
                <a:latin typeface="Calibri"/>
                <a:cs typeface="Calibri"/>
              </a:rPr>
              <a:t>words that are difficult for students to acquire.</a:t>
            </a:r>
            <a:endParaRPr lang="en-US" sz="2400" dirty="0">
              <a:latin typeface="Calibri"/>
              <a:cs typeface="Calibri"/>
            </a:endParaRPr>
          </a:p>
          <a:p>
            <a:pPr>
              <a:buFont typeface="Wingdings" panose="05000000000000000000" pitchFamily="2" charset="2"/>
              <a:buNone/>
              <a:defRPr/>
            </a:pPr>
            <a:endParaRPr lang="en-US" sz="2600" dirty="0" smtClean="0"/>
          </a:p>
          <a:p>
            <a:pPr marL="0" indent="0">
              <a:buFont typeface="Wingdings" panose="05000000000000000000" pitchFamily="2" charset="2"/>
              <a:buNone/>
              <a:defRPr/>
            </a:pPr>
            <a:endParaRPr lang="en-US" dirty="0" smtClean="0"/>
          </a:p>
        </p:txBody>
      </p:sp>
      <p:sp>
        <p:nvSpPr>
          <p:cNvPr id="79876" name="Slide Number Placeholder 3"/>
          <p:cNvSpPr>
            <a:spLocks noGrp="1"/>
          </p:cNvSpPr>
          <p:nvPr>
            <p:ph type="sldNum" sz="quarter" idx="4294967295"/>
          </p:nvPr>
        </p:nvSpPr>
        <p:spPr bwMode="auto">
          <a:xfrm>
            <a:off x="28575" y="5373688"/>
            <a:ext cx="1296988" cy="2682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fld id="{3B743000-929A-4239-B8E8-E363B4F72BC4}" type="slidenum">
              <a:rPr lang="en-US" altLang="en-US" sz="1800">
                <a:solidFill>
                  <a:schemeClr val="tx1"/>
                </a:solidFill>
              </a:rPr>
              <a:pPr eaLnBrk="1" hangingPunct="1">
                <a:spcBef>
                  <a:spcPct val="0"/>
                </a:spcBef>
                <a:buFontTx/>
                <a:buNone/>
              </a:pPr>
              <a:t>37</a:t>
            </a:fld>
            <a:endParaRPr lang="en-US" altLang="en-US" sz="1800">
              <a:solidFill>
                <a:schemeClr val="tx1"/>
              </a:solidFill>
            </a:endParaRPr>
          </a:p>
        </p:txBody>
      </p:sp>
      <p:sp>
        <p:nvSpPr>
          <p:cNvPr id="5" name="Rectangle 2"/>
          <p:cNvSpPr>
            <a:spLocks noChangeArrowheads="1"/>
          </p:cNvSpPr>
          <p:nvPr/>
        </p:nvSpPr>
        <p:spPr bwMode="auto">
          <a:xfrm>
            <a:off x="-324544" y="6279703"/>
            <a:ext cx="47525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lvl="4" eaLnBrk="1" hangingPunct="1">
              <a:spcBef>
                <a:spcPct val="0"/>
              </a:spcBef>
              <a:buFontTx/>
              <a:buNone/>
            </a:pPr>
            <a:r>
              <a:rPr lang="en-US" altLang="en-US" sz="1200" dirty="0">
                <a:solidFill>
                  <a:srgbClr val="000000"/>
                </a:solidFill>
                <a:latin typeface="Calibri"/>
                <a:ea typeface="ＭＳ Ｐゴシック" panose="020B0600070205080204" pitchFamily="34" charset="-128"/>
                <a:cs typeface="Calibri"/>
              </a:rPr>
              <a:t>Center on Response to Intervention, </a:t>
            </a:r>
            <a:r>
              <a:rPr lang="en-US" altLang="en-US" sz="1200" dirty="0" err="1" smtClean="0">
                <a:solidFill>
                  <a:srgbClr val="000000"/>
                </a:solidFill>
                <a:latin typeface="Calibri"/>
                <a:ea typeface="ＭＳ Ｐゴシック" panose="020B0600070205080204" pitchFamily="34" charset="-128"/>
                <a:cs typeface="Calibri"/>
              </a:rPr>
              <a:t>n.d.b</a:t>
            </a:r>
            <a:endParaRPr lang="en-US" altLang="en-US" sz="1200" dirty="0">
              <a:solidFill>
                <a:srgbClr val="000000"/>
              </a:solidFill>
              <a:latin typeface="Calibri"/>
              <a:ea typeface="ＭＳ Ｐゴシック" panose="020B0600070205080204" pitchFamily="34" charset="-128"/>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1692275" y="274638"/>
            <a:ext cx="6994525" cy="1282154"/>
          </a:xfrm>
          <a:ln>
            <a:miter lim="800000"/>
            <a:headEnd/>
            <a:tailEnd/>
          </a:ln>
        </p:spPr>
        <p:txBody>
          <a:bodyPr/>
          <a:lstStyle/>
          <a:p>
            <a:r>
              <a:rPr lang="en-US" altLang="en-US" dirty="0" smtClean="0">
                <a:latin typeface="Calibri"/>
                <a:cs typeface="Calibri"/>
              </a:rPr>
              <a:t>Robustly Instruct Judiciously Chosen, Useful Words</a:t>
            </a:r>
          </a:p>
        </p:txBody>
      </p:sp>
      <p:sp>
        <p:nvSpPr>
          <p:cNvPr id="3" name="Content Placeholder 2"/>
          <p:cNvSpPr>
            <a:spLocks noGrp="1"/>
          </p:cNvSpPr>
          <p:nvPr>
            <p:ph idx="1"/>
          </p:nvPr>
        </p:nvSpPr>
        <p:spPr>
          <a:xfrm>
            <a:off x="1692275" y="1600200"/>
            <a:ext cx="7127875" cy="3629025"/>
          </a:xfrm>
        </p:spPr>
        <p:txBody>
          <a:bodyPr/>
          <a:lstStyle/>
          <a:p>
            <a:pPr marL="342900" lvl="1" indent="-342900">
              <a:buFont typeface="Arial"/>
              <a:buChar char="•"/>
              <a:defRPr/>
            </a:pPr>
            <a:r>
              <a:rPr lang="en-US" sz="2400" dirty="0">
                <a:latin typeface="Calibri"/>
                <a:ea typeface="+mn-ea"/>
                <a:cs typeface="Calibri"/>
              </a:rPr>
              <a:t>Present a few key domain-specific and general academic </a:t>
            </a:r>
            <a:r>
              <a:rPr lang="en-US" sz="2400" dirty="0" smtClean="0">
                <a:latin typeface="Calibri"/>
                <a:ea typeface="+mn-ea"/>
                <a:cs typeface="Calibri"/>
              </a:rPr>
              <a:t>words and phrases in </a:t>
            </a:r>
            <a:r>
              <a:rPr lang="en-US" sz="2400" dirty="0">
                <a:latin typeface="Calibri"/>
                <a:ea typeface="+mn-ea"/>
                <a:cs typeface="Calibri"/>
              </a:rPr>
              <a:t>child-friendly </a:t>
            </a:r>
            <a:r>
              <a:rPr lang="en-US" sz="2400" dirty="0" smtClean="0">
                <a:latin typeface="Calibri"/>
                <a:ea typeface="+mn-ea"/>
                <a:cs typeface="Calibri"/>
              </a:rPr>
              <a:t>language</a:t>
            </a:r>
            <a:r>
              <a:rPr lang="en-US" sz="2400" dirty="0">
                <a:latin typeface="Calibri"/>
                <a:ea typeface="+mn-ea"/>
                <a:cs typeface="Calibri"/>
              </a:rPr>
              <a:t> </a:t>
            </a:r>
            <a:r>
              <a:rPr lang="en-US" sz="2400" dirty="0" smtClean="0">
                <a:latin typeface="Calibri"/>
                <a:ea typeface="+mn-ea"/>
                <a:cs typeface="Calibri"/>
              </a:rPr>
              <a:t>and </a:t>
            </a:r>
            <a:r>
              <a:rPr lang="en-US" sz="2400" dirty="0">
                <a:latin typeface="Calibri"/>
                <a:ea typeface="+mn-ea"/>
                <a:cs typeface="Calibri"/>
              </a:rPr>
              <a:t>apply the word to its use in math.</a:t>
            </a:r>
          </a:p>
          <a:p>
            <a:pPr marL="347663" lvl="1">
              <a:buFont typeface="Wingdings" panose="05000000000000000000" pitchFamily="2" charset="2"/>
              <a:buChar char="Ø"/>
              <a:defRPr/>
            </a:pPr>
            <a:endParaRPr lang="en-US" sz="3600" dirty="0">
              <a:ea typeface="+mn-ea"/>
            </a:endParaRPr>
          </a:p>
          <a:p>
            <a:pPr marL="0" indent="0">
              <a:buFont typeface="Wingdings" panose="05000000000000000000" pitchFamily="2" charset="2"/>
              <a:buNone/>
              <a:defRPr/>
            </a:pPr>
            <a:endParaRPr lang="en-US" dirty="0"/>
          </a:p>
        </p:txBody>
      </p:sp>
      <p:pic>
        <p:nvPicPr>
          <p:cNvPr id="634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3024336"/>
            <a:ext cx="3528392" cy="22048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34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9665" y="3024336"/>
            <a:ext cx="2995839" cy="22048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Curved Down Arrow 1"/>
          <p:cNvSpPr/>
          <p:nvPr/>
        </p:nvSpPr>
        <p:spPr>
          <a:xfrm>
            <a:off x="4095751" y="2764639"/>
            <a:ext cx="1784754" cy="376329"/>
          </a:xfrm>
          <a:prstGeom prst="curvedDown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schemeClr val="tx1"/>
              </a:solidFill>
            </a:endParaRPr>
          </a:p>
        </p:txBody>
      </p:sp>
      <p:sp>
        <p:nvSpPr>
          <p:cNvPr id="4" name="Curved Down Arrow 3"/>
          <p:cNvSpPr/>
          <p:nvPr/>
        </p:nvSpPr>
        <p:spPr>
          <a:xfrm rot="7153095">
            <a:off x="7035872" y="5195936"/>
            <a:ext cx="1464594" cy="657725"/>
          </a:xfrm>
          <a:prstGeom prst="curvedDown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schemeClr val="tx1"/>
              </a:solidFill>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800" y="5438588"/>
            <a:ext cx="4185286" cy="12582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a:xfrm>
            <a:off x="1692275" y="274638"/>
            <a:ext cx="6994525" cy="1282154"/>
          </a:xfrm>
          <a:ln>
            <a:miter lim="800000"/>
            <a:headEnd/>
            <a:tailEnd/>
          </a:ln>
        </p:spPr>
        <p:txBody>
          <a:bodyPr/>
          <a:lstStyle/>
          <a:p>
            <a:r>
              <a:rPr lang="en-US" altLang="en-US" dirty="0" smtClean="0">
                <a:latin typeface="Calibri"/>
                <a:cs typeface="Calibri"/>
              </a:rPr>
              <a:t>Apply Embedded Instruction </a:t>
            </a:r>
            <a:r>
              <a:rPr lang="en-US" altLang="en-US" dirty="0">
                <a:latin typeface="Calibri"/>
                <a:cs typeface="Calibri"/>
              </a:rPr>
              <a:t>W</a:t>
            </a:r>
            <a:r>
              <a:rPr lang="en-US" altLang="en-US" dirty="0" smtClean="0">
                <a:latin typeface="Calibri"/>
                <a:cs typeface="Calibri"/>
              </a:rPr>
              <a:t>ith Richer Approaches</a:t>
            </a:r>
          </a:p>
        </p:txBody>
      </p:sp>
      <p:sp>
        <p:nvSpPr>
          <p:cNvPr id="3" name="Content Placeholder 2"/>
          <p:cNvSpPr>
            <a:spLocks noGrp="1"/>
          </p:cNvSpPr>
          <p:nvPr>
            <p:ph idx="1"/>
          </p:nvPr>
        </p:nvSpPr>
        <p:spPr>
          <a:xfrm>
            <a:off x="1692275" y="1528167"/>
            <a:ext cx="6994525" cy="3629025"/>
          </a:xfrm>
        </p:spPr>
        <p:txBody>
          <a:bodyPr/>
          <a:lstStyle/>
          <a:p>
            <a:pPr>
              <a:buFont typeface="Arial"/>
              <a:buChar char="•"/>
              <a:defRPr/>
            </a:pPr>
            <a:r>
              <a:rPr lang="en-US" sz="1800" dirty="0" smtClean="0">
                <a:latin typeface="Calibri"/>
                <a:cs typeface="Calibri"/>
              </a:rPr>
              <a:t>Use grade-appropriate math materials to find high-frequency words/phrases or words/phrases conceptually important to the subject of math. Richly instruct a few high-utility words. Provide embedded explanations (or marginal glosses) for a few words that are more concrete and easily defined through parenthetical means. </a:t>
            </a:r>
            <a:endParaRPr lang="en-US" sz="1800" dirty="0">
              <a:latin typeface="Calibri"/>
              <a:cs typeface="Calibri"/>
            </a:endParaRPr>
          </a:p>
        </p:txBody>
      </p:sp>
      <p:pic>
        <p:nvPicPr>
          <p:cNvPr id="83972" name="Picture 2"/>
          <p:cNvPicPr>
            <a:picLocks noChangeAspect="1" noChangeArrowheads="1"/>
          </p:cNvPicPr>
          <p:nvPr/>
        </p:nvPicPr>
        <p:blipFill>
          <a:blip r:embed="rId3">
            <a:extLst>
              <a:ext uri="{28A0092B-C50C-407E-A947-70E740481C1C}">
                <a14:useLocalDpi xmlns:a14="http://schemas.microsoft.com/office/drawing/2010/main" val="0"/>
              </a:ext>
            </a:extLst>
          </a:blip>
          <a:srcRect b="24435"/>
          <a:stretch>
            <a:fillRect/>
          </a:stretch>
        </p:blipFill>
        <p:spPr bwMode="auto">
          <a:xfrm>
            <a:off x="2771800" y="3284984"/>
            <a:ext cx="4715420" cy="235152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Rectangle 6"/>
          <p:cNvSpPr/>
          <p:nvPr/>
        </p:nvSpPr>
        <p:spPr>
          <a:xfrm>
            <a:off x="4457705" y="3212976"/>
            <a:ext cx="725259" cy="289609"/>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cxnSp>
        <p:nvCxnSpPr>
          <p:cNvPr id="9" name="Straight Arrow Connector 8"/>
          <p:cNvCxnSpPr/>
          <p:nvPr/>
        </p:nvCxnSpPr>
        <p:spPr>
          <a:xfrm flipV="1">
            <a:off x="3518376" y="4581128"/>
            <a:ext cx="3464517" cy="4967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1680648" y="3581276"/>
            <a:ext cx="1235168" cy="1733939"/>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8100000" scaled="1"/>
            <a:tileRect/>
          </a:gra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200" dirty="0">
                <a:solidFill>
                  <a:schemeClr val="accent4"/>
                </a:solidFill>
                <a:latin typeface="Calibri"/>
                <a:cs typeface="Calibri"/>
              </a:rPr>
              <a:t>Rich Instruction</a:t>
            </a:r>
          </a:p>
          <a:p>
            <a:pPr algn="ctr" eaLnBrk="1" hangingPunct="1">
              <a:defRPr/>
            </a:pPr>
            <a:endParaRPr lang="en-US" sz="1200" dirty="0">
              <a:solidFill>
                <a:schemeClr val="accent4"/>
              </a:solidFill>
              <a:latin typeface="Calibri"/>
              <a:cs typeface="Calibri"/>
            </a:endParaRPr>
          </a:p>
          <a:p>
            <a:pPr eaLnBrk="1" hangingPunct="1">
              <a:defRPr/>
            </a:pPr>
            <a:r>
              <a:rPr lang="en-US" sz="1200" dirty="0">
                <a:solidFill>
                  <a:schemeClr val="accent4"/>
                </a:solidFill>
                <a:latin typeface="Calibri"/>
                <a:cs typeface="Calibri"/>
              </a:rPr>
              <a:t>1. determine</a:t>
            </a:r>
          </a:p>
          <a:p>
            <a:pPr marL="234950" indent="-234950" eaLnBrk="1" hangingPunct="1">
              <a:defRPr/>
            </a:pPr>
            <a:r>
              <a:rPr lang="en-US" sz="1200" dirty="0">
                <a:solidFill>
                  <a:schemeClr val="accent4"/>
                </a:solidFill>
                <a:latin typeface="Calibri"/>
                <a:cs typeface="Calibri"/>
              </a:rPr>
              <a:t>2. common</a:t>
            </a:r>
          </a:p>
          <a:p>
            <a:pPr eaLnBrk="1" hangingPunct="1">
              <a:defRPr/>
            </a:pPr>
            <a:r>
              <a:rPr lang="en-US" sz="1200" dirty="0">
                <a:solidFill>
                  <a:schemeClr val="accent4"/>
                </a:solidFill>
                <a:latin typeface="Calibri"/>
                <a:cs typeface="Calibri"/>
              </a:rPr>
              <a:t>3. denominator</a:t>
            </a:r>
          </a:p>
        </p:txBody>
      </p:sp>
      <p:pic>
        <p:nvPicPr>
          <p:cNvPr id="68616" name="Picture 3"/>
          <p:cNvPicPr>
            <a:picLocks noChangeAspect="1" noChangeArrowheads="1"/>
          </p:cNvPicPr>
          <p:nvPr/>
        </p:nvPicPr>
        <p:blipFill>
          <a:blip r:embed="rId4">
            <a:clrChange>
              <a:clrFrom>
                <a:srgbClr val="E5E7E6"/>
              </a:clrFrom>
              <a:clrTo>
                <a:srgbClr val="E5E7E6">
                  <a:alpha val="0"/>
                </a:srgbClr>
              </a:clrTo>
            </a:clrChange>
            <a:extLst>
              <a:ext uri="{28A0092B-C50C-407E-A947-70E740481C1C}">
                <a14:useLocalDpi xmlns:a14="http://schemas.microsoft.com/office/drawing/2010/main" val="0"/>
              </a:ext>
            </a:extLst>
          </a:blip>
          <a:srcRect/>
          <a:stretch>
            <a:fillRect/>
          </a:stretch>
        </p:blipFill>
        <p:spPr bwMode="auto">
          <a:xfrm>
            <a:off x="5887523" y="5026403"/>
            <a:ext cx="1095370" cy="70174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loud Callout 4"/>
          <p:cNvSpPr/>
          <p:nvPr/>
        </p:nvSpPr>
        <p:spPr>
          <a:xfrm>
            <a:off x="7097251" y="4009239"/>
            <a:ext cx="1573044" cy="898529"/>
          </a:xfrm>
          <a:prstGeom prst="cloudCallout">
            <a:avLst>
              <a:gd name="adj1" fmla="val -68548"/>
              <a:gd name="adj2" fmla="val 72129"/>
            </a:avLst>
          </a:prstGeom>
          <a:gradFill flip="none" rotWithShape="1">
            <a:gsLst>
              <a:gs pos="0">
                <a:schemeClr val="accent1">
                  <a:tint val="100000"/>
                  <a:shade val="100000"/>
                  <a:satMod val="130000"/>
                </a:schemeClr>
              </a:gs>
              <a:gs pos="100000">
                <a:schemeClr val="accent1">
                  <a:tint val="50000"/>
                  <a:shade val="100000"/>
                  <a:satMod val="350000"/>
                </a:schemeClr>
              </a:gs>
            </a:gsLst>
            <a:lin ang="2700000" scaled="1"/>
            <a:tileRect/>
          </a:gra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000" b="1" dirty="0">
                <a:solidFill>
                  <a:schemeClr val="accent4"/>
                </a:solidFill>
                <a:latin typeface="Calibri"/>
                <a:cs typeface="Calibri"/>
              </a:rPr>
              <a:t>Convert</a:t>
            </a:r>
            <a:r>
              <a:rPr lang="en-US" sz="1000" dirty="0">
                <a:solidFill>
                  <a:schemeClr val="accent4"/>
                </a:solidFill>
                <a:latin typeface="Calibri"/>
                <a:cs typeface="Calibri"/>
              </a:rPr>
              <a:t> ,or change, each fraction into a new fraction.</a:t>
            </a:r>
          </a:p>
        </p:txBody>
      </p:sp>
      <p:sp>
        <p:nvSpPr>
          <p:cNvPr id="10" name="Rectangle 9"/>
          <p:cNvSpPr/>
          <p:nvPr/>
        </p:nvSpPr>
        <p:spPr>
          <a:xfrm>
            <a:off x="6335092" y="3212976"/>
            <a:ext cx="988877" cy="289608"/>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12" name="Rectangle 11"/>
          <p:cNvSpPr/>
          <p:nvPr/>
        </p:nvSpPr>
        <p:spPr>
          <a:xfrm>
            <a:off x="5615012" y="3212976"/>
            <a:ext cx="725259" cy="289609"/>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83980" name="TextBox 1"/>
          <p:cNvSpPr txBox="1">
            <a:spLocks noChangeArrowheads="1"/>
          </p:cNvSpPr>
          <p:nvPr/>
        </p:nvSpPr>
        <p:spPr bwMode="auto">
          <a:xfrm>
            <a:off x="1547664" y="6237312"/>
            <a:ext cx="3384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200" dirty="0">
                <a:solidFill>
                  <a:schemeClr val="accent4"/>
                </a:solidFill>
                <a:latin typeface="Calibri"/>
                <a:cs typeface="Calibri"/>
              </a:rPr>
              <a:t>Lesson from </a:t>
            </a:r>
            <a:r>
              <a:rPr lang="en-US" altLang="en-US" sz="1200" dirty="0" smtClean="0">
                <a:solidFill>
                  <a:schemeClr val="accent4"/>
                </a:solidFill>
                <a:latin typeface="Calibri"/>
                <a:cs typeface="Calibri"/>
              </a:rPr>
              <a:t>National Center on Intensive Intervention, 2014</a:t>
            </a:r>
            <a:endParaRPr lang="en-US" altLang="en-US" sz="1200" dirty="0">
              <a:solidFill>
                <a:schemeClr val="accent4"/>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692275" y="274638"/>
            <a:ext cx="6994525" cy="1426170"/>
          </a:xfrm>
          <a:ln>
            <a:miter lim="800000"/>
            <a:headEnd/>
            <a:tailEnd/>
          </a:ln>
        </p:spPr>
        <p:txBody>
          <a:bodyPr/>
          <a:lstStyle/>
          <a:p>
            <a:r>
              <a:rPr lang="en-US" altLang="en-US" dirty="0" smtClean="0">
                <a:latin typeface="Calibri"/>
                <a:cs typeface="Calibri"/>
              </a:rPr>
              <a:t>CEM Part 2 </a:t>
            </a:r>
            <a:br>
              <a:rPr lang="en-US" altLang="en-US" dirty="0" smtClean="0">
                <a:latin typeface="Calibri"/>
                <a:cs typeface="Calibri"/>
              </a:rPr>
            </a:br>
            <a:r>
              <a:rPr lang="en-US" altLang="en-US" dirty="0" smtClean="0">
                <a:latin typeface="Calibri"/>
                <a:cs typeface="Calibri"/>
              </a:rPr>
              <a:t>Guiding Questions</a:t>
            </a:r>
          </a:p>
        </p:txBody>
      </p:sp>
      <p:sp>
        <p:nvSpPr>
          <p:cNvPr id="3" name="Content Placeholder 2"/>
          <p:cNvSpPr>
            <a:spLocks noGrp="1"/>
          </p:cNvSpPr>
          <p:nvPr>
            <p:ph idx="1"/>
          </p:nvPr>
        </p:nvSpPr>
        <p:spPr>
          <a:xfrm>
            <a:off x="1692275" y="1743918"/>
            <a:ext cx="7200900" cy="4997450"/>
          </a:xfrm>
        </p:spPr>
        <p:txBody>
          <a:bodyPr/>
          <a:lstStyle/>
          <a:p>
            <a:pPr>
              <a:spcBef>
                <a:spcPts val="600"/>
              </a:spcBef>
              <a:buFont typeface="Arial"/>
              <a:buChar char="•"/>
              <a:defRPr/>
            </a:pPr>
            <a:r>
              <a:rPr lang="en-US" sz="2400" dirty="0">
                <a:solidFill>
                  <a:schemeClr val="tx1"/>
                </a:solidFill>
                <a:latin typeface="Calibri"/>
                <a:cs typeface="Calibri"/>
              </a:rPr>
              <a:t>What</a:t>
            </a:r>
            <a:r>
              <a:rPr lang="en-US" sz="2400" dirty="0" smtClean="0">
                <a:solidFill>
                  <a:schemeClr val="tx1"/>
                </a:solidFill>
                <a:latin typeface="Calibri"/>
                <a:cs typeface="Calibri"/>
              </a:rPr>
              <a:t> is universal instruction in multi-tiered systems of supports MTSS?</a:t>
            </a:r>
          </a:p>
          <a:p>
            <a:pPr>
              <a:spcBef>
                <a:spcPts val="600"/>
              </a:spcBef>
              <a:buFont typeface="Arial"/>
              <a:buChar char="•"/>
              <a:defRPr/>
            </a:pPr>
            <a:r>
              <a:rPr lang="en-US" sz="2400" dirty="0" smtClean="0">
                <a:solidFill>
                  <a:schemeClr val="tx1"/>
                </a:solidFill>
                <a:latin typeface="Calibri"/>
                <a:cs typeface="Calibri"/>
              </a:rPr>
              <a:t>What does high-quality math instruction at the universal level look like?</a:t>
            </a:r>
          </a:p>
          <a:p>
            <a:pPr>
              <a:spcBef>
                <a:spcPts val="600"/>
              </a:spcBef>
              <a:buFont typeface="Arial"/>
              <a:buChar char="•"/>
              <a:defRPr/>
            </a:pPr>
            <a:r>
              <a:rPr lang="en-US" sz="2400" dirty="0" smtClean="0">
                <a:solidFill>
                  <a:schemeClr val="tx1"/>
                </a:solidFill>
                <a:latin typeface="Calibri"/>
                <a:cs typeface="Calibri"/>
              </a:rPr>
              <a:t>What are considerations for math instruction in the Common Core State Standards (CCSS)?</a:t>
            </a:r>
          </a:p>
          <a:p>
            <a:pPr>
              <a:spcBef>
                <a:spcPts val="600"/>
              </a:spcBef>
              <a:buFont typeface="Arial"/>
              <a:buChar char="•"/>
              <a:defRPr/>
            </a:pPr>
            <a:r>
              <a:rPr lang="en-US" sz="2400" dirty="0" smtClean="0">
                <a:solidFill>
                  <a:schemeClr val="tx1"/>
                </a:solidFill>
                <a:latin typeface="Calibri"/>
                <a:cs typeface="Calibri"/>
              </a:rPr>
              <a:t>What is the role of screening and progress monitoring at the universal level?</a:t>
            </a:r>
          </a:p>
          <a:p>
            <a:pPr>
              <a:spcBef>
                <a:spcPts val="600"/>
              </a:spcBef>
              <a:buFont typeface="Arial"/>
              <a:buChar char="•"/>
              <a:defRPr/>
            </a:pPr>
            <a:r>
              <a:rPr lang="en-US" sz="2400" dirty="0" smtClean="0">
                <a:solidFill>
                  <a:schemeClr val="tx1"/>
                </a:solidFill>
                <a:latin typeface="Calibri"/>
                <a:cs typeface="Calibri"/>
              </a:rPr>
              <a:t>What are some considerations for data-based decisions at the universal level?</a:t>
            </a:r>
          </a:p>
          <a:p>
            <a:pPr>
              <a:spcBef>
                <a:spcPts val="600"/>
              </a:spcBef>
              <a:buFont typeface="Arial"/>
              <a:buChar char="•"/>
              <a:defRPr/>
            </a:pPr>
            <a:r>
              <a:rPr lang="en-US" sz="2400" dirty="0" smtClean="0">
                <a:solidFill>
                  <a:schemeClr val="tx1"/>
                </a:solidFill>
                <a:latin typeface="Calibri"/>
                <a:cs typeface="Calibri"/>
              </a:rPr>
              <a:t>Case Study: Meet Mr. Math and his student Ethan.</a:t>
            </a:r>
            <a:endParaRPr lang="en-US" sz="2400" dirty="0">
              <a:solidFill>
                <a:schemeClr val="tx1"/>
              </a:solidFill>
              <a:latin typeface="Calibri"/>
              <a:cs typeface="Calibri"/>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1692275" y="274638"/>
            <a:ext cx="6994525" cy="1282154"/>
          </a:xfrm>
          <a:ln>
            <a:miter lim="800000"/>
            <a:headEnd/>
            <a:tailEnd/>
          </a:ln>
        </p:spPr>
        <p:txBody>
          <a:bodyPr/>
          <a:lstStyle/>
          <a:p>
            <a:r>
              <a:rPr lang="en-US" altLang="en-US" dirty="0" smtClean="0">
                <a:latin typeface="Calibri"/>
                <a:cs typeface="Calibri"/>
              </a:rPr>
              <a:t>Help Students Become Adept Independent Word Learners</a:t>
            </a:r>
          </a:p>
        </p:txBody>
      </p:sp>
      <p:sp>
        <p:nvSpPr>
          <p:cNvPr id="5" name="Content Placeholder 4"/>
          <p:cNvSpPr>
            <a:spLocks noGrp="1"/>
          </p:cNvSpPr>
          <p:nvPr>
            <p:ph idx="1"/>
          </p:nvPr>
        </p:nvSpPr>
        <p:spPr>
          <a:xfrm>
            <a:off x="1692275" y="1600200"/>
            <a:ext cx="6994525" cy="3629025"/>
          </a:xfrm>
        </p:spPr>
        <p:txBody>
          <a:bodyPr/>
          <a:lstStyle/>
          <a:p>
            <a:pPr>
              <a:buFont typeface="Wingdings" panose="05000000000000000000" pitchFamily="2" charset="2"/>
              <a:buChar char="§"/>
              <a:defRPr/>
            </a:pPr>
            <a:r>
              <a:rPr lang="en-US" altLang="en-US" sz="2400" dirty="0" smtClean="0">
                <a:latin typeface="Calibri"/>
                <a:cs typeface="Calibri"/>
              </a:rPr>
              <a:t>Promote student use of word learning strategies when encountering unknown words.</a:t>
            </a:r>
          </a:p>
          <a:p>
            <a:pPr marL="914400" lvl="1" indent="-457200">
              <a:buFontTx/>
              <a:buNone/>
              <a:defRPr/>
            </a:pPr>
            <a:endParaRPr lang="en-US" altLang="en-US" sz="2400" dirty="0" smtClean="0"/>
          </a:p>
        </p:txBody>
      </p:sp>
      <p:pic>
        <p:nvPicPr>
          <p:cNvPr id="6" name="Picture 5"/>
          <p:cNvPicPr/>
          <p:nvPr/>
        </p:nvPicPr>
        <p:blipFill>
          <a:blip r:embed="rId3"/>
          <a:stretch>
            <a:fillRect/>
          </a:stretch>
        </p:blipFill>
        <p:spPr>
          <a:xfrm>
            <a:off x="2854722" y="2420888"/>
            <a:ext cx="4021534" cy="424847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1692275" y="274638"/>
            <a:ext cx="6994525" cy="1282154"/>
          </a:xfrm>
          <a:ln>
            <a:miter lim="800000"/>
            <a:headEnd/>
            <a:tailEnd/>
          </a:ln>
        </p:spPr>
        <p:txBody>
          <a:bodyPr/>
          <a:lstStyle/>
          <a:p>
            <a:r>
              <a:rPr lang="en-US" altLang="en-US" dirty="0" smtClean="0">
                <a:latin typeface="Calibri"/>
                <a:cs typeface="Calibri"/>
              </a:rPr>
              <a:t>Word Learning Strategy: Structural Analysis</a:t>
            </a:r>
          </a:p>
        </p:txBody>
      </p:sp>
      <p:sp>
        <p:nvSpPr>
          <p:cNvPr id="3" name="Content Placeholder 2"/>
          <p:cNvSpPr>
            <a:spLocks noGrp="1"/>
          </p:cNvSpPr>
          <p:nvPr>
            <p:ph idx="1"/>
          </p:nvPr>
        </p:nvSpPr>
        <p:spPr/>
        <p:txBody>
          <a:bodyPr/>
          <a:lstStyle/>
          <a:p>
            <a:pPr>
              <a:buFont typeface="Arial"/>
              <a:buChar char="•"/>
              <a:tabLst>
                <a:tab pos="1257300" algn="l"/>
              </a:tabLst>
              <a:defRPr/>
            </a:pPr>
            <a:r>
              <a:rPr lang="en-US" sz="2400" dirty="0" smtClean="0">
                <a:latin typeface="Calibri"/>
                <a:cs typeface="Calibri"/>
              </a:rPr>
              <a:t>Focus on key word parts (prefixes, suffixes, and roots) that appear frequently in math materials. </a:t>
            </a:r>
            <a:endParaRPr lang="en-US" sz="2400" dirty="0">
              <a:latin typeface="Calibri"/>
              <a:cs typeface="Calibri"/>
            </a:endParaRPr>
          </a:p>
        </p:txBody>
      </p:sp>
      <p:pic>
        <p:nvPicPr>
          <p:cNvPr id="2478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4763" y="3973650"/>
            <a:ext cx="3805469" cy="24076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8069" name="Picture 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9650"/>
          <a:stretch>
            <a:fillRect/>
          </a:stretch>
        </p:blipFill>
        <p:spPr bwMode="auto">
          <a:xfrm rot="1182616">
            <a:off x="4323569" y="2986111"/>
            <a:ext cx="4860516" cy="2118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22" name="Picture 6"/>
          <p:cNvPicPr>
            <a:picLocks noChangeAspect="1" noChangeArrowheads="1"/>
          </p:cNvPicPr>
          <p:nvPr/>
        </p:nvPicPr>
        <p:blipFill>
          <a:blip r:embed="rId5"/>
          <a:srcRect/>
          <a:stretch>
            <a:fillRect/>
          </a:stretch>
        </p:blipFill>
        <p:spPr bwMode="auto">
          <a:xfrm rot="20188961">
            <a:off x="465124" y="3350980"/>
            <a:ext cx="2005751" cy="14881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a:xfrm>
            <a:off x="1692275" y="274638"/>
            <a:ext cx="6994525" cy="1354162"/>
          </a:xfrm>
          <a:ln>
            <a:miter lim="800000"/>
            <a:headEnd/>
            <a:tailEnd/>
          </a:ln>
        </p:spPr>
        <p:txBody>
          <a:bodyPr/>
          <a:lstStyle/>
          <a:p>
            <a:r>
              <a:rPr lang="en-US" altLang="en-US" dirty="0" smtClean="0">
                <a:latin typeface="Calibri"/>
                <a:cs typeface="Calibri"/>
              </a:rPr>
              <a:t>Word Learning Strategy: Contextual Analysis</a:t>
            </a:r>
          </a:p>
        </p:txBody>
      </p:sp>
      <p:sp>
        <p:nvSpPr>
          <p:cNvPr id="3" name="Content Placeholder 2"/>
          <p:cNvSpPr>
            <a:spLocks noGrp="1"/>
          </p:cNvSpPr>
          <p:nvPr>
            <p:ph idx="1"/>
          </p:nvPr>
        </p:nvSpPr>
        <p:spPr>
          <a:xfrm>
            <a:off x="1619250" y="1628775"/>
            <a:ext cx="6994525" cy="3629025"/>
          </a:xfrm>
        </p:spPr>
        <p:txBody>
          <a:bodyPr/>
          <a:lstStyle/>
          <a:p>
            <a:pPr>
              <a:buFont typeface="Arial"/>
              <a:buChar char="•"/>
              <a:defRPr/>
            </a:pPr>
            <a:r>
              <a:rPr lang="en-US" sz="2400" dirty="0">
                <a:latin typeface="Calibri"/>
                <a:cs typeface="Calibri"/>
              </a:rPr>
              <a:t>D</a:t>
            </a:r>
            <a:r>
              <a:rPr lang="en-US" sz="2400" dirty="0" smtClean="0">
                <a:latin typeface="Calibri"/>
                <a:cs typeface="Calibri"/>
              </a:rPr>
              <a:t>raw attention to context clues as they arise in math materials and texts. Have students actively find illustrations for the clue. Name the clue. Some common clues are:</a:t>
            </a:r>
          </a:p>
          <a:p>
            <a:pPr marL="0" indent="0">
              <a:buFont typeface="Wingdings" panose="05000000000000000000" pitchFamily="2" charset="2"/>
              <a:buNone/>
              <a:defRPr/>
            </a:pPr>
            <a:r>
              <a:rPr lang="en-US" dirty="0" smtClean="0"/>
              <a:t> </a:t>
            </a:r>
          </a:p>
        </p:txBody>
      </p:sp>
      <p:graphicFrame>
        <p:nvGraphicFramePr>
          <p:cNvPr id="2" name="Table 1"/>
          <p:cNvGraphicFramePr>
            <a:graphicFrameLocks noGrp="1"/>
          </p:cNvGraphicFramePr>
          <p:nvPr>
            <p:extLst>
              <p:ext uri="{D42A27DB-BD31-4B8C-83A1-F6EECF244321}">
                <p14:modId xmlns:p14="http://schemas.microsoft.com/office/powerpoint/2010/main" val="950282431"/>
              </p:ext>
            </p:extLst>
          </p:nvPr>
        </p:nvGraphicFramePr>
        <p:xfrm>
          <a:off x="1709249" y="3284984"/>
          <a:ext cx="6696075" cy="1868488"/>
        </p:xfrm>
        <a:graphic>
          <a:graphicData uri="http://schemas.openxmlformats.org/drawingml/2006/table">
            <a:tbl>
              <a:tblPr firstRow="1" bandRow="1">
                <a:tableStyleId>{21E4AEA4-8DFA-4A89-87EB-49C32662AFE0}</a:tableStyleId>
              </a:tblPr>
              <a:tblGrid>
                <a:gridCol w="1711324"/>
                <a:gridCol w="4984751"/>
              </a:tblGrid>
              <a:tr h="386914">
                <a:tc>
                  <a:txBody>
                    <a:bodyPr/>
                    <a:lstStyle/>
                    <a:p>
                      <a:r>
                        <a:rPr lang="en-US" sz="1600" dirty="0" smtClean="0">
                          <a:latin typeface="Calibri"/>
                          <a:cs typeface="Calibri"/>
                        </a:rPr>
                        <a:t>Context</a:t>
                      </a:r>
                      <a:r>
                        <a:rPr lang="en-US" sz="1600" baseline="0" dirty="0" smtClean="0">
                          <a:latin typeface="Calibri"/>
                          <a:cs typeface="Calibri"/>
                        </a:rPr>
                        <a:t> Clue</a:t>
                      </a:r>
                      <a:endParaRPr lang="en-US" sz="1600" dirty="0">
                        <a:latin typeface="Calibri"/>
                        <a:cs typeface="Calibri"/>
                      </a:endParaRPr>
                    </a:p>
                  </a:txBody>
                  <a:tcPr marL="91415" marR="91415" marT="45742" marB="45742"/>
                </a:tc>
                <a:tc>
                  <a:txBody>
                    <a:bodyPr/>
                    <a:lstStyle/>
                    <a:p>
                      <a:r>
                        <a:rPr lang="en-US" sz="1600" dirty="0" smtClean="0">
                          <a:latin typeface="Calibri"/>
                          <a:cs typeface="Calibri"/>
                        </a:rPr>
                        <a:t>Example</a:t>
                      </a:r>
                      <a:endParaRPr lang="en-US" sz="1600" dirty="0">
                        <a:latin typeface="Calibri"/>
                        <a:cs typeface="Calibri"/>
                      </a:endParaRPr>
                    </a:p>
                  </a:txBody>
                  <a:tcPr marL="91415" marR="91415" marT="45742" marB="45742"/>
                </a:tc>
              </a:tr>
              <a:tr h="579195">
                <a:tc>
                  <a:txBody>
                    <a:bodyPr/>
                    <a:lstStyle/>
                    <a:p>
                      <a:r>
                        <a:rPr lang="en-US" sz="1600" dirty="0" smtClean="0">
                          <a:latin typeface="Calibri"/>
                          <a:cs typeface="Calibri"/>
                        </a:rPr>
                        <a:t>Definition</a:t>
                      </a:r>
                      <a:endParaRPr lang="en-US" sz="1600" dirty="0">
                        <a:latin typeface="Calibri"/>
                        <a:cs typeface="Calibri"/>
                      </a:endParaRPr>
                    </a:p>
                  </a:txBody>
                  <a:tcPr marL="91415" marR="91415" marT="45742" marB="45742">
                    <a:solidFill>
                      <a:schemeClr val="bg2">
                        <a:lumMod val="20000"/>
                        <a:lumOff val="80000"/>
                      </a:schemeClr>
                    </a:solidFill>
                  </a:tcPr>
                </a:tc>
                <a:tc>
                  <a:txBody>
                    <a:bodyPr/>
                    <a:lstStyle/>
                    <a:p>
                      <a:r>
                        <a:rPr lang="en-US" sz="1600" dirty="0" smtClean="0">
                          <a:latin typeface="Calibri"/>
                          <a:cs typeface="Calibri"/>
                        </a:rPr>
                        <a:t>A diameter is a part of a line that goes through the center of the circle</a:t>
                      </a:r>
                      <a:r>
                        <a:rPr lang="en-US" sz="1600" baseline="0" dirty="0" smtClean="0">
                          <a:latin typeface="Calibri"/>
                          <a:cs typeface="Calibri"/>
                        </a:rPr>
                        <a:t> </a:t>
                      </a:r>
                      <a:r>
                        <a:rPr lang="en-US" sz="1600" dirty="0" smtClean="0">
                          <a:latin typeface="Calibri"/>
                          <a:cs typeface="Calibri"/>
                        </a:rPr>
                        <a:t>with endpoints on the circle. </a:t>
                      </a:r>
                      <a:endParaRPr lang="en-US" sz="1600" dirty="0">
                        <a:latin typeface="Calibri"/>
                        <a:cs typeface="Calibri"/>
                      </a:endParaRPr>
                    </a:p>
                  </a:txBody>
                  <a:tcPr marL="91415" marR="91415" marT="45742" marB="45742">
                    <a:solidFill>
                      <a:schemeClr val="bg2">
                        <a:lumMod val="20000"/>
                        <a:lumOff val="80000"/>
                      </a:schemeClr>
                    </a:solidFill>
                  </a:tcPr>
                </a:tc>
              </a:tr>
              <a:tr h="335339">
                <a:tc>
                  <a:txBody>
                    <a:bodyPr/>
                    <a:lstStyle/>
                    <a:p>
                      <a:r>
                        <a:rPr lang="en-US" sz="1600" dirty="0" smtClean="0">
                          <a:latin typeface="Calibri"/>
                          <a:cs typeface="Calibri"/>
                        </a:rPr>
                        <a:t>Example</a:t>
                      </a:r>
                      <a:endParaRPr lang="en-US" sz="1600" dirty="0">
                        <a:latin typeface="Calibri"/>
                        <a:cs typeface="Calibri"/>
                      </a:endParaRPr>
                    </a:p>
                  </a:txBody>
                  <a:tcPr marL="91415" marR="91415" marT="45742" marB="45742">
                    <a:solidFill>
                      <a:schemeClr val="bg1"/>
                    </a:solidFill>
                  </a:tcPr>
                </a:tc>
                <a:tc>
                  <a:txBody>
                    <a:bodyPr/>
                    <a:lstStyle/>
                    <a:p>
                      <a:r>
                        <a:rPr lang="en-US" sz="1600" dirty="0" smtClean="0">
                          <a:latin typeface="Calibri"/>
                          <a:cs typeface="Calibri"/>
                        </a:rPr>
                        <a:t>The Earth is a sphere.</a:t>
                      </a:r>
                      <a:endParaRPr lang="en-US" sz="1600" dirty="0">
                        <a:latin typeface="Calibri"/>
                        <a:cs typeface="Calibri"/>
                      </a:endParaRPr>
                    </a:p>
                  </a:txBody>
                  <a:tcPr marL="91415" marR="91415" marT="45742" marB="45742">
                    <a:solidFill>
                      <a:schemeClr val="bg1"/>
                    </a:solidFill>
                  </a:tcPr>
                </a:tc>
              </a:tr>
              <a:tr h="567040">
                <a:tc>
                  <a:txBody>
                    <a:bodyPr/>
                    <a:lstStyle/>
                    <a:p>
                      <a:r>
                        <a:rPr lang="en-US" sz="1600" dirty="0" smtClean="0">
                          <a:latin typeface="Calibri"/>
                          <a:cs typeface="Calibri"/>
                        </a:rPr>
                        <a:t>Pivot</a:t>
                      </a:r>
                      <a:endParaRPr lang="en-US" sz="1600" dirty="0">
                        <a:latin typeface="Calibri"/>
                        <a:cs typeface="Calibri"/>
                      </a:endParaRPr>
                    </a:p>
                  </a:txBody>
                  <a:tcPr marL="91415" marR="91415" marT="45742" marB="45742">
                    <a:lnB w="28575" cap="flat" cmpd="sng" algn="ctr">
                      <a:solidFill>
                        <a:srgbClr val="0061AF"/>
                      </a:solidFill>
                      <a:prstDash val="solid"/>
                      <a:round/>
                      <a:headEnd type="none" w="med" len="med"/>
                      <a:tailEnd type="none" w="med" len="med"/>
                    </a:lnB>
                    <a:solidFill>
                      <a:schemeClr val="bg2">
                        <a:lumMod val="20000"/>
                        <a:lumOff val="80000"/>
                      </a:schemeClr>
                    </a:solidFill>
                  </a:tcPr>
                </a:tc>
                <a:tc>
                  <a:txBody>
                    <a:bodyPr/>
                    <a:lstStyle/>
                    <a:p>
                      <a:r>
                        <a:rPr lang="en-US" sz="1600" dirty="0" smtClean="0">
                          <a:latin typeface="Calibri"/>
                          <a:cs typeface="Calibri"/>
                        </a:rPr>
                        <a:t>John has four apples, but Sandy only</a:t>
                      </a:r>
                      <a:r>
                        <a:rPr lang="en-US" sz="1600" baseline="0" dirty="0" smtClean="0">
                          <a:latin typeface="Calibri"/>
                          <a:cs typeface="Calibri"/>
                        </a:rPr>
                        <a:t> has two.</a:t>
                      </a:r>
                      <a:endParaRPr lang="en-US" sz="1600" dirty="0">
                        <a:latin typeface="Calibri"/>
                        <a:cs typeface="Calibri"/>
                      </a:endParaRPr>
                    </a:p>
                  </a:txBody>
                  <a:tcPr marL="91415" marR="91415" marT="45742" marB="45742">
                    <a:lnB w="28575" cap="flat" cmpd="sng" algn="ctr">
                      <a:solidFill>
                        <a:srgbClr val="0061AF"/>
                      </a:solidFill>
                      <a:prstDash val="solid"/>
                      <a:round/>
                      <a:headEnd type="none" w="med" len="med"/>
                      <a:tailEnd type="none" w="med" len="med"/>
                    </a:lnB>
                    <a:solidFill>
                      <a:schemeClr val="bg2">
                        <a:lumMod val="20000"/>
                        <a:lumOff val="80000"/>
                      </a:schemeClr>
                    </a:solid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1692275" y="274638"/>
            <a:ext cx="6994525" cy="1282154"/>
          </a:xfrm>
          <a:ln>
            <a:miter lim="800000"/>
            <a:headEnd/>
            <a:tailEnd/>
          </a:ln>
        </p:spPr>
        <p:txBody>
          <a:bodyPr/>
          <a:lstStyle/>
          <a:p>
            <a:r>
              <a:rPr lang="en-US" altLang="en-US" dirty="0" smtClean="0">
                <a:latin typeface="Calibri"/>
                <a:cs typeface="Calibri"/>
              </a:rPr>
              <a:t>Word Reference </a:t>
            </a:r>
            <a:br>
              <a:rPr lang="en-US" altLang="en-US" dirty="0" smtClean="0">
                <a:latin typeface="Calibri"/>
                <a:cs typeface="Calibri"/>
              </a:rPr>
            </a:br>
            <a:r>
              <a:rPr lang="en-US" altLang="en-US" dirty="0" smtClean="0">
                <a:latin typeface="Calibri"/>
                <a:cs typeface="Calibri"/>
              </a:rPr>
              <a:t>Material Skills</a:t>
            </a:r>
          </a:p>
        </p:txBody>
      </p:sp>
      <p:graphicFrame>
        <p:nvGraphicFramePr>
          <p:cNvPr id="2" name="Table 1"/>
          <p:cNvGraphicFramePr>
            <a:graphicFrameLocks noGrp="1"/>
          </p:cNvGraphicFramePr>
          <p:nvPr>
            <p:extLst>
              <p:ext uri="{D42A27DB-BD31-4B8C-83A1-F6EECF244321}">
                <p14:modId xmlns:p14="http://schemas.microsoft.com/office/powerpoint/2010/main" val="2596577741"/>
              </p:ext>
            </p:extLst>
          </p:nvPr>
        </p:nvGraphicFramePr>
        <p:xfrm>
          <a:off x="1763713" y="1647825"/>
          <a:ext cx="6840734" cy="3548256"/>
        </p:xfrm>
        <a:graphic>
          <a:graphicData uri="http://schemas.openxmlformats.org/drawingml/2006/table">
            <a:tbl>
              <a:tblPr firstRow="1" bandRow="1">
                <a:tableStyleId>{5C22544A-7EE6-4342-B048-85BDC9FD1C3A}</a:tableStyleId>
              </a:tblPr>
              <a:tblGrid>
                <a:gridCol w="3420367"/>
                <a:gridCol w="3420367"/>
              </a:tblGrid>
              <a:tr h="1352173">
                <a:tc>
                  <a:txBody>
                    <a:bodyPr/>
                    <a:lstStyle/>
                    <a:p>
                      <a:endParaRPr lang="en-US" sz="1800" dirty="0" smtClean="0">
                        <a:latin typeface="Calibri"/>
                        <a:cs typeface="Calibri"/>
                      </a:endParaRPr>
                    </a:p>
                    <a:p>
                      <a:endParaRPr lang="en-US" sz="1800" dirty="0" smtClean="0">
                        <a:latin typeface="Calibri"/>
                        <a:cs typeface="Calibri"/>
                      </a:endParaRPr>
                    </a:p>
                    <a:p>
                      <a:endParaRPr lang="en-US" sz="1800" dirty="0" smtClean="0">
                        <a:latin typeface="Calibri"/>
                        <a:cs typeface="Calibri"/>
                      </a:endParaRPr>
                    </a:p>
                    <a:p>
                      <a:endParaRPr lang="en-US" sz="1800" dirty="0" smtClean="0">
                        <a:latin typeface="Calibri"/>
                        <a:cs typeface="Calibri"/>
                      </a:endParaRPr>
                    </a:p>
                    <a:p>
                      <a:endParaRPr lang="en-US" sz="1800" dirty="0">
                        <a:latin typeface="Calibri"/>
                        <a:cs typeface="Calibri"/>
                      </a:endParaRPr>
                    </a:p>
                  </a:txBody>
                  <a:tcPr marL="91435" marR="91435" marT="45736" marB="4573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800" dirty="0">
                        <a:latin typeface="Calibri"/>
                        <a:cs typeface="Calibri"/>
                      </a:endParaRPr>
                    </a:p>
                  </a:txBody>
                  <a:tcPr marL="91435" marR="91435" marT="45736" marB="4573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r>
              <a:tr h="1493593">
                <a:tc>
                  <a:txBody>
                    <a:bodyPr/>
                    <a:lstStyle/>
                    <a:p>
                      <a:r>
                        <a:rPr lang="en-US" sz="1800" dirty="0" smtClean="0">
                          <a:latin typeface="Calibri"/>
                          <a:cs typeface="Calibri"/>
                        </a:rPr>
                        <a:t>Reinforce students’ use of headwords and ways to determine the correct word sense in a multiple-meaning dictionary entry.</a:t>
                      </a:r>
                      <a:endParaRPr lang="en-US" sz="1800" dirty="0">
                        <a:latin typeface="Calibri"/>
                        <a:cs typeface="Calibri"/>
                      </a:endParaRPr>
                    </a:p>
                  </a:txBody>
                  <a:tcPr marL="91435" marR="91435" marT="45736" marB="4573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latin typeface="Calibri"/>
                          <a:cs typeface="Calibri"/>
                        </a:rPr>
                        <a:t>Facilitate students’ use of hyperlinked</a:t>
                      </a:r>
                      <a:r>
                        <a:rPr lang="en-US" sz="1800" baseline="0" dirty="0" smtClean="0">
                          <a:latin typeface="Calibri"/>
                          <a:cs typeface="Calibri"/>
                        </a:rPr>
                        <a:t> words</a:t>
                      </a:r>
                      <a:r>
                        <a:rPr lang="en-US" sz="1800" dirty="0" smtClean="0">
                          <a:latin typeface="Calibri"/>
                          <a:cs typeface="Calibri"/>
                        </a:rPr>
                        <a:t> and marginal glosses</a:t>
                      </a:r>
                      <a:r>
                        <a:rPr lang="en-US" sz="1800" baseline="0" dirty="0" smtClean="0">
                          <a:latin typeface="Calibri"/>
                          <a:cs typeface="Calibri"/>
                        </a:rPr>
                        <a:t> with digital texts.</a:t>
                      </a:r>
                      <a:endParaRPr lang="en-US" sz="1800" dirty="0" smtClean="0">
                        <a:latin typeface="Calibri"/>
                        <a:cs typeface="Calibri"/>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dirty="0" smtClean="0">
                        <a:latin typeface="Calibri"/>
                        <a:cs typeface="Calibri"/>
                      </a:endParaRPr>
                    </a:p>
                    <a:p>
                      <a:endParaRPr lang="en-US" sz="1800" dirty="0">
                        <a:latin typeface="Calibri"/>
                        <a:cs typeface="Calibri"/>
                      </a:endParaRPr>
                    </a:p>
                  </a:txBody>
                  <a:tcPr marL="91435" marR="91435" marT="45736" marB="4573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91592">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Calibri"/>
                          <a:cs typeface="Calibri"/>
                        </a:rPr>
                        <a:t>Emphasize rereading text after</a:t>
                      </a:r>
                      <a:r>
                        <a:rPr lang="en-US" sz="1800" baseline="0" dirty="0" smtClean="0">
                          <a:latin typeface="Calibri"/>
                          <a:cs typeface="Calibri"/>
                        </a:rPr>
                        <a:t> a word meaning is</a:t>
                      </a:r>
                      <a:r>
                        <a:rPr lang="en-US" sz="1800" dirty="0" smtClean="0">
                          <a:latin typeface="Calibri"/>
                          <a:cs typeface="Calibri"/>
                        </a:rPr>
                        <a:t> determined.</a:t>
                      </a:r>
                      <a:endParaRPr lang="en-US" sz="1800" dirty="0">
                        <a:latin typeface="Calibri"/>
                        <a:cs typeface="Calibri"/>
                      </a:endParaRPr>
                    </a:p>
                  </a:txBody>
                  <a:tcPr marL="91435" marR="91435" marT="45736" marB="4573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r>
            </a:tbl>
          </a:graphicData>
        </a:graphic>
      </p:graphicFrame>
      <p:pic>
        <p:nvPicPr>
          <p:cNvPr id="73744" name="Picture 4"/>
          <p:cNvPicPr>
            <a:picLocks noChangeAspect="1" noChangeArrowheads="1"/>
          </p:cNvPicPr>
          <p:nvPr/>
        </p:nvPicPr>
        <p:blipFill>
          <a:blip r:embed="rId3">
            <a:clrChange>
              <a:clrFrom>
                <a:srgbClr val="F6F6F4"/>
              </a:clrFrom>
              <a:clrTo>
                <a:srgbClr val="F6F6F4">
                  <a:alpha val="0"/>
                </a:srgbClr>
              </a:clrTo>
            </a:clrChange>
            <a:extLst>
              <a:ext uri="{28A0092B-C50C-407E-A947-70E740481C1C}">
                <a14:useLocalDpi xmlns:a14="http://schemas.microsoft.com/office/drawing/2010/main" val="0"/>
              </a:ext>
            </a:extLst>
          </a:blip>
          <a:srcRect/>
          <a:stretch>
            <a:fillRect/>
          </a:stretch>
        </p:blipFill>
        <p:spPr bwMode="auto">
          <a:xfrm>
            <a:off x="2627759" y="1872431"/>
            <a:ext cx="1800225" cy="10525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745" name="Picture 6"/>
          <p:cNvPicPr>
            <a:picLocks noChangeAspect="1" noChangeArrowheads="1"/>
          </p:cNvPicPr>
          <p:nvPr/>
        </p:nvPicPr>
        <p:blipFill>
          <a:blip r:embed="rId4">
            <a:extLst>
              <a:ext uri="{28A0092B-C50C-407E-A947-70E740481C1C}">
                <a14:useLocalDpi xmlns:a14="http://schemas.microsoft.com/office/drawing/2010/main" val="0"/>
              </a:ext>
            </a:extLst>
          </a:blip>
          <a:srcRect l="6645" t="8316" r="6082" b="6277"/>
          <a:stretch>
            <a:fillRect/>
          </a:stretch>
        </p:blipFill>
        <p:spPr bwMode="auto">
          <a:xfrm>
            <a:off x="5868144" y="1872431"/>
            <a:ext cx="2058987" cy="1052513"/>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ln>
            <a:miter lim="800000"/>
            <a:headEnd/>
            <a:tailEnd/>
          </a:ln>
        </p:spPr>
        <p:txBody>
          <a:bodyPr/>
          <a:lstStyle/>
          <a:p>
            <a:r>
              <a:rPr lang="en-US" altLang="en-US" sz="3600" dirty="0" smtClean="0"/>
              <a:t>Word Learning Strategy: Cognate Awareness Analysis</a:t>
            </a:r>
          </a:p>
        </p:txBody>
      </p:sp>
      <p:sp>
        <p:nvSpPr>
          <p:cNvPr id="3" name="Content Placeholder 2"/>
          <p:cNvSpPr>
            <a:spLocks noGrp="1"/>
          </p:cNvSpPr>
          <p:nvPr>
            <p:ph idx="1"/>
          </p:nvPr>
        </p:nvSpPr>
        <p:spPr/>
        <p:txBody>
          <a:bodyPr/>
          <a:lstStyle/>
          <a:p>
            <a:pPr>
              <a:buFont typeface="Arial"/>
              <a:buChar char="•"/>
              <a:defRPr/>
            </a:pPr>
            <a:r>
              <a:rPr lang="en-US" sz="2400" dirty="0" smtClean="0">
                <a:latin typeface="Calibri"/>
                <a:cs typeface="Calibri"/>
              </a:rPr>
              <a:t>Draw students’ attention to words that are similar across both languages. </a:t>
            </a:r>
          </a:p>
          <a:p>
            <a:pPr>
              <a:buFont typeface="Arial"/>
              <a:buChar char="•"/>
              <a:defRPr/>
            </a:pPr>
            <a:r>
              <a:rPr lang="en-US" sz="2400" dirty="0" smtClean="0">
                <a:latin typeface="Calibri"/>
                <a:cs typeface="Calibri"/>
              </a:rPr>
              <a:t>Contrast across both languages.</a:t>
            </a:r>
          </a:p>
          <a:p>
            <a:pPr>
              <a:buFont typeface="Arial"/>
              <a:buChar char="•"/>
              <a:defRPr/>
            </a:pPr>
            <a:endParaRPr lang="en-US" sz="2400" dirty="0" smtClean="0">
              <a:latin typeface="Calibri"/>
              <a:cs typeface="Calibri"/>
            </a:endParaRPr>
          </a:p>
          <a:p>
            <a:pPr>
              <a:buFont typeface="Arial"/>
              <a:buChar char="•"/>
              <a:defRPr/>
            </a:pPr>
            <a:endParaRPr lang="en-US" sz="2400" dirty="0" smtClean="0">
              <a:latin typeface="Calibri"/>
              <a:cs typeface="Calibri"/>
            </a:endParaRPr>
          </a:p>
          <a:p>
            <a:pPr>
              <a:buFont typeface="Arial"/>
              <a:buChar char="•"/>
              <a:defRPr/>
            </a:pPr>
            <a:endParaRPr lang="en-US" sz="2400" dirty="0">
              <a:latin typeface="Calibri"/>
              <a:cs typeface="Calibri"/>
            </a:endParaRPr>
          </a:p>
          <a:p>
            <a:pPr>
              <a:buFont typeface="Arial"/>
              <a:buChar char="•"/>
              <a:defRPr/>
            </a:pPr>
            <a:endParaRPr lang="en-US" sz="2400" dirty="0" smtClean="0">
              <a:latin typeface="Calibri"/>
              <a:cs typeface="Calibri"/>
            </a:endParaRPr>
          </a:p>
          <a:p>
            <a:pPr>
              <a:buFont typeface="Arial"/>
              <a:buChar char="•"/>
              <a:defRPr/>
            </a:pPr>
            <a:endParaRPr lang="en-US" sz="2400" dirty="0">
              <a:latin typeface="Calibri"/>
              <a:cs typeface="Calibri"/>
            </a:endParaRPr>
          </a:p>
          <a:p>
            <a:pPr>
              <a:buFont typeface="Arial"/>
              <a:buChar char="•"/>
              <a:defRPr/>
            </a:pPr>
            <a:r>
              <a:rPr lang="en-US" sz="2400" dirty="0" smtClean="0">
                <a:latin typeface="Calibri"/>
                <a:cs typeface="Calibri"/>
              </a:rPr>
              <a:t>Find these words in math materials.</a:t>
            </a:r>
          </a:p>
          <a:p>
            <a:pPr marL="0" indent="0">
              <a:buFont typeface="Wingdings" panose="05000000000000000000" pitchFamily="2" charset="2"/>
              <a:buNone/>
              <a:defRPr/>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806219347"/>
              </p:ext>
            </p:extLst>
          </p:nvPr>
        </p:nvGraphicFramePr>
        <p:xfrm>
          <a:off x="2124026" y="3047852"/>
          <a:ext cx="6048374" cy="1893316"/>
        </p:xfrm>
        <a:graphic>
          <a:graphicData uri="http://schemas.openxmlformats.org/drawingml/2006/table">
            <a:tbl>
              <a:tblPr firstRow="1" firstCol="1" bandRow="1">
                <a:tableStyleId>{21E4AEA4-8DFA-4A89-87EB-49C32662AFE0}</a:tableStyleId>
              </a:tblPr>
              <a:tblGrid>
                <a:gridCol w="1906423"/>
                <a:gridCol w="2293837"/>
                <a:gridCol w="1848114"/>
              </a:tblGrid>
              <a:tr h="315595">
                <a:tc>
                  <a:txBody>
                    <a:bodyPr/>
                    <a:lstStyle/>
                    <a:p>
                      <a:pPr marL="0" marR="0">
                        <a:lnSpc>
                          <a:spcPct val="115000"/>
                        </a:lnSpc>
                        <a:spcBef>
                          <a:spcPts val="0"/>
                        </a:spcBef>
                        <a:spcAft>
                          <a:spcPts val="0"/>
                        </a:spcAft>
                      </a:pPr>
                      <a:r>
                        <a:rPr lang="en-US" sz="1800" dirty="0">
                          <a:effectLst/>
                          <a:latin typeface="Calibri"/>
                          <a:cs typeface="Calibri"/>
                        </a:rPr>
                        <a:t>English Word</a:t>
                      </a:r>
                      <a:endParaRPr lang="en-US" sz="1100" dirty="0">
                        <a:effectLst/>
                        <a:latin typeface="Calibri"/>
                        <a:ea typeface="Calibri"/>
                        <a:cs typeface="Calibri"/>
                      </a:endParaRPr>
                    </a:p>
                  </a:txBody>
                  <a:tcPr marL="68577" marR="68577" marT="0" marB="0"/>
                </a:tc>
                <a:tc>
                  <a:txBody>
                    <a:bodyPr/>
                    <a:lstStyle/>
                    <a:p>
                      <a:pPr marL="0" marR="0">
                        <a:lnSpc>
                          <a:spcPct val="115000"/>
                        </a:lnSpc>
                        <a:spcBef>
                          <a:spcPts val="0"/>
                        </a:spcBef>
                        <a:spcAft>
                          <a:spcPts val="0"/>
                        </a:spcAft>
                      </a:pPr>
                      <a:r>
                        <a:rPr lang="en-US" sz="1800" dirty="0">
                          <a:effectLst/>
                          <a:latin typeface="Calibri"/>
                          <a:cs typeface="Calibri"/>
                        </a:rPr>
                        <a:t>Spanish Word</a:t>
                      </a:r>
                      <a:endParaRPr lang="en-US" sz="1100" dirty="0">
                        <a:effectLst/>
                        <a:latin typeface="Calibri"/>
                        <a:ea typeface="Calibri"/>
                        <a:cs typeface="Calibri"/>
                      </a:endParaRPr>
                    </a:p>
                  </a:txBody>
                  <a:tcPr marL="68577" marR="68577" marT="0" marB="0"/>
                </a:tc>
                <a:tc>
                  <a:txBody>
                    <a:bodyPr/>
                    <a:lstStyle/>
                    <a:p>
                      <a:pPr marL="0" marR="0">
                        <a:lnSpc>
                          <a:spcPct val="115000"/>
                        </a:lnSpc>
                        <a:spcBef>
                          <a:spcPts val="0"/>
                        </a:spcBef>
                        <a:spcAft>
                          <a:spcPts val="0"/>
                        </a:spcAft>
                      </a:pPr>
                      <a:r>
                        <a:rPr lang="en-US" sz="1800" dirty="0" smtClean="0">
                          <a:effectLst/>
                          <a:latin typeface="Calibri"/>
                          <a:cs typeface="Calibri"/>
                        </a:rPr>
                        <a:t>Differences</a:t>
                      </a:r>
                      <a:endParaRPr lang="en-US" sz="1100" dirty="0">
                        <a:effectLst/>
                        <a:latin typeface="Calibri"/>
                        <a:ea typeface="Calibri"/>
                        <a:cs typeface="Calibri"/>
                      </a:endParaRPr>
                    </a:p>
                  </a:txBody>
                  <a:tcPr marL="68577" marR="68577" marT="0" marB="0"/>
                </a:tc>
              </a:tr>
              <a:tr h="315595">
                <a:tc>
                  <a:txBody>
                    <a:bodyPr/>
                    <a:lstStyle/>
                    <a:p>
                      <a:pPr marL="0" marR="0">
                        <a:lnSpc>
                          <a:spcPct val="115000"/>
                        </a:lnSpc>
                        <a:spcBef>
                          <a:spcPts val="0"/>
                        </a:spcBef>
                        <a:spcAft>
                          <a:spcPts val="0"/>
                        </a:spcAft>
                      </a:pPr>
                      <a:r>
                        <a:rPr lang="en-US" sz="1800" dirty="0">
                          <a:effectLst/>
                          <a:latin typeface="Calibri"/>
                          <a:cs typeface="Calibri"/>
                        </a:rPr>
                        <a:t>calculate</a:t>
                      </a:r>
                      <a:endParaRPr lang="en-US" sz="1100" dirty="0">
                        <a:effectLst/>
                        <a:latin typeface="Calibri"/>
                        <a:ea typeface="Calibri"/>
                        <a:cs typeface="Calibri"/>
                      </a:endParaRPr>
                    </a:p>
                  </a:txBody>
                  <a:tcPr marL="68577" marR="68577" marT="0" marB="0"/>
                </a:tc>
                <a:tc>
                  <a:txBody>
                    <a:bodyPr/>
                    <a:lstStyle/>
                    <a:p>
                      <a:pPr marL="0" marR="0">
                        <a:lnSpc>
                          <a:spcPct val="115000"/>
                        </a:lnSpc>
                        <a:spcBef>
                          <a:spcPts val="0"/>
                        </a:spcBef>
                        <a:spcAft>
                          <a:spcPts val="0"/>
                        </a:spcAft>
                      </a:pPr>
                      <a:r>
                        <a:rPr lang="en-US" sz="1800" dirty="0">
                          <a:effectLst/>
                          <a:latin typeface="Calibri"/>
                          <a:cs typeface="Calibri"/>
                        </a:rPr>
                        <a:t>calcular</a:t>
                      </a:r>
                      <a:endParaRPr lang="en-US" sz="1100" dirty="0">
                        <a:effectLst/>
                        <a:latin typeface="Calibri"/>
                        <a:ea typeface="Calibri"/>
                        <a:cs typeface="Calibri"/>
                      </a:endParaRPr>
                    </a:p>
                  </a:txBody>
                  <a:tcPr marL="68577" marR="68577" marT="0" marB="0"/>
                </a:tc>
                <a:tc>
                  <a:txBody>
                    <a:bodyPr/>
                    <a:lstStyle/>
                    <a:p>
                      <a:pPr marL="0" marR="0">
                        <a:lnSpc>
                          <a:spcPct val="115000"/>
                        </a:lnSpc>
                        <a:spcBef>
                          <a:spcPts val="0"/>
                        </a:spcBef>
                        <a:spcAft>
                          <a:spcPts val="0"/>
                        </a:spcAft>
                      </a:pPr>
                      <a:r>
                        <a:rPr lang="en-US" sz="1800" dirty="0">
                          <a:effectLst/>
                          <a:latin typeface="Calibri"/>
                          <a:cs typeface="Calibri"/>
                        </a:rPr>
                        <a:t>te </a:t>
                      </a:r>
                      <a:r>
                        <a:rPr lang="en-US" sz="1800" dirty="0">
                          <a:effectLst/>
                          <a:latin typeface="Calibri"/>
                          <a:cs typeface="Calibri"/>
                          <a:sym typeface="Wingdings"/>
                        </a:rPr>
                        <a:t></a:t>
                      </a:r>
                      <a:r>
                        <a:rPr lang="en-US" sz="1800" dirty="0">
                          <a:effectLst/>
                          <a:latin typeface="Calibri"/>
                          <a:cs typeface="Calibri"/>
                        </a:rPr>
                        <a:t> ar</a:t>
                      </a:r>
                      <a:endParaRPr lang="en-US" sz="1100" dirty="0">
                        <a:effectLst/>
                        <a:latin typeface="Calibri"/>
                        <a:ea typeface="Calibri"/>
                        <a:cs typeface="Calibri"/>
                      </a:endParaRPr>
                    </a:p>
                  </a:txBody>
                  <a:tcPr marL="68577" marR="68577" marT="0" marB="0"/>
                </a:tc>
              </a:tr>
              <a:tr h="315595">
                <a:tc>
                  <a:txBody>
                    <a:bodyPr/>
                    <a:lstStyle/>
                    <a:p>
                      <a:pPr marL="0" marR="0">
                        <a:lnSpc>
                          <a:spcPct val="115000"/>
                        </a:lnSpc>
                        <a:spcBef>
                          <a:spcPts val="0"/>
                        </a:spcBef>
                        <a:spcAft>
                          <a:spcPts val="0"/>
                        </a:spcAft>
                      </a:pPr>
                      <a:r>
                        <a:rPr lang="en-US" sz="1800" dirty="0">
                          <a:effectLst/>
                          <a:latin typeface="Calibri"/>
                          <a:cs typeface="Calibri"/>
                        </a:rPr>
                        <a:t>problem</a:t>
                      </a:r>
                      <a:endParaRPr lang="en-US" sz="1100" dirty="0">
                        <a:effectLst/>
                        <a:latin typeface="Calibri"/>
                        <a:ea typeface="Calibri"/>
                        <a:cs typeface="Calibri"/>
                      </a:endParaRPr>
                    </a:p>
                  </a:txBody>
                  <a:tcPr marL="68577" marR="68577" marT="0" marB="0"/>
                </a:tc>
                <a:tc>
                  <a:txBody>
                    <a:bodyPr/>
                    <a:lstStyle/>
                    <a:p>
                      <a:pPr marL="0" marR="0">
                        <a:lnSpc>
                          <a:spcPct val="115000"/>
                        </a:lnSpc>
                        <a:spcBef>
                          <a:spcPts val="0"/>
                        </a:spcBef>
                        <a:spcAft>
                          <a:spcPts val="0"/>
                        </a:spcAft>
                      </a:pPr>
                      <a:r>
                        <a:rPr lang="en-US" sz="1800" dirty="0">
                          <a:effectLst/>
                          <a:latin typeface="Calibri"/>
                          <a:cs typeface="Calibri"/>
                        </a:rPr>
                        <a:t>problema</a:t>
                      </a:r>
                      <a:endParaRPr lang="en-US" sz="1100" dirty="0">
                        <a:effectLst/>
                        <a:latin typeface="Calibri"/>
                        <a:ea typeface="Calibri"/>
                        <a:cs typeface="Calibri"/>
                      </a:endParaRPr>
                    </a:p>
                  </a:txBody>
                  <a:tcPr marL="68577" marR="68577" marT="0" marB="0"/>
                </a:tc>
                <a:tc>
                  <a:txBody>
                    <a:bodyPr/>
                    <a:lstStyle/>
                    <a:p>
                      <a:pPr marL="0" marR="0">
                        <a:lnSpc>
                          <a:spcPct val="115000"/>
                        </a:lnSpc>
                        <a:spcBef>
                          <a:spcPts val="0"/>
                        </a:spcBef>
                        <a:spcAft>
                          <a:spcPts val="0"/>
                        </a:spcAft>
                      </a:pPr>
                      <a:r>
                        <a:rPr lang="en-US" sz="1800" dirty="0">
                          <a:effectLst/>
                          <a:latin typeface="Calibri"/>
                          <a:cs typeface="Calibri"/>
                        </a:rPr>
                        <a:t> a </a:t>
                      </a:r>
                      <a:r>
                        <a:rPr lang="en-US" sz="1800" dirty="0" smtClean="0">
                          <a:effectLst/>
                          <a:latin typeface="Calibri"/>
                          <a:cs typeface="Calibri"/>
                        </a:rPr>
                        <a:t>added to Spanish word</a:t>
                      </a:r>
                      <a:endParaRPr lang="en-US" sz="1100" dirty="0">
                        <a:effectLst/>
                        <a:latin typeface="Calibri"/>
                        <a:ea typeface="Calibri"/>
                        <a:cs typeface="Calibri"/>
                      </a:endParaRPr>
                    </a:p>
                  </a:txBody>
                  <a:tcPr marL="68577" marR="68577" marT="0" marB="0"/>
                </a:tc>
              </a:tr>
              <a:tr h="631190">
                <a:tc>
                  <a:txBody>
                    <a:bodyPr/>
                    <a:lstStyle/>
                    <a:p>
                      <a:pPr marL="0" marR="0" algn="l" defTabSz="457200" rtl="0" eaLnBrk="1" latinLnBrk="0" hangingPunct="1">
                        <a:lnSpc>
                          <a:spcPct val="115000"/>
                        </a:lnSpc>
                        <a:spcBef>
                          <a:spcPts val="0"/>
                        </a:spcBef>
                        <a:spcAft>
                          <a:spcPts val="0"/>
                        </a:spcAft>
                      </a:pPr>
                      <a:r>
                        <a:rPr lang="en-US" sz="1800" kern="1200" dirty="0" smtClean="0">
                          <a:effectLst/>
                          <a:latin typeface="Calibri"/>
                          <a:cs typeface="Calibri"/>
                        </a:rPr>
                        <a:t>fraction</a:t>
                      </a:r>
                    </a:p>
                    <a:p>
                      <a:pPr marL="0" marR="0" algn="l" defTabSz="457200" rtl="0" eaLnBrk="1" latinLnBrk="0" hangingPunct="1">
                        <a:lnSpc>
                          <a:spcPct val="115000"/>
                        </a:lnSpc>
                        <a:spcBef>
                          <a:spcPts val="0"/>
                        </a:spcBef>
                        <a:spcAft>
                          <a:spcPts val="0"/>
                        </a:spcAft>
                      </a:pPr>
                      <a:endParaRPr lang="en-US" sz="1800" kern="1200" dirty="0">
                        <a:solidFill>
                          <a:schemeClr val="dk1"/>
                        </a:solidFill>
                        <a:effectLst/>
                        <a:latin typeface="Calibri"/>
                        <a:ea typeface="+mn-ea"/>
                        <a:cs typeface="Calibri"/>
                      </a:endParaRPr>
                    </a:p>
                  </a:txBody>
                  <a:tcPr marL="68577" marR="68577" marT="0" marB="0"/>
                </a:tc>
                <a:tc>
                  <a:txBody>
                    <a:bodyPr/>
                    <a:lstStyle/>
                    <a:p>
                      <a:pPr marL="0" marR="0" algn="l" defTabSz="457200" rtl="0" eaLnBrk="1" latinLnBrk="0" hangingPunct="1">
                        <a:lnSpc>
                          <a:spcPct val="115000"/>
                        </a:lnSpc>
                        <a:spcBef>
                          <a:spcPts val="0"/>
                        </a:spcBef>
                        <a:spcAft>
                          <a:spcPts val="0"/>
                        </a:spcAft>
                      </a:pPr>
                      <a:r>
                        <a:rPr lang="en-US" sz="1800" kern="1200" dirty="0" smtClean="0">
                          <a:effectLst/>
                          <a:latin typeface="Calibri"/>
                          <a:cs typeface="Calibri"/>
                        </a:rPr>
                        <a:t>fracción</a:t>
                      </a:r>
                      <a:endParaRPr lang="en-US" sz="1800" kern="1200" dirty="0">
                        <a:solidFill>
                          <a:schemeClr val="dk1"/>
                        </a:solidFill>
                        <a:effectLst/>
                        <a:latin typeface="Calibri"/>
                        <a:ea typeface="+mn-ea"/>
                        <a:cs typeface="Calibri"/>
                      </a:endParaRPr>
                    </a:p>
                  </a:txBody>
                  <a:tcPr marL="68577" marR="68577" marT="0" marB="0"/>
                </a:tc>
                <a:tc>
                  <a:txBody>
                    <a:bodyPr/>
                    <a:lstStyle/>
                    <a:p>
                      <a:pPr marL="0" marR="0" algn="l" defTabSz="457200" rtl="0" eaLnBrk="1" latinLnBrk="0" hangingPunct="1">
                        <a:lnSpc>
                          <a:spcPct val="115000"/>
                        </a:lnSpc>
                        <a:spcBef>
                          <a:spcPts val="0"/>
                        </a:spcBef>
                        <a:spcAft>
                          <a:spcPts val="0"/>
                        </a:spcAft>
                      </a:pPr>
                      <a:r>
                        <a:rPr lang="en-US" sz="1800" kern="1200" dirty="0" smtClean="0">
                          <a:effectLst/>
                          <a:latin typeface="Calibri"/>
                          <a:cs typeface="Calibri"/>
                        </a:rPr>
                        <a:t>tion</a:t>
                      </a:r>
                      <a:r>
                        <a:rPr lang="en-US" sz="1800" kern="1200" dirty="0" smtClean="0">
                          <a:effectLst/>
                          <a:latin typeface="Calibri"/>
                          <a:cs typeface="Calibri"/>
                          <a:sym typeface="Wingdings" panose="05000000000000000000" pitchFamily="2" charset="2"/>
                        </a:rPr>
                        <a:t> cion</a:t>
                      </a:r>
                      <a:endParaRPr lang="en-US" sz="1800" kern="1200" dirty="0">
                        <a:solidFill>
                          <a:schemeClr val="dk1"/>
                        </a:solidFill>
                        <a:effectLst/>
                        <a:latin typeface="Calibri"/>
                        <a:ea typeface="+mn-ea"/>
                        <a:cs typeface="Calibri"/>
                      </a:endParaRPr>
                    </a:p>
                  </a:txBody>
                  <a:tcPr marL="68577" marR="68577" marT="0" marB="0"/>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a:xfrm>
            <a:off x="1692275" y="274638"/>
            <a:ext cx="6994525" cy="1282154"/>
          </a:xfrm>
          <a:ln>
            <a:miter lim="800000"/>
            <a:headEnd/>
            <a:tailEnd/>
          </a:ln>
        </p:spPr>
        <p:txBody>
          <a:bodyPr/>
          <a:lstStyle/>
          <a:p>
            <a:r>
              <a:rPr lang="en-US" altLang="en-US" sz="4000" dirty="0" smtClean="0">
                <a:latin typeface="Calibri"/>
                <a:cs typeface="Calibri"/>
              </a:rPr>
              <a:t>Enhance Environment With Math Language and Concepts</a:t>
            </a:r>
          </a:p>
        </p:txBody>
      </p:sp>
      <p:sp>
        <p:nvSpPr>
          <p:cNvPr id="3" name="Content Placeholder 2"/>
          <p:cNvSpPr>
            <a:spLocks noGrp="1"/>
          </p:cNvSpPr>
          <p:nvPr>
            <p:ph idx="1"/>
          </p:nvPr>
        </p:nvSpPr>
        <p:spPr>
          <a:xfrm>
            <a:off x="1692275" y="1556792"/>
            <a:ext cx="6994525" cy="3435896"/>
          </a:xfrm>
        </p:spPr>
        <p:txBody>
          <a:bodyPr/>
          <a:lstStyle/>
          <a:p>
            <a:pPr>
              <a:buFont typeface="Arial"/>
              <a:buChar char="•"/>
              <a:defRPr/>
            </a:pPr>
            <a:r>
              <a:rPr lang="en-US" sz="2400" dirty="0" smtClean="0">
                <a:latin typeface="Calibri"/>
                <a:cs typeface="Calibri"/>
              </a:rPr>
              <a:t>Post academic math language around the classroom. Use visuals, graphic support, and color coding to promote visualization. </a:t>
            </a:r>
            <a:endParaRPr lang="en-US" sz="2400" dirty="0">
              <a:latin typeface="Calibri"/>
              <a:cs typeface="Calibri"/>
            </a:endParaRPr>
          </a:p>
        </p:txBody>
      </p:sp>
      <p:pic>
        <p:nvPicPr>
          <p:cNvPr id="27648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503"/>
          <a:stretch/>
        </p:blipFill>
        <p:spPr bwMode="auto">
          <a:xfrm>
            <a:off x="3491880" y="3704314"/>
            <a:ext cx="2664297" cy="2048151"/>
          </a:xfrm>
          <a:prstGeom prst="rect">
            <a:avLst/>
          </a:prstGeom>
          <a:ln>
            <a:noFill/>
          </a:ln>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48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746" t="17742" r="5182" b="5253"/>
          <a:stretch/>
        </p:blipFill>
        <p:spPr bwMode="auto">
          <a:xfrm>
            <a:off x="5004048" y="3055061"/>
            <a:ext cx="3891184" cy="21903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48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b="24232"/>
          <a:stretch/>
        </p:blipFill>
        <p:spPr bwMode="auto">
          <a:xfrm rot="542629">
            <a:off x="6539760" y="4648619"/>
            <a:ext cx="2238166" cy="12933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2930" name="Picture 2" descr="C:\Users\lartzi\Downloads\18564065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568" y="3862591"/>
            <a:ext cx="2592288" cy="22423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a:xfrm>
            <a:off x="1692275" y="274638"/>
            <a:ext cx="6994525" cy="1282154"/>
          </a:xfrm>
          <a:ln>
            <a:miter lim="800000"/>
            <a:headEnd/>
            <a:tailEnd/>
          </a:ln>
        </p:spPr>
        <p:txBody>
          <a:bodyPr/>
          <a:lstStyle/>
          <a:p>
            <a:r>
              <a:rPr lang="en-US" altLang="en-US" dirty="0" smtClean="0">
                <a:latin typeface="Calibri"/>
                <a:cs typeface="Calibri"/>
              </a:rPr>
              <a:t>Activity: Explore the Instructional Quality</a:t>
            </a:r>
          </a:p>
        </p:txBody>
      </p:sp>
      <p:pic>
        <p:nvPicPr>
          <p:cNvPr id="9830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006" y="1729064"/>
            <a:ext cx="5354354" cy="32121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12-Point Star 3"/>
          <p:cNvSpPr/>
          <p:nvPr/>
        </p:nvSpPr>
        <p:spPr>
          <a:xfrm>
            <a:off x="-16238" y="261118"/>
            <a:ext cx="1851387" cy="1007641"/>
          </a:xfrm>
          <a:prstGeom prst="star12">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400" b="1" dirty="0">
                <a:solidFill>
                  <a:schemeClr val="accent4"/>
                </a:solidFill>
                <a:latin typeface="Calibri"/>
                <a:cs typeface="Calibri"/>
              </a:rPr>
              <a:t>Handout 5</a:t>
            </a:r>
          </a:p>
        </p:txBody>
      </p:sp>
      <p:sp>
        <p:nvSpPr>
          <p:cNvPr id="5" name="12-Point Star 4"/>
          <p:cNvSpPr/>
          <p:nvPr/>
        </p:nvSpPr>
        <p:spPr>
          <a:xfrm>
            <a:off x="179512" y="908671"/>
            <a:ext cx="1763688" cy="864567"/>
          </a:xfrm>
          <a:prstGeom prst="star12">
            <a:avLst/>
          </a:prstGeom>
          <a:solidFill>
            <a:srgbClr val="FFC000"/>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200" dirty="0">
                <a:solidFill>
                  <a:schemeClr val="accent4"/>
                </a:solidFill>
                <a:latin typeface="Calibri"/>
                <a:cs typeface="Calibri"/>
              </a:rPr>
              <a:t>Interactive Activity</a:t>
            </a:r>
          </a:p>
        </p:txBody>
      </p:sp>
      <p:pic>
        <p:nvPicPr>
          <p:cNvPr id="6" name="Picture 4"/>
          <p:cNvPicPr>
            <a:picLocks noChangeAspect="1" noChangeArrowheads="1"/>
          </p:cNvPicPr>
          <p:nvPr/>
        </p:nvPicPr>
        <p:blipFill>
          <a:blip r:embed="rId4"/>
          <a:srcRect/>
          <a:stretch>
            <a:fillRect/>
          </a:stretch>
        </p:blipFill>
        <p:spPr bwMode="auto">
          <a:xfrm>
            <a:off x="5109691" y="3039994"/>
            <a:ext cx="3151187" cy="21892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2"/>
          <p:cNvSpPr>
            <a:spLocks noChangeArrowheads="1"/>
          </p:cNvSpPr>
          <p:nvPr/>
        </p:nvSpPr>
        <p:spPr bwMode="auto">
          <a:xfrm>
            <a:off x="-180528" y="6453188"/>
            <a:ext cx="54883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lvl="4" eaLnBrk="1" hangingPunct="1">
              <a:spcBef>
                <a:spcPct val="0"/>
              </a:spcBef>
              <a:buFontTx/>
              <a:buNone/>
            </a:pPr>
            <a:r>
              <a:rPr lang="en-US" altLang="en-US" sz="1200" dirty="0" smtClean="0">
                <a:solidFill>
                  <a:srgbClr val="000000"/>
                </a:solidFill>
                <a:latin typeface="Calibri"/>
                <a:ea typeface="ＭＳ Ｐゴシック" panose="020B0600070205080204" pitchFamily="34" charset="-128"/>
                <a:cs typeface="Calibri"/>
              </a:rPr>
              <a:t>Center for Data-Driven </a:t>
            </a:r>
            <a:r>
              <a:rPr lang="en-US" altLang="en-US" sz="1200" dirty="0">
                <a:solidFill>
                  <a:srgbClr val="000000"/>
                </a:solidFill>
                <a:latin typeface="Calibri"/>
                <a:ea typeface="ＭＳ Ｐゴシック" panose="020B0600070205080204" pitchFamily="34" charset="-128"/>
                <a:cs typeface="Calibri"/>
              </a:rPr>
              <a:t>Reform in </a:t>
            </a:r>
            <a:r>
              <a:rPr lang="en-US" altLang="en-US" sz="1200" dirty="0" smtClean="0">
                <a:solidFill>
                  <a:srgbClr val="000000"/>
                </a:solidFill>
                <a:latin typeface="Calibri"/>
                <a:ea typeface="ＭＳ Ｐゴシック" panose="020B0600070205080204" pitchFamily="34" charset="-128"/>
                <a:cs typeface="Calibri"/>
              </a:rPr>
              <a:t>Education, </a:t>
            </a:r>
            <a:r>
              <a:rPr lang="en-US" altLang="en-US" sz="1200" dirty="0" err="1" smtClean="0">
                <a:solidFill>
                  <a:srgbClr val="000000"/>
                </a:solidFill>
                <a:latin typeface="Calibri"/>
                <a:ea typeface="ＭＳ Ｐゴシック" panose="020B0600070205080204" pitchFamily="34" charset="-128"/>
                <a:cs typeface="Calibri"/>
              </a:rPr>
              <a:t>n.d.</a:t>
            </a:r>
            <a:r>
              <a:rPr lang="en-US" altLang="en-US" sz="1200" dirty="0" smtClean="0">
                <a:solidFill>
                  <a:srgbClr val="000000"/>
                </a:solidFill>
                <a:latin typeface="Calibri"/>
                <a:ea typeface="ＭＳ Ｐゴシック" panose="020B0600070205080204" pitchFamily="34" charset="-128"/>
                <a:cs typeface="Calibri"/>
              </a:rPr>
              <a:t>; What Works Clearinghouse, 2008</a:t>
            </a:r>
            <a:endParaRPr lang="en-US" altLang="en-US" sz="1200" dirty="0">
              <a:solidFill>
                <a:srgbClr val="000000"/>
              </a:solidFill>
              <a:latin typeface="Calibri"/>
              <a:ea typeface="ＭＳ Ｐゴシック" panose="020B0600070205080204" pitchFamily="34" charset="-128"/>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54050"/>
            <a:ext cx="7272338"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1599730" y="2852738"/>
            <a:ext cx="7272808" cy="2705472"/>
          </a:xfrm>
          <a:prstGeom prst="rect">
            <a:avLst/>
          </a:prstGeom>
          <a:noFill/>
          <a:ln>
            <a:noFill/>
          </a:ln>
          <a:extLst/>
        </p:spPr>
        <p:txBody>
          <a:bodyPr/>
          <a:lstStyle>
            <a:lvl1pPr algn="ctr" rtl="0" eaLnBrk="0" fontAlgn="base" hangingPunct="0">
              <a:spcBef>
                <a:spcPct val="0"/>
              </a:spcBef>
              <a:spcAft>
                <a:spcPct val="0"/>
              </a:spcAft>
              <a:defRPr sz="4400" b="1">
                <a:solidFill>
                  <a:srgbClr val="0061AF"/>
                </a:solidFill>
                <a:latin typeface="+mj-lt"/>
                <a:ea typeface="+mj-ea"/>
                <a:cs typeface="+mj-cs"/>
              </a:defRPr>
            </a:lvl1pPr>
            <a:lvl2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2pPr>
            <a:lvl3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3pPr>
            <a:lvl4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4pPr>
            <a:lvl5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defRPr/>
            </a:pPr>
            <a:r>
              <a:rPr lang="en-US" kern="0" dirty="0" smtClean="0">
                <a:solidFill>
                  <a:schemeClr val="tx1"/>
                </a:solidFill>
                <a:latin typeface="Calibri"/>
                <a:cs typeface="Calibri"/>
              </a:rPr>
              <a:t>What Are </a:t>
            </a:r>
            <a:r>
              <a:rPr lang="en-US" kern="0" dirty="0">
                <a:solidFill>
                  <a:schemeClr val="tx1"/>
                </a:solidFill>
                <a:latin typeface="Calibri"/>
                <a:cs typeface="Calibri"/>
              </a:rPr>
              <a:t>C</a:t>
            </a:r>
            <a:r>
              <a:rPr lang="en-US" kern="0" dirty="0" smtClean="0">
                <a:solidFill>
                  <a:schemeClr val="tx1"/>
                </a:solidFill>
                <a:latin typeface="Calibri"/>
                <a:cs typeface="Calibri"/>
              </a:rPr>
              <a:t>onsiderations for Universal </a:t>
            </a:r>
            <a:r>
              <a:rPr lang="en-US" kern="0" dirty="0">
                <a:solidFill>
                  <a:schemeClr val="tx1"/>
                </a:solidFill>
                <a:latin typeface="Calibri"/>
                <a:cs typeface="Calibri"/>
              </a:rPr>
              <a:t>M</a:t>
            </a:r>
            <a:r>
              <a:rPr lang="en-US" kern="0" dirty="0" smtClean="0">
                <a:solidFill>
                  <a:schemeClr val="tx1"/>
                </a:solidFill>
                <a:latin typeface="Calibri"/>
                <a:cs typeface="Calibri"/>
              </a:rPr>
              <a:t>ath </a:t>
            </a:r>
            <a:r>
              <a:rPr lang="en-US" kern="0" dirty="0">
                <a:solidFill>
                  <a:schemeClr val="tx1"/>
                </a:solidFill>
                <a:latin typeface="Calibri"/>
                <a:cs typeface="Calibri"/>
              </a:rPr>
              <a:t>I</a:t>
            </a:r>
            <a:r>
              <a:rPr lang="en-US" kern="0" dirty="0" smtClean="0">
                <a:solidFill>
                  <a:schemeClr val="tx1"/>
                </a:solidFill>
                <a:latin typeface="Calibri"/>
                <a:cs typeface="Calibri"/>
              </a:rPr>
              <a:t>nstruction </a:t>
            </a:r>
            <a:br>
              <a:rPr lang="en-US" kern="0" dirty="0" smtClean="0">
                <a:solidFill>
                  <a:schemeClr val="tx1"/>
                </a:solidFill>
                <a:latin typeface="Calibri"/>
                <a:cs typeface="Calibri"/>
              </a:rPr>
            </a:br>
            <a:r>
              <a:rPr lang="en-US" kern="0" dirty="0" smtClean="0">
                <a:solidFill>
                  <a:schemeClr val="tx1"/>
                </a:solidFill>
                <a:latin typeface="Calibri"/>
                <a:cs typeface="Calibri"/>
              </a:rPr>
              <a:t>in CCSS?</a:t>
            </a:r>
            <a:endParaRPr lang="en-US" kern="0" dirty="0">
              <a:solidFill>
                <a:schemeClr val="tx1"/>
              </a:solidFill>
              <a:latin typeface="Calibri"/>
              <a:cs typeface="Calibri"/>
            </a:endParaRPr>
          </a:p>
        </p:txBody>
      </p:sp>
      <p:sp>
        <p:nvSpPr>
          <p:cNvPr id="6" name="Rectangle 2"/>
          <p:cNvSpPr>
            <a:spLocks noChangeArrowheads="1"/>
          </p:cNvSpPr>
          <p:nvPr/>
        </p:nvSpPr>
        <p:spPr bwMode="auto">
          <a:xfrm>
            <a:off x="-180528" y="6453188"/>
            <a:ext cx="31902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lvl="4" eaLnBrk="1" hangingPunct="1">
              <a:spcBef>
                <a:spcPct val="0"/>
              </a:spcBef>
              <a:buFontTx/>
              <a:buNone/>
            </a:pPr>
            <a:r>
              <a:rPr lang="en-US" altLang="en-US" sz="1200" dirty="0" smtClean="0">
                <a:solidFill>
                  <a:srgbClr val="000000"/>
                </a:solidFill>
                <a:latin typeface="Calibri"/>
                <a:ea typeface="ＭＳ Ｐゴシック" panose="020B0600070205080204" pitchFamily="34" charset="-128"/>
                <a:cs typeface="Calibri"/>
              </a:rPr>
              <a:t>Common </a:t>
            </a:r>
            <a:r>
              <a:rPr lang="en-US" altLang="en-US" sz="1200" dirty="0">
                <a:solidFill>
                  <a:srgbClr val="000000"/>
                </a:solidFill>
                <a:latin typeface="Calibri"/>
                <a:ea typeface="ＭＳ Ｐゴシック" panose="020B0600070205080204" pitchFamily="34" charset="-128"/>
                <a:cs typeface="Calibri"/>
              </a:rPr>
              <a:t>Core State Standards </a:t>
            </a:r>
            <a:r>
              <a:rPr lang="en-US" altLang="en-US" sz="1200" dirty="0" smtClean="0">
                <a:solidFill>
                  <a:srgbClr val="000000"/>
                </a:solidFill>
                <a:latin typeface="Calibri"/>
                <a:ea typeface="ＭＳ Ｐゴシック" panose="020B0600070205080204" pitchFamily="34" charset="-128"/>
                <a:cs typeface="Calibri"/>
              </a:rPr>
              <a:t>Initiative, </a:t>
            </a:r>
            <a:r>
              <a:rPr lang="en-US" altLang="en-US" sz="1200" dirty="0" err="1" smtClean="0">
                <a:solidFill>
                  <a:srgbClr val="000000"/>
                </a:solidFill>
                <a:latin typeface="Calibri"/>
                <a:ea typeface="ＭＳ Ｐゴシック" panose="020B0600070205080204" pitchFamily="34" charset="-128"/>
                <a:cs typeface="Calibri"/>
              </a:rPr>
              <a:t>n.d.a,b</a:t>
            </a:r>
            <a:endParaRPr lang="en-US" altLang="en-US" sz="1200" dirty="0">
              <a:solidFill>
                <a:srgbClr val="000000"/>
              </a:solidFill>
              <a:latin typeface="Calibri"/>
              <a:ea typeface="ＭＳ Ｐゴシック" panose="020B0600070205080204" pitchFamily="34" charset="-128"/>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ln>
            <a:miter lim="800000"/>
            <a:headEnd/>
            <a:tailEnd/>
          </a:ln>
        </p:spPr>
        <p:txBody>
          <a:bodyPr/>
          <a:lstStyle/>
          <a:p>
            <a:r>
              <a:rPr lang="en-US" altLang="en-US" dirty="0" smtClean="0">
                <a:latin typeface="Calibri"/>
                <a:cs typeface="Calibri"/>
              </a:rPr>
              <a:t>CCSS-M Focus</a:t>
            </a:r>
          </a:p>
        </p:txBody>
      </p:sp>
      <p:grpSp>
        <p:nvGrpSpPr>
          <p:cNvPr id="2" name="Group 1"/>
          <p:cNvGrpSpPr/>
          <p:nvPr/>
        </p:nvGrpSpPr>
        <p:grpSpPr>
          <a:xfrm>
            <a:off x="2483768" y="1628800"/>
            <a:ext cx="5400600" cy="3528392"/>
            <a:chOff x="1979613" y="1700213"/>
            <a:chExt cx="6696075" cy="4545012"/>
          </a:xfrm>
        </p:grpSpPr>
        <p:pic>
          <p:nvPicPr>
            <p:cNvPr id="102403" name="Picture 6" descr="C:\Users\lartzi\Desktop\Part 2 Universal Math\PowerPoint\45927848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700213"/>
              <a:ext cx="6696075" cy="454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2151311" y="3814338"/>
              <a:ext cx="1944216" cy="1130263"/>
              <a:chOff x="1525274" y="-92578"/>
              <a:chExt cx="2160367" cy="941825"/>
            </a:xfrm>
            <a:scene3d>
              <a:camera prst="orthographicFront"/>
              <a:lightRig rig="threePt" dir="t">
                <a:rot lat="0" lon="0" rev="7500000"/>
              </a:lightRig>
            </a:scene3d>
          </p:grpSpPr>
          <p:sp>
            <p:nvSpPr>
              <p:cNvPr id="6" name="Rounded Rectangle 5"/>
              <p:cNvSpPr/>
              <p:nvPr/>
            </p:nvSpPr>
            <p:spPr>
              <a:xfrm>
                <a:off x="1525274" y="-92577"/>
                <a:ext cx="2160367" cy="941824"/>
              </a:xfrm>
              <a:prstGeom prst="roundRect">
                <a:avLst>
                  <a:gd name="adj" fmla="val 10000"/>
                </a:avLst>
              </a:prstGeom>
              <a:sp3d extrusionH="190500" prstMaterial="dkEdge">
                <a:bevelT w="120650" h="38100" prst="relaxedInset"/>
                <a:bevelB w="120650" h="57150" prst="relaxedInset"/>
                <a:contourClr>
                  <a:schemeClr val="bg1"/>
                </a:contourClr>
              </a:sp3d>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sp>
          <p:sp>
            <p:nvSpPr>
              <p:cNvPr id="7" name="Rounded Rectangle 4"/>
              <p:cNvSpPr/>
              <p:nvPr/>
            </p:nvSpPr>
            <p:spPr>
              <a:xfrm>
                <a:off x="1580444" y="-92578"/>
                <a:ext cx="2105197" cy="914240"/>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99060" tIns="99060" rIns="99060" bIns="99060" spcCol="1270" anchor="ctr"/>
              <a:lstStyle/>
              <a:p>
                <a:pPr algn="ctr" defTabSz="1155700" eaLnBrk="1" hangingPunct="1">
                  <a:lnSpc>
                    <a:spcPct val="90000"/>
                  </a:lnSpc>
                  <a:spcAft>
                    <a:spcPct val="35000"/>
                  </a:spcAft>
                  <a:defRPr/>
                </a:pPr>
                <a:r>
                  <a:rPr lang="en-US" sz="2000" b="1" dirty="0">
                    <a:latin typeface="Calibri"/>
                    <a:cs typeface="Calibri"/>
                  </a:rPr>
                  <a:t> Math Practices (How?)</a:t>
                </a:r>
              </a:p>
            </p:txBody>
          </p:sp>
        </p:grpSp>
        <p:grpSp>
          <p:nvGrpSpPr>
            <p:cNvPr id="9" name="Group 8"/>
            <p:cNvGrpSpPr/>
            <p:nvPr/>
          </p:nvGrpSpPr>
          <p:grpSpPr>
            <a:xfrm>
              <a:off x="6410513" y="3814339"/>
              <a:ext cx="1995771" cy="1121036"/>
              <a:chOff x="1254960" y="238260"/>
              <a:chExt cx="2160367" cy="949640"/>
            </a:xfrm>
            <a:scene3d>
              <a:camera prst="orthographicFront"/>
              <a:lightRig rig="threePt" dir="t">
                <a:rot lat="0" lon="0" rev="7500000"/>
              </a:lightRig>
            </a:scene3d>
          </p:grpSpPr>
          <p:sp>
            <p:nvSpPr>
              <p:cNvPr id="10" name="Rounded Rectangle 9"/>
              <p:cNvSpPr/>
              <p:nvPr/>
            </p:nvSpPr>
            <p:spPr>
              <a:xfrm>
                <a:off x="1254960" y="246076"/>
                <a:ext cx="2160367" cy="941824"/>
              </a:xfrm>
              <a:prstGeom prst="roundRect">
                <a:avLst>
                  <a:gd name="adj" fmla="val 10000"/>
                </a:avLst>
              </a:prstGeom>
              <a:sp3d extrusionH="190500" prstMaterial="dkEdge">
                <a:bevelT w="120650" h="38100" prst="relaxedInset"/>
                <a:bevelB w="120650" h="57150" prst="relaxedInset"/>
                <a:contourClr>
                  <a:schemeClr val="bg1"/>
                </a:contourClr>
              </a:sp3d>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sp>
          <p:sp>
            <p:nvSpPr>
              <p:cNvPr id="11" name="Rounded Rectangle 4"/>
              <p:cNvSpPr/>
              <p:nvPr/>
            </p:nvSpPr>
            <p:spPr>
              <a:xfrm>
                <a:off x="1254960" y="238260"/>
                <a:ext cx="2105197" cy="949640"/>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99060" tIns="99060" rIns="99060" bIns="99060" spcCol="1270" anchor="ctr"/>
              <a:lstStyle/>
              <a:p>
                <a:pPr algn="ctr" defTabSz="1155700" eaLnBrk="1" hangingPunct="1">
                  <a:lnSpc>
                    <a:spcPct val="90000"/>
                  </a:lnSpc>
                  <a:spcAft>
                    <a:spcPts val="0"/>
                  </a:spcAft>
                  <a:defRPr/>
                </a:pPr>
                <a:r>
                  <a:rPr lang="en-US" sz="2000" b="1" dirty="0" smtClean="0">
                    <a:latin typeface="Calibri"/>
                    <a:cs typeface="Calibri"/>
                  </a:rPr>
                  <a:t>Math Content</a:t>
                </a:r>
                <a:endParaRPr lang="en-US" sz="2000" b="1" dirty="0">
                  <a:latin typeface="Calibri"/>
                  <a:cs typeface="Calibri"/>
                </a:endParaRPr>
              </a:p>
              <a:p>
                <a:pPr algn="ctr" defTabSz="1155700" eaLnBrk="1" hangingPunct="1">
                  <a:lnSpc>
                    <a:spcPct val="90000"/>
                  </a:lnSpc>
                  <a:spcAft>
                    <a:spcPts val="0"/>
                  </a:spcAft>
                  <a:defRPr/>
                </a:pPr>
                <a:r>
                  <a:rPr lang="en-US" sz="2000" b="1" dirty="0">
                    <a:latin typeface="Calibri"/>
                    <a:cs typeface="Calibri"/>
                  </a:rPr>
                  <a:t> (What?)</a:t>
                </a:r>
              </a:p>
            </p:txBody>
          </p:sp>
        </p:grpSp>
      </p:grpSp>
      <p:sp>
        <p:nvSpPr>
          <p:cNvPr id="13" name="Rectangle 2"/>
          <p:cNvSpPr>
            <a:spLocks noChangeArrowheads="1"/>
          </p:cNvSpPr>
          <p:nvPr/>
        </p:nvSpPr>
        <p:spPr bwMode="auto">
          <a:xfrm>
            <a:off x="-180528" y="6453188"/>
            <a:ext cx="31902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lvl="4" eaLnBrk="1" hangingPunct="1">
              <a:spcBef>
                <a:spcPct val="0"/>
              </a:spcBef>
              <a:buFontTx/>
              <a:buNone/>
            </a:pPr>
            <a:r>
              <a:rPr lang="en-US" altLang="en-US" sz="1200" dirty="0" smtClean="0">
                <a:solidFill>
                  <a:srgbClr val="000000"/>
                </a:solidFill>
                <a:latin typeface="Calibri"/>
                <a:ea typeface="ＭＳ Ｐゴシック" panose="020B0600070205080204" pitchFamily="34" charset="-128"/>
                <a:cs typeface="Calibri"/>
              </a:rPr>
              <a:t>Common </a:t>
            </a:r>
            <a:r>
              <a:rPr lang="en-US" altLang="en-US" sz="1200" dirty="0">
                <a:solidFill>
                  <a:srgbClr val="000000"/>
                </a:solidFill>
                <a:latin typeface="Calibri"/>
                <a:ea typeface="ＭＳ Ｐゴシック" panose="020B0600070205080204" pitchFamily="34" charset="-128"/>
                <a:cs typeface="Calibri"/>
              </a:rPr>
              <a:t>Core State Standards </a:t>
            </a:r>
            <a:r>
              <a:rPr lang="en-US" altLang="en-US" sz="1200" dirty="0" smtClean="0">
                <a:solidFill>
                  <a:srgbClr val="000000"/>
                </a:solidFill>
                <a:latin typeface="Calibri"/>
                <a:ea typeface="ＭＳ Ｐゴシック" panose="020B0600070205080204" pitchFamily="34" charset="-128"/>
                <a:cs typeface="Calibri"/>
              </a:rPr>
              <a:t>Initiative, </a:t>
            </a:r>
            <a:r>
              <a:rPr lang="en-US" altLang="en-US" sz="1200" dirty="0" err="1" smtClean="0">
                <a:solidFill>
                  <a:srgbClr val="000000"/>
                </a:solidFill>
                <a:latin typeface="Calibri"/>
                <a:ea typeface="ＭＳ Ｐゴシック" panose="020B0600070205080204" pitchFamily="34" charset="-128"/>
                <a:cs typeface="Calibri"/>
              </a:rPr>
              <a:t>n.d.a,b</a:t>
            </a:r>
            <a:endParaRPr lang="en-US" altLang="en-US" sz="1200" dirty="0">
              <a:solidFill>
                <a:srgbClr val="000000"/>
              </a:solidFill>
              <a:latin typeface="Calibri"/>
              <a:ea typeface="ＭＳ Ｐゴシック" panose="020B0600070205080204" pitchFamily="34" charset="-128"/>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ln>
            <a:miter lim="800000"/>
            <a:headEnd/>
            <a:tailEnd/>
          </a:ln>
        </p:spPr>
        <p:txBody>
          <a:bodyPr/>
          <a:lstStyle/>
          <a:p>
            <a:r>
              <a:rPr lang="en-US" altLang="en-US" dirty="0" smtClean="0">
                <a:latin typeface="Calibri"/>
                <a:cs typeface="Calibri"/>
              </a:rPr>
              <a:t>CCSS-M Focus</a:t>
            </a:r>
          </a:p>
        </p:txBody>
      </p:sp>
      <p:grpSp>
        <p:nvGrpSpPr>
          <p:cNvPr id="12" name="Group 11"/>
          <p:cNvGrpSpPr/>
          <p:nvPr/>
        </p:nvGrpSpPr>
        <p:grpSpPr>
          <a:xfrm>
            <a:off x="2483768" y="1628800"/>
            <a:ext cx="5400600" cy="3528392"/>
            <a:chOff x="1979613" y="1700213"/>
            <a:chExt cx="6696075" cy="4545012"/>
          </a:xfrm>
        </p:grpSpPr>
        <p:pic>
          <p:nvPicPr>
            <p:cNvPr id="13" name="Picture 6" descr="C:\Users\lartzi\Desktop\Part 2 Universal Math\PowerPoint\45927848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700213"/>
              <a:ext cx="6696075" cy="454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p:nvPr/>
          </p:nvGrpSpPr>
          <p:grpSpPr>
            <a:xfrm>
              <a:off x="2151311" y="3814338"/>
              <a:ext cx="1944216" cy="1130263"/>
              <a:chOff x="1525274" y="-92578"/>
              <a:chExt cx="2160367" cy="941825"/>
            </a:xfrm>
            <a:scene3d>
              <a:camera prst="orthographicFront"/>
              <a:lightRig rig="threePt" dir="t">
                <a:rot lat="0" lon="0" rev="7500000"/>
              </a:lightRig>
            </a:scene3d>
          </p:grpSpPr>
          <p:sp>
            <p:nvSpPr>
              <p:cNvPr id="18" name="Rounded Rectangle 17"/>
              <p:cNvSpPr/>
              <p:nvPr/>
            </p:nvSpPr>
            <p:spPr>
              <a:xfrm>
                <a:off x="1525274" y="-92577"/>
                <a:ext cx="2160367" cy="941824"/>
              </a:xfrm>
              <a:prstGeom prst="roundRect">
                <a:avLst>
                  <a:gd name="adj" fmla="val 10000"/>
                </a:avLst>
              </a:prstGeom>
              <a:sp3d extrusionH="190500" prstMaterial="dkEdge">
                <a:bevelT w="120650" h="38100" prst="relaxedInset"/>
                <a:bevelB w="120650" h="57150" prst="relaxedInset"/>
                <a:contourClr>
                  <a:schemeClr val="bg1"/>
                </a:contourClr>
              </a:sp3d>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sp>
          <p:sp>
            <p:nvSpPr>
              <p:cNvPr id="19" name="Rounded Rectangle 4"/>
              <p:cNvSpPr/>
              <p:nvPr/>
            </p:nvSpPr>
            <p:spPr>
              <a:xfrm>
                <a:off x="1580444" y="-92578"/>
                <a:ext cx="2105197" cy="914240"/>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99060" tIns="99060" rIns="99060" bIns="99060" spcCol="1270" anchor="ctr"/>
              <a:lstStyle/>
              <a:p>
                <a:pPr algn="ctr" defTabSz="1155700" eaLnBrk="1" hangingPunct="1">
                  <a:lnSpc>
                    <a:spcPct val="90000"/>
                  </a:lnSpc>
                  <a:spcAft>
                    <a:spcPct val="35000"/>
                  </a:spcAft>
                  <a:defRPr/>
                </a:pPr>
                <a:r>
                  <a:rPr lang="en-US" sz="2000" b="1" dirty="0">
                    <a:latin typeface="Calibri"/>
                    <a:cs typeface="Calibri"/>
                  </a:rPr>
                  <a:t> Math Practices (How?)</a:t>
                </a:r>
              </a:p>
            </p:txBody>
          </p:sp>
        </p:grpSp>
        <p:grpSp>
          <p:nvGrpSpPr>
            <p:cNvPr id="15" name="Group 14"/>
            <p:cNvGrpSpPr/>
            <p:nvPr/>
          </p:nvGrpSpPr>
          <p:grpSpPr>
            <a:xfrm>
              <a:off x="6410513" y="3814339"/>
              <a:ext cx="1995771" cy="1121036"/>
              <a:chOff x="1254960" y="238260"/>
              <a:chExt cx="2160367" cy="949640"/>
            </a:xfrm>
            <a:scene3d>
              <a:camera prst="orthographicFront"/>
              <a:lightRig rig="threePt" dir="t">
                <a:rot lat="0" lon="0" rev="7500000"/>
              </a:lightRig>
            </a:scene3d>
          </p:grpSpPr>
          <p:sp>
            <p:nvSpPr>
              <p:cNvPr id="16" name="Rounded Rectangle 15"/>
              <p:cNvSpPr/>
              <p:nvPr/>
            </p:nvSpPr>
            <p:spPr>
              <a:xfrm>
                <a:off x="1254960" y="246076"/>
                <a:ext cx="2160367" cy="941824"/>
              </a:xfrm>
              <a:prstGeom prst="roundRect">
                <a:avLst>
                  <a:gd name="adj" fmla="val 10000"/>
                </a:avLst>
              </a:prstGeom>
              <a:sp3d extrusionH="190500" prstMaterial="dkEdge">
                <a:bevelT w="120650" h="38100" prst="relaxedInset"/>
                <a:bevelB w="120650" h="57150" prst="relaxedInset"/>
                <a:contourClr>
                  <a:schemeClr val="bg1"/>
                </a:contourClr>
              </a:sp3d>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sp>
          <p:sp>
            <p:nvSpPr>
              <p:cNvPr id="17" name="Rounded Rectangle 4"/>
              <p:cNvSpPr/>
              <p:nvPr/>
            </p:nvSpPr>
            <p:spPr>
              <a:xfrm>
                <a:off x="1254960" y="238260"/>
                <a:ext cx="2105197" cy="949640"/>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99060" tIns="99060" rIns="99060" bIns="99060" spcCol="1270" anchor="ctr"/>
              <a:lstStyle/>
              <a:p>
                <a:pPr algn="ctr" defTabSz="1155700" eaLnBrk="1" hangingPunct="1">
                  <a:lnSpc>
                    <a:spcPct val="90000"/>
                  </a:lnSpc>
                  <a:spcAft>
                    <a:spcPts val="0"/>
                  </a:spcAft>
                  <a:defRPr/>
                </a:pPr>
                <a:r>
                  <a:rPr lang="en-US" sz="2000" b="1" dirty="0" smtClean="0">
                    <a:latin typeface="Calibri"/>
                    <a:cs typeface="Calibri"/>
                  </a:rPr>
                  <a:t>Math Content</a:t>
                </a:r>
                <a:endParaRPr lang="en-US" sz="2000" b="1" dirty="0">
                  <a:latin typeface="Calibri"/>
                  <a:cs typeface="Calibri"/>
                </a:endParaRPr>
              </a:p>
              <a:p>
                <a:pPr algn="ctr" defTabSz="1155700" eaLnBrk="1" hangingPunct="1">
                  <a:lnSpc>
                    <a:spcPct val="90000"/>
                  </a:lnSpc>
                  <a:spcAft>
                    <a:spcPts val="0"/>
                  </a:spcAft>
                  <a:defRPr/>
                </a:pPr>
                <a:r>
                  <a:rPr lang="en-US" sz="2000" b="1" dirty="0">
                    <a:latin typeface="Calibri"/>
                    <a:cs typeface="Calibri"/>
                  </a:rPr>
                  <a:t> (What?)</a:t>
                </a:r>
              </a:p>
            </p:txBody>
          </p:sp>
        </p:grpSp>
      </p:grpSp>
      <p:sp>
        <p:nvSpPr>
          <p:cNvPr id="2" name="Oval 1"/>
          <p:cNvSpPr/>
          <p:nvPr/>
        </p:nvSpPr>
        <p:spPr>
          <a:xfrm>
            <a:off x="2267744" y="2132856"/>
            <a:ext cx="2520280" cy="2519981"/>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ln>
            <a:miter lim="800000"/>
            <a:headEnd/>
            <a:tailEnd/>
          </a:ln>
        </p:spPr>
        <p:txBody>
          <a:bodyPr/>
          <a:lstStyle/>
          <a:p>
            <a:r>
              <a:rPr lang="en-US" altLang="en-US" dirty="0" smtClean="0">
                <a:latin typeface="Calibri"/>
                <a:cs typeface="Calibri"/>
              </a:rPr>
              <a:t>Learning Expectations</a:t>
            </a:r>
            <a:endParaRPr lang="en-US" altLang="en-US" b="0" dirty="0" smtClean="0">
              <a:solidFill>
                <a:srgbClr val="115C92"/>
              </a:solidFill>
              <a:latin typeface="Calibri"/>
              <a:cs typeface="Calibri"/>
            </a:endParaRPr>
          </a:p>
        </p:txBody>
      </p:sp>
      <p:sp>
        <p:nvSpPr>
          <p:cNvPr id="3" name="Content Placeholder 2"/>
          <p:cNvSpPr>
            <a:spLocks noGrp="1"/>
          </p:cNvSpPr>
          <p:nvPr>
            <p:ph idx="1"/>
          </p:nvPr>
        </p:nvSpPr>
        <p:spPr>
          <a:xfrm>
            <a:off x="1692275" y="1600200"/>
            <a:ext cx="6994525" cy="4421088"/>
          </a:xfrm>
        </p:spPr>
        <p:txBody>
          <a:bodyPr>
            <a:noAutofit/>
          </a:bodyPr>
          <a:lstStyle/>
          <a:p>
            <a:pPr marL="0" indent="0">
              <a:spcBef>
                <a:spcPts val="1200"/>
              </a:spcBef>
              <a:buFont typeface="Wingdings" panose="05000000000000000000" pitchFamily="2" charset="2"/>
              <a:buNone/>
              <a:defRPr/>
            </a:pPr>
            <a:r>
              <a:rPr lang="en-US" altLang="en-US" sz="2400" dirty="0">
                <a:solidFill>
                  <a:schemeClr val="tx1"/>
                </a:solidFill>
                <a:latin typeface="Calibri"/>
                <a:cs typeface="Calibri"/>
              </a:rPr>
              <a:t>After studying this part of the module, you will be able to</a:t>
            </a:r>
            <a:r>
              <a:rPr lang="en-US" altLang="en-US" sz="2400" dirty="0" smtClean="0">
                <a:solidFill>
                  <a:schemeClr val="tx1"/>
                </a:solidFill>
                <a:latin typeface="Calibri"/>
                <a:cs typeface="Calibri"/>
              </a:rPr>
              <a:t>:</a:t>
            </a:r>
          </a:p>
          <a:p>
            <a:pPr>
              <a:spcBef>
                <a:spcPts val="1200"/>
              </a:spcBef>
              <a:buFont typeface="Arial"/>
              <a:buChar char="•"/>
              <a:defRPr/>
            </a:pPr>
            <a:r>
              <a:rPr lang="en-US" sz="2400" b="1" u="sng" dirty="0" smtClean="0">
                <a:solidFill>
                  <a:schemeClr val="tx1"/>
                </a:solidFill>
                <a:latin typeface="Calibri"/>
                <a:cs typeface="Calibri"/>
              </a:rPr>
              <a:t>Define</a:t>
            </a:r>
            <a:r>
              <a:rPr lang="en-US" sz="2400" dirty="0" smtClean="0">
                <a:solidFill>
                  <a:schemeClr val="tx1"/>
                </a:solidFill>
                <a:latin typeface="Calibri"/>
                <a:cs typeface="Calibri"/>
              </a:rPr>
              <a:t> </a:t>
            </a:r>
            <a:r>
              <a:rPr lang="en-US" sz="2400" dirty="0">
                <a:solidFill>
                  <a:schemeClr val="tx1"/>
                </a:solidFill>
                <a:latin typeface="Calibri"/>
                <a:cs typeface="Calibri"/>
              </a:rPr>
              <a:t>universal math </a:t>
            </a:r>
            <a:r>
              <a:rPr lang="en-US" sz="2400" dirty="0" smtClean="0">
                <a:solidFill>
                  <a:schemeClr val="tx1"/>
                </a:solidFill>
                <a:latin typeface="Calibri"/>
                <a:cs typeface="Calibri"/>
              </a:rPr>
              <a:t>instruction.</a:t>
            </a:r>
          </a:p>
          <a:p>
            <a:pPr>
              <a:spcBef>
                <a:spcPts val="1200"/>
              </a:spcBef>
              <a:buFont typeface="Arial"/>
              <a:buChar char="•"/>
              <a:defRPr/>
            </a:pPr>
            <a:r>
              <a:rPr lang="en-US" sz="2400" b="1" u="sng" dirty="0" smtClean="0">
                <a:solidFill>
                  <a:schemeClr val="tx1"/>
                </a:solidFill>
                <a:latin typeface="Calibri"/>
                <a:cs typeface="Calibri"/>
              </a:rPr>
              <a:t>Examine</a:t>
            </a:r>
            <a:r>
              <a:rPr lang="en-US" sz="2400" dirty="0" smtClean="0">
                <a:solidFill>
                  <a:schemeClr val="tx1"/>
                </a:solidFill>
                <a:latin typeface="Calibri"/>
                <a:cs typeface="Calibri"/>
              </a:rPr>
              <a:t> high-quality math instructional practices at </a:t>
            </a:r>
            <a:r>
              <a:rPr lang="en-US" sz="2400" dirty="0">
                <a:solidFill>
                  <a:schemeClr val="tx1"/>
                </a:solidFill>
                <a:latin typeface="Calibri"/>
                <a:cs typeface="Calibri"/>
              </a:rPr>
              <a:t>the universal level</a:t>
            </a:r>
            <a:r>
              <a:rPr lang="en-US" sz="2400" dirty="0" smtClean="0">
                <a:solidFill>
                  <a:schemeClr val="tx1"/>
                </a:solidFill>
                <a:latin typeface="Calibri"/>
                <a:cs typeface="Calibri"/>
              </a:rPr>
              <a:t>.</a:t>
            </a:r>
          </a:p>
          <a:p>
            <a:pPr>
              <a:spcBef>
                <a:spcPts val="1200"/>
              </a:spcBef>
              <a:buFont typeface="Arial"/>
              <a:buChar char="•"/>
              <a:defRPr/>
            </a:pPr>
            <a:r>
              <a:rPr lang="en-US" sz="2400" b="1" u="sng" dirty="0" smtClean="0">
                <a:solidFill>
                  <a:schemeClr val="tx1"/>
                </a:solidFill>
                <a:latin typeface="Calibri"/>
                <a:cs typeface="Calibri"/>
              </a:rPr>
              <a:t>Identify</a:t>
            </a:r>
            <a:r>
              <a:rPr lang="en-US" sz="2400" dirty="0" smtClean="0">
                <a:solidFill>
                  <a:schemeClr val="tx1"/>
                </a:solidFill>
                <a:latin typeface="Calibri"/>
                <a:cs typeface="Calibri"/>
              </a:rPr>
              <a:t> </a:t>
            </a:r>
            <a:r>
              <a:rPr lang="en-US" sz="2400" dirty="0">
                <a:solidFill>
                  <a:schemeClr val="tx1"/>
                </a:solidFill>
                <a:latin typeface="Calibri"/>
                <a:cs typeface="Calibri"/>
              </a:rPr>
              <a:t>the steps in the screening </a:t>
            </a:r>
            <a:r>
              <a:rPr lang="en-US" sz="2400" dirty="0" smtClean="0">
                <a:solidFill>
                  <a:schemeClr val="tx1"/>
                </a:solidFill>
                <a:latin typeface="Calibri"/>
                <a:cs typeface="Calibri"/>
              </a:rPr>
              <a:t>process and the use for progress monitoring at the universal level.</a:t>
            </a:r>
          </a:p>
          <a:p>
            <a:pPr>
              <a:spcBef>
                <a:spcPts val="1200"/>
              </a:spcBef>
              <a:buFont typeface="Arial"/>
              <a:buChar char="•"/>
              <a:defRPr/>
            </a:pPr>
            <a:r>
              <a:rPr lang="en-US" sz="2400" b="1" u="sng" dirty="0" smtClean="0">
                <a:solidFill>
                  <a:schemeClr val="tx1"/>
                </a:solidFill>
                <a:latin typeface="Calibri"/>
                <a:cs typeface="Calibri"/>
              </a:rPr>
              <a:t>Evaluate</a:t>
            </a:r>
            <a:r>
              <a:rPr lang="en-US" sz="2400" dirty="0" smtClean="0">
                <a:solidFill>
                  <a:schemeClr val="tx1"/>
                </a:solidFill>
                <a:latin typeface="Calibri"/>
                <a:cs typeface="Calibri"/>
              </a:rPr>
              <a:t> different case studies to determine ways to support learning at the universal level.</a:t>
            </a:r>
            <a:endParaRPr lang="en-US" sz="2400" dirty="0">
              <a:solidFill>
                <a:schemeClr val="tx1"/>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a:xfrm>
            <a:off x="1692275" y="274638"/>
            <a:ext cx="7127875" cy="1210146"/>
          </a:xfrm>
          <a:ln>
            <a:miter lim="800000"/>
            <a:headEnd/>
            <a:tailEnd/>
          </a:ln>
        </p:spPr>
        <p:txBody>
          <a:bodyPr/>
          <a:lstStyle/>
          <a:p>
            <a:r>
              <a:rPr lang="en-US" altLang="en-US" sz="4000" dirty="0" smtClean="0">
                <a:latin typeface="Calibri"/>
                <a:cs typeface="Calibri"/>
              </a:rPr>
              <a:t>Activity: CCSS-M Math Practices 20-Word Jigsaw</a:t>
            </a:r>
          </a:p>
        </p:txBody>
      </p:sp>
      <p:pic>
        <p:nvPicPr>
          <p:cNvPr id="481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1628800"/>
            <a:ext cx="4968552" cy="354209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5" name="12-Point Star 4"/>
          <p:cNvSpPr/>
          <p:nvPr/>
        </p:nvSpPr>
        <p:spPr>
          <a:xfrm>
            <a:off x="-39663" y="188640"/>
            <a:ext cx="1763688" cy="864567"/>
          </a:xfrm>
          <a:prstGeom prst="star12">
            <a:avLst/>
          </a:prstGeom>
          <a:solidFill>
            <a:srgbClr val="FFC000"/>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200" dirty="0">
                <a:solidFill>
                  <a:schemeClr val="accent4"/>
                </a:solidFill>
                <a:latin typeface="Calibri"/>
                <a:cs typeface="Calibri"/>
              </a:rPr>
              <a:t>Interactive Activity</a:t>
            </a:r>
          </a:p>
        </p:txBody>
      </p:sp>
      <p:sp>
        <p:nvSpPr>
          <p:cNvPr id="6" name="Rectangle 2"/>
          <p:cNvSpPr>
            <a:spLocks noChangeArrowheads="1"/>
          </p:cNvSpPr>
          <p:nvPr/>
        </p:nvSpPr>
        <p:spPr bwMode="auto">
          <a:xfrm>
            <a:off x="-180528" y="6453188"/>
            <a:ext cx="307811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lvl="4" eaLnBrk="1" hangingPunct="1">
              <a:spcBef>
                <a:spcPct val="0"/>
              </a:spcBef>
              <a:buFontTx/>
              <a:buNone/>
            </a:pPr>
            <a:r>
              <a:rPr lang="en-US" altLang="en-US" sz="1200" dirty="0" smtClean="0">
                <a:solidFill>
                  <a:srgbClr val="000000"/>
                </a:solidFill>
                <a:latin typeface="Calibri"/>
                <a:ea typeface="ＭＳ Ｐゴシック" panose="020B0600070205080204" pitchFamily="34" charset="-128"/>
                <a:cs typeface="Calibri"/>
              </a:rPr>
              <a:t>Common </a:t>
            </a:r>
            <a:r>
              <a:rPr lang="en-US" altLang="en-US" sz="1200" dirty="0">
                <a:solidFill>
                  <a:srgbClr val="000000"/>
                </a:solidFill>
                <a:latin typeface="Calibri"/>
                <a:ea typeface="ＭＳ Ｐゴシック" panose="020B0600070205080204" pitchFamily="34" charset="-128"/>
                <a:cs typeface="Calibri"/>
              </a:rPr>
              <a:t>Core State Standards </a:t>
            </a:r>
            <a:r>
              <a:rPr lang="en-US" altLang="en-US" sz="1200" dirty="0" smtClean="0">
                <a:solidFill>
                  <a:srgbClr val="000000"/>
                </a:solidFill>
                <a:latin typeface="Calibri"/>
                <a:ea typeface="ＭＳ Ｐゴシック" panose="020B0600070205080204" pitchFamily="34" charset="-128"/>
                <a:cs typeface="Calibri"/>
              </a:rPr>
              <a:t>Initiative, </a:t>
            </a:r>
            <a:r>
              <a:rPr lang="en-US" altLang="en-US" sz="1200" dirty="0" err="1" smtClean="0">
                <a:solidFill>
                  <a:srgbClr val="000000"/>
                </a:solidFill>
                <a:latin typeface="Calibri"/>
                <a:ea typeface="ＭＳ Ｐゴシック" panose="020B0600070205080204" pitchFamily="34" charset="-128"/>
                <a:cs typeface="Calibri"/>
              </a:rPr>
              <a:t>n.d.b</a:t>
            </a:r>
            <a:endParaRPr lang="en-US" altLang="en-US" sz="1200" dirty="0">
              <a:solidFill>
                <a:srgbClr val="000000"/>
              </a:solidFill>
              <a:latin typeface="Calibri"/>
              <a:ea typeface="ＭＳ Ｐゴシック" panose="020B0600070205080204" pitchFamily="34" charset="-128"/>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a:ln>
            <a:miter lim="800000"/>
            <a:headEnd/>
            <a:tailEnd/>
          </a:ln>
        </p:spPr>
        <p:txBody>
          <a:bodyPr/>
          <a:lstStyle/>
          <a:p>
            <a:r>
              <a:rPr lang="en-US" altLang="en-US" dirty="0" smtClean="0">
                <a:latin typeface="Calibri"/>
                <a:cs typeface="Calibri"/>
              </a:rPr>
              <a:t>CCSS-M Focus</a:t>
            </a:r>
          </a:p>
        </p:txBody>
      </p:sp>
      <p:grpSp>
        <p:nvGrpSpPr>
          <p:cNvPr id="3" name="Group 2"/>
          <p:cNvGrpSpPr/>
          <p:nvPr/>
        </p:nvGrpSpPr>
        <p:grpSpPr>
          <a:xfrm>
            <a:off x="2123629" y="1700213"/>
            <a:ext cx="5904755" cy="3456979"/>
            <a:chOff x="1979613" y="1700213"/>
            <a:chExt cx="6913562" cy="4545012"/>
          </a:xfrm>
        </p:grpSpPr>
        <p:pic>
          <p:nvPicPr>
            <p:cNvPr id="108547" name="Picture 6" descr="C:\Users\lartzi\Desktop\Part 2 Universal Math\PowerPoint\45927848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700213"/>
              <a:ext cx="6696075" cy="454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2151311" y="3814338"/>
              <a:ext cx="1944217" cy="1130262"/>
              <a:chOff x="1525273" y="-92578"/>
              <a:chExt cx="2160368" cy="941824"/>
            </a:xfrm>
            <a:scene3d>
              <a:camera prst="orthographicFront"/>
              <a:lightRig rig="threePt" dir="t">
                <a:rot lat="0" lon="0" rev="7500000"/>
              </a:lightRig>
            </a:scene3d>
          </p:grpSpPr>
          <p:sp>
            <p:nvSpPr>
              <p:cNvPr id="6" name="Rounded Rectangle 5"/>
              <p:cNvSpPr/>
              <p:nvPr/>
            </p:nvSpPr>
            <p:spPr>
              <a:xfrm>
                <a:off x="1525273" y="-92578"/>
                <a:ext cx="2160368" cy="941824"/>
              </a:xfrm>
              <a:prstGeom prst="roundRect">
                <a:avLst>
                  <a:gd name="adj" fmla="val 10000"/>
                </a:avLst>
              </a:prstGeom>
              <a:sp3d extrusionH="190500" prstMaterial="dkEdge">
                <a:bevelT w="120650" h="38100" prst="relaxedInset"/>
                <a:bevelB w="120650" h="57150" prst="relaxedInset"/>
                <a:contourClr>
                  <a:schemeClr val="bg1"/>
                </a:contourClr>
              </a:sp3d>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sp>
          <p:sp>
            <p:nvSpPr>
              <p:cNvPr id="7" name="Rounded Rectangle 4"/>
              <p:cNvSpPr/>
              <p:nvPr/>
            </p:nvSpPr>
            <p:spPr>
              <a:xfrm>
                <a:off x="1580444" y="-92578"/>
                <a:ext cx="2105197" cy="914240"/>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99060" tIns="99060" rIns="99060" bIns="99060" spcCol="1270" anchor="ctr"/>
              <a:lstStyle/>
              <a:p>
                <a:pPr algn="ctr" defTabSz="1155700" eaLnBrk="1" hangingPunct="1">
                  <a:lnSpc>
                    <a:spcPct val="90000"/>
                  </a:lnSpc>
                  <a:spcAft>
                    <a:spcPct val="35000"/>
                  </a:spcAft>
                  <a:defRPr/>
                </a:pPr>
                <a:r>
                  <a:rPr lang="en-US" sz="2000" b="1" dirty="0"/>
                  <a:t> </a:t>
                </a:r>
                <a:r>
                  <a:rPr lang="en-US" sz="2000" b="1" dirty="0">
                    <a:latin typeface="Calibri"/>
                    <a:cs typeface="Calibri"/>
                  </a:rPr>
                  <a:t>Math Practices (How?)</a:t>
                </a:r>
              </a:p>
            </p:txBody>
          </p:sp>
        </p:grpSp>
        <p:grpSp>
          <p:nvGrpSpPr>
            <p:cNvPr id="9" name="Group 8"/>
            <p:cNvGrpSpPr/>
            <p:nvPr/>
          </p:nvGrpSpPr>
          <p:grpSpPr>
            <a:xfrm>
              <a:off x="6410513" y="3823566"/>
              <a:ext cx="1995771" cy="1111809"/>
              <a:chOff x="1254960" y="246076"/>
              <a:chExt cx="2160367" cy="941824"/>
            </a:xfrm>
            <a:scene3d>
              <a:camera prst="orthographicFront"/>
              <a:lightRig rig="threePt" dir="t">
                <a:rot lat="0" lon="0" rev="7500000"/>
              </a:lightRig>
            </a:scene3d>
          </p:grpSpPr>
          <p:sp>
            <p:nvSpPr>
              <p:cNvPr id="10" name="Rounded Rectangle 9"/>
              <p:cNvSpPr/>
              <p:nvPr/>
            </p:nvSpPr>
            <p:spPr>
              <a:xfrm>
                <a:off x="1254960" y="246076"/>
                <a:ext cx="2160367" cy="941824"/>
              </a:xfrm>
              <a:prstGeom prst="roundRect">
                <a:avLst>
                  <a:gd name="adj" fmla="val 10000"/>
                </a:avLst>
              </a:prstGeom>
              <a:sp3d extrusionH="190500" prstMaterial="dkEdge">
                <a:bevelT w="120650" h="38100" prst="relaxedInset"/>
                <a:bevelB w="120650" h="57150" prst="relaxedInset"/>
                <a:contourClr>
                  <a:schemeClr val="bg1"/>
                </a:contourClr>
              </a:sp3d>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sp>
          <p:sp>
            <p:nvSpPr>
              <p:cNvPr id="11" name="Rounded Rectangle 4"/>
              <p:cNvSpPr/>
              <p:nvPr/>
            </p:nvSpPr>
            <p:spPr>
              <a:xfrm>
                <a:off x="1254960" y="281018"/>
                <a:ext cx="2105197" cy="886654"/>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99060" tIns="99060" rIns="99060" bIns="99060" spcCol="1270" anchor="ctr"/>
              <a:lstStyle/>
              <a:p>
                <a:pPr algn="ctr" defTabSz="1155700" eaLnBrk="1" hangingPunct="1">
                  <a:lnSpc>
                    <a:spcPct val="90000"/>
                  </a:lnSpc>
                  <a:spcAft>
                    <a:spcPts val="0"/>
                  </a:spcAft>
                  <a:defRPr/>
                </a:pPr>
                <a:r>
                  <a:rPr lang="en-US" sz="2000" b="1" dirty="0" smtClean="0">
                    <a:latin typeface="Calibri"/>
                    <a:cs typeface="Calibri"/>
                  </a:rPr>
                  <a:t>Math Content (What</a:t>
                </a:r>
                <a:r>
                  <a:rPr lang="en-US" sz="2000" b="1" dirty="0">
                    <a:latin typeface="Calibri"/>
                    <a:cs typeface="Calibri"/>
                  </a:rPr>
                  <a:t>?)</a:t>
                </a:r>
              </a:p>
            </p:txBody>
          </p:sp>
        </p:grpSp>
        <p:sp>
          <p:nvSpPr>
            <p:cNvPr id="2" name="Oval 1"/>
            <p:cNvSpPr/>
            <p:nvPr/>
          </p:nvSpPr>
          <p:spPr>
            <a:xfrm>
              <a:off x="5773693" y="2016125"/>
              <a:ext cx="3119482" cy="3566399"/>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grpSp>
      <p:sp>
        <p:nvSpPr>
          <p:cNvPr id="12" name="Rectangle 2"/>
          <p:cNvSpPr>
            <a:spLocks noChangeArrowheads="1"/>
          </p:cNvSpPr>
          <p:nvPr/>
        </p:nvSpPr>
        <p:spPr bwMode="auto">
          <a:xfrm>
            <a:off x="-180528" y="6453188"/>
            <a:ext cx="34561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lvl="4" eaLnBrk="1" hangingPunct="1">
              <a:spcBef>
                <a:spcPct val="0"/>
              </a:spcBef>
              <a:buFontTx/>
              <a:buNone/>
            </a:pPr>
            <a:r>
              <a:rPr lang="en-US" altLang="en-US" sz="1200" dirty="0" smtClean="0">
                <a:solidFill>
                  <a:srgbClr val="000000"/>
                </a:solidFill>
                <a:latin typeface="Calibri"/>
                <a:ea typeface="ＭＳ Ｐゴシック" panose="020B0600070205080204" pitchFamily="34" charset="-128"/>
                <a:cs typeface="Calibri"/>
              </a:rPr>
              <a:t>Common </a:t>
            </a:r>
            <a:r>
              <a:rPr lang="en-US" altLang="en-US" sz="1200" dirty="0">
                <a:solidFill>
                  <a:srgbClr val="000000"/>
                </a:solidFill>
                <a:latin typeface="Calibri"/>
                <a:ea typeface="ＭＳ Ｐゴシック" panose="020B0600070205080204" pitchFamily="34" charset="-128"/>
                <a:cs typeface="Calibri"/>
              </a:rPr>
              <a:t>Core State Standards </a:t>
            </a:r>
            <a:r>
              <a:rPr lang="en-US" altLang="en-US" sz="1200" dirty="0" smtClean="0">
                <a:solidFill>
                  <a:srgbClr val="000000"/>
                </a:solidFill>
                <a:latin typeface="Calibri"/>
                <a:ea typeface="ＭＳ Ｐゴシック" panose="020B0600070205080204" pitchFamily="34" charset="-128"/>
                <a:cs typeface="Calibri"/>
              </a:rPr>
              <a:t>Initiative, 2014a, </a:t>
            </a:r>
            <a:r>
              <a:rPr lang="en-US" altLang="en-US" sz="1200" dirty="0" err="1" smtClean="0">
                <a:solidFill>
                  <a:srgbClr val="000000"/>
                </a:solidFill>
                <a:latin typeface="Calibri"/>
                <a:ea typeface="ＭＳ Ｐゴシック" panose="020B0600070205080204" pitchFamily="34" charset="-128"/>
                <a:cs typeface="Calibri"/>
              </a:rPr>
              <a:t>n.d.</a:t>
            </a:r>
            <a:endParaRPr lang="en-US" altLang="en-US" sz="1200" dirty="0">
              <a:solidFill>
                <a:srgbClr val="000000"/>
              </a:solidFill>
              <a:latin typeface="Calibri"/>
              <a:ea typeface="ＭＳ Ｐゴシック" panose="020B0600070205080204" pitchFamily="34" charset="-128"/>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2"/>
          <p:cNvSpPr>
            <a:spLocks noGrp="1"/>
          </p:cNvSpPr>
          <p:nvPr>
            <p:ph type="title"/>
          </p:nvPr>
        </p:nvSpPr>
        <p:spPr>
          <a:xfrm>
            <a:off x="1692275" y="274638"/>
            <a:ext cx="6994525" cy="1282154"/>
          </a:xfrm>
          <a:ln>
            <a:miter lim="800000"/>
            <a:headEnd/>
            <a:tailEnd/>
          </a:ln>
        </p:spPr>
        <p:txBody>
          <a:bodyPr/>
          <a:lstStyle/>
          <a:p>
            <a:r>
              <a:rPr lang="en-US" altLang="en-US" dirty="0" smtClean="0">
                <a:latin typeface="Calibri"/>
                <a:cs typeface="Calibri"/>
              </a:rPr>
              <a:t>Math Content Domains Across Grades</a:t>
            </a:r>
          </a:p>
        </p:txBody>
      </p:sp>
      <p:graphicFrame>
        <p:nvGraphicFramePr>
          <p:cNvPr id="4" name="Table 3"/>
          <p:cNvGraphicFramePr>
            <a:graphicFrameLocks noGrp="1"/>
          </p:cNvGraphicFramePr>
          <p:nvPr>
            <p:extLst>
              <p:ext uri="{D42A27DB-BD31-4B8C-83A1-F6EECF244321}">
                <p14:modId xmlns:p14="http://schemas.microsoft.com/office/powerpoint/2010/main" val="3444485078"/>
              </p:ext>
            </p:extLst>
          </p:nvPr>
        </p:nvGraphicFramePr>
        <p:xfrm>
          <a:off x="1691679" y="1628775"/>
          <a:ext cx="6984777" cy="3303097"/>
        </p:xfrm>
        <a:graphic>
          <a:graphicData uri="http://schemas.openxmlformats.org/drawingml/2006/table">
            <a:tbl>
              <a:tblPr firstRow="1" bandRow="1">
                <a:tableStyleId>{8A107856-5554-42FB-B03E-39F5DBC370BA}</a:tableStyleId>
              </a:tblPr>
              <a:tblGrid>
                <a:gridCol w="1119697"/>
                <a:gridCol w="5865080"/>
              </a:tblGrid>
              <a:tr h="272676">
                <a:tc>
                  <a:txBody>
                    <a:bodyPr/>
                    <a:lstStyle/>
                    <a:p>
                      <a:r>
                        <a:rPr lang="en-US" sz="1600" dirty="0" smtClean="0">
                          <a:solidFill>
                            <a:schemeClr val="bg1"/>
                          </a:solidFill>
                          <a:latin typeface="Calibri"/>
                          <a:cs typeface="Calibri"/>
                        </a:rPr>
                        <a:t>Grades</a:t>
                      </a:r>
                      <a:endParaRPr lang="en-US" sz="1600" dirty="0">
                        <a:solidFill>
                          <a:schemeClr val="bg1"/>
                        </a:solidFill>
                        <a:latin typeface="Calibri"/>
                        <a:cs typeface="Calibri"/>
                      </a:endParaRPr>
                    </a:p>
                  </a:txBody>
                  <a:tcPr marL="91449" marR="91449" marT="45704" marB="45704">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1AF"/>
                    </a:solidFill>
                  </a:tcPr>
                </a:tc>
                <a:tc>
                  <a:txBody>
                    <a:bodyPr/>
                    <a:lstStyle/>
                    <a:p>
                      <a:r>
                        <a:rPr lang="en-US" sz="1600" dirty="0" smtClean="0">
                          <a:solidFill>
                            <a:schemeClr val="bg1"/>
                          </a:solidFill>
                          <a:latin typeface="Calibri"/>
                          <a:cs typeface="Calibri"/>
                        </a:rPr>
                        <a:t>Skills</a:t>
                      </a:r>
                      <a:endParaRPr lang="en-US" sz="1600" dirty="0">
                        <a:solidFill>
                          <a:schemeClr val="bg1"/>
                        </a:solidFill>
                        <a:latin typeface="Calibri"/>
                        <a:cs typeface="Calibri"/>
                      </a:endParaRPr>
                    </a:p>
                  </a:txBody>
                  <a:tcPr marL="91449" marR="91449" marT="45704" marB="45704">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1AF"/>
                    </a:solidFill>
                  </a:tcPr>
                </a:tc>
              </a:tr>
              <a:tr h="471005">
                <a:tc>
                  <a:txBody>
                    <a:bodyPr/>
                    <a:lstStyle/>
                    <a:p>
                      <a:r>
                        <a:rPr lang="en-US" sz="1600" dirty="0" smtClean="0">
                          <a:solidFill>
                            <a:schemeClr val="accent4"/>
                          </a:solidFill>
                          <a:latin typeface="Calibri"/>
                          <a:cs typeface="Calibri"/>
                        </a:rPr>
                        <a:t>K-2</a:t>
                      </a:r>
                      <a:endParaRPr lang="en-US" sz="1600" dirty="0">
                        <a:solidFill>
                          <a:schemeClr val="accent4"/>
                        </a:solidFill>
                        <a:latin typeface="Calibri"/>
                        <a:cs typeface="Calibri"/>
                      </a:endParaRPr>
                    </a:p>
                  </a:txBody>
                  <a:tcPr marL="91449" marR="91449" marT="45704" marB="45704">
                    <a:lnL w="12700" cmpd="sng">
                      <a:noFill/>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20000"/>
                        <a:lumOff val="80000"/>
                      </a:schemeClr>
                    </a:solidFill>
                  </a:tcPr>
                </a:tc>
                <a:tc>
                  <a:txBody>
                    <a:bodyPr/>
                    <a:lstStyle/>
                    <a:p>
                      <a:r>
                        <a:rPr lang="en-US" sz="1600" dirty="0" smtClean="0">
                          <a:solidFill>
                            <a:schemeClr val="accent4"/>
                          </a:solidFill>
                          <a:latin typeface="Calibri"/>
                          <a:cs typeface="Calibri"/>
                        </a:rPr>
                        <a:t>Concepts, skills, and problem solving related to addition and subtraction.</a:t>
                      </a:r>
                      <a:endParaRPr lang="en-US" sz="1600" dirty="0">
                        <a:solidFill>
                          <a:schemeClr val="accent4"/>
                        </a:solidFill>
                        <a:latin typeface="Calibri"/>
                        <a:cs typeface="Calibri"/>
                      </a:endParaRPr>
                    </a:p>
                  </a:txBody>
                  <a:tcPr marL="91449" marR="91449" marT="45704" marB="45704">
                    <a:lnL w="12700"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20000"/>
                        <a:lumOff val="80000"/>
                      </a:schemeClr>
                    </a:solidFill>
                  </a:tcPr>
                </a:tc>
              </a:tr>
              <a:tr h="669334">
                <a:tc>
                  <a:txBody>
                    <a:bodyPr/>
                    <a:lstStyle/>
                    <a:p>
                      <a:r>
                        <a:rPr lang="en-US" sz="1600" dirty="0" smtClean="0">
                          <a:solidFill>
                            <a:schemeClr val="accent4"/>
                          </a:solidFill>
                          <a:latin typeface="Calibri"/>
                          <a:cs typeface="Calibri"/>
                        </a:rPr>
                        <a:t>3-5</a:t>
                      </a:r>
                      <a:endParaRPr lang="en-US" sz="1600" dirty="0">
                        <a:solidFill>
                          <a:schemeClr val="accent4"/>
                        </a:solidFill>
                        <a:latin typeface="Calibri"/>
                        <a:cs typeface="Calibri"/>
                      </a:endParaRPr>
                    </a:p>
                  </a:txBody>
                  <a:tcPr marL="91449" marR="91449" marT="45704" marB="45704">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solidFill>
                            <a:schemeClr val="accent4"/>
                          </a:solidFill>
                          <a:latin typeface="Calibri"/>
                          <a:cs typeface="Calibri"/>
                        </a:rPr>
                        <a:t>Concepts, skills, and problem solving related to multiplication and division of whole numbers and fractions.</a:t>
                      </a:r>
                    </a:p>
                  </a:txBody>
                  <a:tcPr marL="91449" marR="91449" marT="45704" marB="45704">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471005">
                <a:tc>
                  <a:txBody>
                    <a:bodyPr/>
                    <a:lstStyle/>
                    <a:p>
                      <a:r>
                        <a:rPr lang="en-US" sz="1600" dirty="0" smtClean="0">
                          <a:solidFill>
                            <a:schemeClr val="accent4"/>
                          </a:solidFill>
                          <a:latin typeface="Calibri"/>
                          <a:cs typeface="Calibri"/>
                        </a:rPr>
                        <a:t>6</a:t>
                      </a:r>
                      <a:endParaRPr lang="en-US" sz="1600" dirty="0">
                        <a:solidFill>
                          <a:schemeClr val="accent4"/>
                        </a:solidFill>
                        <a:latin typeface="Calibri"/>
                        <a:cs typeface="Calibri"/>
                      </a:endParaRPr>
                    </a:p>
                  </a:txBody>
                  <a:tcPr marL="91449" marR="91449" marT="45704" marB="45704">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20000"/>
                        <a:lumOff val="80000"/>
                      </a:schemeClr>
                    </a:solidFill>
                  </a:tcPr>
                </a:tc>
                <a:tc>
                  <a:txBody>
                    <a:bodyPr/>
                    <a:lstStyle/>
                    <a:p>
                      <a:r>
                        <a:rPr lang="en-US" sz="1600" dirty="0" smtClean="0">
                          <a:solidFill>
                            <a:schemeClr val="accent4"/>
                          </a:solidFill>
                          <a:latin typeface="Calibri"/>
                          <a:cs typeface="Calibri"/>
                        </a:rPr>
                        <a:t>Ratios and proportional relationships</a:t>
                      </a:r>
                      <a:r>
                        <a:rPr lang="en-US" sz="1600" baseline="0" dirty="0" smtClean="0">
                          <a:solidFill>
                            <a:schemeClr val="accent4"/>
                          </a:solidFill>
                          <a:latin typeface="Calibri"/>
                          <a:cs typeface="Calibri"/>
                        </a:rPr>
                        <a:t> </a:t>
                      </a:r>
                      <a:r>
                        <a:rPr lang="en-US" sz="1600" dirty="0" smtClean="0">
                          <a:solidFill>
                            <a:schemeClr val="accent4"/>
                          </a:solidFill>
                          <a:latin typeface="Calibri"/>
                          <a:cs typeface="Calibri"/>
                        </a:rPr>
                        <a:t>and early algebraic expressions and equations.</a:t>
                      </a:r>
                      <a:endParaRPr lang="en-US" sz="1600" dirty="0">
                        <a:solidFill>
                          <a:schemeClr val="accent4"/>
                        </a:solidFill>
                        <a:latin typeface="Calibri"/>
                        <a:cs typeface="Calibri"/>
                      </a:endParaRPr>
                    </a:p>
                  </a:txBody>
                  <a:tcPr marL="91449" marR="91449" marT="45704" marB="45704">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2">
                        <a:lumMod val="20000"/>
                        <a:lumOff val="80000"/>
                      </a:schemeClr>
                    </a:solidFill>
                  </a:tcPr>
                </a:tc>
              </a:tr>
              <a:tr h="669334">
                <a:tc>
                  <a:txBody>
                    <a:bodyPr/>
                    <a:lstStyle/>
                    <a:p>
                      <a:r>
                        <a:rPr lang="en-US" sz="1600" dirty="0" smtClean="0">
                          <a:solidFill>
                            <a:schemeClr val="accent4"/>
                          </a:solidFill>
                          <a:latin typeface="Calibri"/>
                          <a:cs typeface="Calibri"/>
                        </a:rPr>
                        <a:t>7</a:t>
                      </a:r>
                      <a:endParaRPr lang="en-US" sz="1600" dirty="0">
                        <a:solidFill>
                          <a:schemeClr val="accent4"/>
                        </a:solidFill>
                        <a:latin typeface="Calibri"/>
                        <a:cs typeface="Calibri"/>
                      </a:endParaRPr>
                    </a:p>
                  </a:txBody>
                  <a:tcPr marL="91449" marR="91449" marT="45704" marB="45704">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solidFill>
                            <a:schemeClr val="accent4"/>
                          </a:solidFill>
                          <a:latin typeface="Calibri"/>
                          <a:cs typeface="Calibri"/>
                        </a:rPr>
                        <a:t>Ratios and proportional relationships</a:t>
                      </a:r>
                      <a:r>
                        <a:rPr lang="en-US" sz="1600" baseline="0" dirty="0" smtClean="0">
                          <a:solidFill>
                            <a:schemeClr val="accent4"/>
                          </a:solidFill>
                          <a:latin typeface="Calibri"/>
                          <a:cs typeface="Calibri"/>
                        </a:rPr>
                        <a:t> </a:t>
                      </a:r>
                      <a:r>
                        <a:rPr lang="en-US" sz="1600" dirty="0" smtClean="0">
                          <a:solidFill>
                            <a:schemeClr val="accent4"/>
                          </a:solidFill>
                          <a:latin typeface="Calibri"/>
                          <a:cs typeface="Calibri"/>
                        </a:rPr>
                        <a:t>and arithmetic of rational numbers.</a:t>
                      </a:r>
                    </a:p>
                  </a:txBody>
                  <a:tcPr marL="91449" marR="91449" marT="45704" marB="45704">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471005">
                <a:tc>
                  <a:txBody>
                    <a:bodyPr/>
                    <a:lstStyle/>
                    <a:p>
                      <a:r>
                        <a:rPr lang="en-US" sz="1600" dirty="0" smtClean="0">
                          <a:solidFill>
                            <a:schemeClr val="accent4"/>
                          </a:solidFill>
                          <a:latin typeface="Calibri"/>
                          <a:cs typeface="Calibri"/>
                        </a:rPr>
                        <a:t>8</a:t>
                      </a:r>
                      <a:endParaRPr lang="en-US" sz="1600" dirty="0">
                        <a:solidFill>
                          <a:schemeClr val="accent4"/>
                        </a:solidFill>
                        <a:latin typeface="Calibri"/>
                        <a:cs typeface="Calibri"/>
                      </a:endParaRPr>
                    </a:p>
                  </a:txBody>
                  <a:tcPr marL="91449" marR="91449" marT="45704" marB="45704">
                    <a:lnL w="12700" cmpd="sng">
                      <a:noFill/>
                    </a:lnL>
                    <a:lnR w="12700" cap="flat" cmpd="sng" algn="ctr">
                      <a:solidFill>
                        <a:schemeClr val="bg1"/>
                      </a:solidFill>
                      <a:prstDash val="solid"/>
                      <a:round/>
                      <a:headEnd type="none" w="med" len="med"/>
                      <a:tailEnd type="none" w="med" len="med"/>
                    </a:lnR>
                    <a:lnT w="12700" cmpd="sng">
                      <a:noFill/>
                    </a:lnT>
                    <a:lnB w="28575" cap="flat" cmpd="sng" algn="ctr">
                      <a:solidFill>
                        <a:srgbClr val="0061AF"/>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solidFill>
                            <a:schemeClr val="accent4"/>
                          </a:solidFill>
                          <a:latin typeface="Calibri"/>
                          <a:cs typeface="Calibri"/>
                        </a:rPr>
                        <a:t>Linear algebra and linear functions.</a:t>
                      </a:r>
                    </a:p>
                  </a:txBody>
                  <a:tcPr marL="91449" marR="91449" marT="45704" marB="45704">
                    <a:lnL w="12700" cap="flat" cmpd="sng" algn="ctr">
                      <a:solidFill>
                        <a:schemeClr val="bg1"/>
                      </a:solidFill>
                      <a:prstDash val="solid"/>
                      <a:round/>
                      <a:headEnd type="none" w="med" len="med"/>
                      <a:tailEnd type="none" w="med" len="med"/>
                    </a:lnL>
                    <a:lnR w="12700" cmpd="sng">
                      <a:noFill/>
                    </a:lnR>
                    <a:lnT w="12700" cmpd="sng">
                      <a:noFill/>
                    </a:lnT>
                    <a:lnB w="28575" cap="flat" cmpd="sng" algn="ctr">
                      <a:solidFill>
                        <a:srgbClr val="0061AF"/>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r>
            </a:tbl>
          </a:graphicData>
        </a:graphic>
      </p:graphicFrame>
      <p:sp>
        <p:nvSpPr>
          <p:cNvPr id="6" name="Rectangle 2"/>
          <p:cNvSpPr>
            <a:spLocks noChangeArrowheads="1"/>
          </p:cNvSpPr>
          <p:nvPr/>
        </p:nvSpPr>
        <p:spPr bwMode="auto">
          <a:xfrm>
            <a:off x="-180528" y="6453188"/>
            <a:ext cx="307811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lvl="4" eaLnBrk="1" hangingPunct="1">
              <a:spcBef>
                <a:spcPct val="0"/>
              </a:spcBef>
              <a:buFontTx/>
              <a:buNone/>
            </a:pPr>
            <a:r>
              <a:rPr lang="en-US" altLang="en-US" sz="1200" dirty="0" smtClean="0">
                <a:solidFill>
                  <a:srgbClr val="000000"/>
                </a:solidFill>
                <a:latin typeface="Calibri"/>
                <a:ea typeface="ＭＳ Ｐゴシック" panose="020B0600070205080204" pitchFamily="34" charset="-128"/>
                <a:cs typeface="Calibri"/>
              </a:rPr>
              <a:t>Common </a:t>
            </a:r>
            <a:r>
              <a:rPr lang="en-US" altLang="en-US" sz="1200" dirty="0">
                <a:solidFill>
                  <a:srgbClr val="000000"/>
                </a:solidFill>
                <a:latin typeface="Calibri"/>
                <a:ea typeface="ＭＳ Ｐゴシック" panose="020B0600070205080204" pitchFamily="34" charset="-128"/>
                <a:cs typeface="Calibri"/>
              </a:rPr>
              <a:t>Core State Standards </a:t>
            </a:r>
            <a:r>
              <a:rPr lang="en-US" altLang="en-US" sz="1200" dirty="0" smtClean="0">
                <a:solidFill>
                  <a:srgbClr val="000000"/>
                </a:solidFill>
                <a:latin typeface="Calibri"/>
                <a:ea typeface="ＭＳ Ｐゴシック" panose="020B0600070205080204" pitchFamily="34" charset="-128"/>
                <a:cs typeface="Calibri"/>
              </a:rPr>
              <a:t>Initiative, </a:t>
            </a:r>
            <a:r>
              <a:rPr lang="en-US" altLang="en-US" sz="1200" dirty="0" err="1" smtClean="0">
                <a:solidFill>
                  <a:srgbClr val="000000"/>
                </a:solidFill>
                <a:latin typeface="Calibri"/>
                <a:ea typeface="ＭＳ Ｐゴシック" panose="020B0600070205080204" pitchFamily="34" charset="-128"/>
                <a:cs typeface="Calibri"/>
              </a:rPr>
              <a:t>n.d.a</a:t>
            </a:r>
            <a:endParaRPr lang="en-US" altLang="en-US" sz="1200" dirty="0">
              <a:solidFill>
                <a:srgbClr val="000000"/>
              </a:solidFill>
              <a:latin typeface="Calibri"/>
              <a:ea typeface="ＭＳ Ｐゴシック" panose="020B0600070205080204" pitchFamily="34" charset="-128"/>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a:xfrm>
            <a:off x="1692275" y="274638"/>
            <a:ext cx="6994525" cy="1354162"/>
          </a:xfrm>
          <a:ln>
            <a:miter lim="800000"/>
            <a:headEnd/>
            <a:tailEnd/>
          </a:ln>
        </p:spPr>
        <p:txBody>
          <a:bodyPr/>
          <a:lstStyle/>
          <a:p>
            <a:r>
              <a:rPr lang="en-US" altLang="en-US" dirty="0" smtClean="0">
                <a:latin typeface="Calibri"/>
                <a:cs typeface="Calibri"/>
              </a:rPr>
              <a:t>Big Idea and Essential Understandings</a:t>
            </a:r>
          </a:p>
        </p:txBody>
      </p:sp>
      <p:grpSp>
        <p:nvGrpSpPr>
          <p:cNvPr id="2" name="Group 1"/>
          <p:cNvGrpSpPr/>
          <p:nvPr/>
        </p:nvGrpSpPr>
        <p:grpSpPr>
          <a:xfrm>
            <a:off x="1998946" y="1628775"/>
            <a:ext cx="5957430" cy="3528417"/>
            <a:chOff x="1331913" y="1628775"/>
            <a:chExt cx="7416551" cy="4392613"/>
          </a:xfrm>
        </p:grpSpPr>
        <p:pic>
          <p:nvPicPr>
            <p:cNvPr id="57349" name="Picture 5"/>
            <p:cNvPicPr>
              <a:picLocks noChangeAspect="1" noChangeArrowheads="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r="3455"/>
            <a:stretch/>
          </p:blipFill>
          <p:spPr bwMode="auto">
            <a:xfrm>
              <a:off x="3419872" y="2224932"/>
              <a:ext cx="5328592" cy="37963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644" name="TextBox 1"/>
            <p:cNvSpPr txBox="1">
              <a:spLocks noChangeArrowheads="1"/>
            </p:cNvSpPr>
            <p:nvPr/>
          </p:nvSpPr>
          <p:spPr bwMode="auto">
            <a:xfrm>
              <a:off x="6948489" y="1628775"/>
              <a:ext cx="1368425" cy="38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400" b="1" dirty="0">
                  <a:solidFill>
                    <a:schemeClr val="tx1"/>
                  </a:solidFill>
                  <a:latin typeface="Calibri"/>
                  <a:cs typeface="Calibri"/>
                </a:rPr>
                <a:t>Big Idea</a:t>
              </a:r>
            </a:p>
          </p:txBody>
        </p:sp>
        <p:cxnSp>
          <p:nvCxnSpPr>
            <p:cNvPr id="4" name="Straight Arrow Connector 3"/>
            <p:cNvCxnSpPr/>
            <p:nvPr/>
          </p:nvCxnSpPr>
          <p:spPr>
            <a:xfrm flipH="1">
              <a:off x="4474797" y="1747362"/>
              <a:ext cx="2447925" cy="529144"/>
            </a:xfrm>
            <a:prstGeom prst="straightConnector1">
              <a:avLst/>
            </a:prstGeom>
            <a:ln w="38100">
              <a:tailEnd type="arrow"/>
            </a:ln>
          </p:spPr>
          <p:style>
            <a:lnRef idx="2">
              <a:schemeClr val="accent2"/>
            </a:lnRef>
            <a:fillRef idx="0">
              <a:schemeClr val="accent2"/>
            </a:fillRef>
            <a:effectRef idx="1">
              <a:schemeClr val="accent2"/>
            </a:effectRef>
            <a:fontRef idx="minor">
              <a:schemeClr val="tx1"/>
            </a:fontRef>
          </p:style>
        </p:cxnSp>
        <p:sp>
          <p:nvSpPr>
            <p:cNvPr id="7" name="Left Brace 6"/>
            <p:cNvSpPr/>
            <p:nvPr/>
          </p:nvSpPr>
          <p:spPr>
            <a:xfrm>
              <a:off x="3227388" y="2749550"/>
              <a:ext cx="219075" cy="3271838"/>
            </a:xfrm>
            <a:prstGeom prst="leftBrace">
              <a:avLst/>
            </a:prstGeom>
            <a:ln w="38100"/>
          </p:spPr>
          <p:style>
            <a:lnRef idx="2">
              <a:schemeClr val="accent2"/>
            </a:lnRef>
            <a:fillRef idx="0">
              <a:schemeClr val="accent2"/>
            </a:fillRef>
            <a:effectRef idx="1">
              <a:schemeClr val="accent2"/>
            </a:effectRef>
            <a:fontRef idx="minor">
              <a:schemeClr val="tx1"/>
            </a:fontRef>
          </p:style>
          <p:txBody>
            <a:bodyPr anchor="ctr"/>
            <a:lstStyle/>
            <a:p>
              <a:pPr algn="ctr" eaLnBrk="1" hangingPunct="1">
                <a:defRPr/>
              </a:pPr>
              <a:endParaRPr lang="en-US" dirty="0"/>
            </a:p>
          </p:txBody>
        </p:sp>
        <p:sp>
          <p:nvSpPr>
            <p:cNvPr id="112647" name="TextBox 7"/>
            <p:cNvSpPr txBox="1">
              <a:spLocks noChangeArrowheads="1"/>
            </p:cNvSpPr>
            <p:nvPr/>
          </p:nvSpPr>
          <p:spPr bwMode="auto">
            <a:xfrm>
              <a:off x="1331913" y="3778251"/>
              <a:ext cx="223202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400" b="1" dirty="0">
                  <a:solidFill>
                    <a:schemeClr val="tx1"/>
                  </a:solidFill>
                  <a:latin typeface="Calibri"/>
                  <a:cs typeface="Calibri"/>
                </a:rPr>
                <a:t>Essential Understandings</a:t>
              </a:r>
            </a:p>
          </p:txBody>
        </p:sp>
      </p:grpSp>
      <p:sp>
        <p:nvSpPr>
          <p:cNvPr id="10" name="Rectangle 2"/>
          <p:cNvSpPr>
            <a:spLocks noChangeArrowheads="1"/>
          </p:cNvSpPr>
          <p:nvPr/>
        </p:nvSpPr>
        <p:spPr bwMode="auto">
          <a:xfrm>
            <a:off x="-180528" y="6453188"/>
            <a:ext cx="307811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lvl="4" eaLnBrk="1" hangingPunct="1">
              <a:spcBef>
                <a:spcPct val="0"/>
              </a:spcBef>
              <a:buFontTx/>
              <a:buNone/>
            </a:pPr>
            <a:r>
              <a:rPr lang="en-US" altLang="en-US" sz="1200" dirty="0" smtClean="0">
                <a:solidFill>
                  <a:srgbClr val="000000"/>
                </a:solidFill>
                <a:latin typeface="Calibri"/>
                <a:ea typeface="ＭＳ Ｐゴシック" panose="020B0600070205080204" pitchFamily="34" charset="-128"/>
                <a:cs typeface="Calibri"/>
              </a:rPr>
              <a:t>Common </a:t>
            </a:r>
            <a:r>
              <a:rPr lang="en-US" altLang="en-US" sz="1200" dirty="0">
                <a:solidFill>
                  <a:srgbClr val="000000"/>
                </a:solidFill>
                <a:latin typeface="Calibri"/>
                <a:ea typeface="ＭＳ Ｐゴシック" panose="020B0600070205080204" pitchFamily="34" charset="-128"/>
                <a:cs typeface="Calibri"/>
              </a:rPr>
              <a:t>Core State Standards </a:t>
            </a:r>
            <a:r>
              <a:rPr lang="en-US" altLang="en-US" sz="1200" dirty="0" smtClean="0">
                <a:solidFill>
                  <a:srgbClr val="000000"/>
                </a:solidFill>
                <a:latin typeface="Calibri"/>
                <a:ea typeface="ＭＳ Ｐゴシック" panose="020B0600070205080204" pitchFamily="34" charset="-128"/>
                <a:cs typeface="Calibri"/>
              </a:rPr>
              <a:t>Initiative, </a:t>
            </a:r>
            <a:r>
              <a:rPr lang="en-US" altLang="en-US" sz="1200" dirty="0" err="1" smtClean="0">
                <a:solidFill>
                  <a:srgbClr val="000000"/>
                </a:solidFill>
                <a:latin typeface="Calibri"/>
                <a:ea typeface="ＭＳ Ｐゴシック" panose="020B0600070205080204" pitchFamily="34" charset="-128"/>
                <a:cs typeface="Calibri"/>
              </a:rPr>
              <a:t>n.d.a</a:t>
            </a:r>
            <a:endParaRPr lang="en-US" altLang="en-US" sz="1200" dirty="0">
              <a:solidFill>
                <a:srgbClr val="000000"/>
              </a:solidFill>
              <a:latin typeface="Calibri"/>
              <a:ea typeface="ＭＳ Ｐゴシック" panose="020B0600070205080204" pitchFamily="34" charset="-128"/>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a:ln>
            <a:miter lim="800000"/>
            <a:headEnd/>
            <a:tailEnd/>
          </a:ln>
        </p:spPr>
        <p:txBody>
          <a:bodyPr/>
          <a:lstStyle/>
          <a:p>
            <a:r>
              <a:rPr lang="en-US" altLang="en-US" dirty="0" smtClean="0">
                <a:latin typeface="Calibri"/>
                <a:cs typeface="Calibri"/>
              </a:rPr>
              <a:t>Activity: AHA! Listening</a:t>
            </a:r>
          </a:p>
        </p:txBody>
      </p:sp>
      <p:sp>
        <p:nvSpPr>
          <p:cNvPr id="3" name="Content Placeholder 2"/>
          <p:cNvSpPr>
            <a:spLocks noGrp="1"/>
          </p:cNvSpPr>
          <p:nvPr>
            <p:ph idx="1"/>
          </p:nvPr>
        </p:nvSpPr>
        <p:spPr/>
        <p:txBody>
          <a:bodyPr/>
          <a:lstStyle/>
          <a:p>
            <a:pPr marL="177800" indent="0">
              <a:buNone/>
              <a:defRPr/>
            </a:pPr>
            <a:r>
              <a:rPr lang="en-US" sz="2400" dirty="0" smtClean="0">
                <a:latin typeface="Calibri"/>
                <a:cs typeface="Calibri"/>
              </a:rPr>
              <a:t>Watch </a:t>
            </a:r>
            <a:r>
              <a:rPr lang="en-US" sz="2400" dirty="0">
                <a:latin typeface="Calibri"/>
                <a:cs typeface="Calibri"/>
              </a:rPr>
              <a:t>and </a:t>
            </a:r>
            <a:r>
              <a:rPr lang="en-US" sz="2400" dirty="0" smtClean="0">
                <a:latin typeface="Calibri"/>
                <a:cs typeface="Calibri"/>
              </a:rPr>
              <a:t>listen as Dr. Lynn Fuchs talks about considerations with respect to math instruction. </a:t>
            </a:r>
            <a:endParaRPr lang="en-US" sz="2400" dirty="0">
              <a:latin typeface="Calibri"/>
              <a:cs typeface="Calibri"/>
            </a:endParaRPr>
          </a:p>
        </p:txBody>
      </p:sp>
      <p:pic>
        <p:nvPicPr>
          <p:cNvPr id="41988" name="Picture 2" descr="Lynn Fuch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2946318"/>
            <a:ext cx="2051373" cy="20513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3" name="Rectangle 1"/>
          <p:cNvSpPr>
            <a:spLocks noChangeArrowheads="1"/>
          </p:cNvSpPr>
          <p:nvPr/>
        </p:nvSpPr>
        <p:spPr bwMode="auto">
          <a:xfrm>
            <a:off x="1691680" y="6021288"/>
            <a:ext cx="63364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200" dirty="0">
                <a:solidFill>
                  <a:srgbClr val="000000"/>
                </a:solidFill>
                <a:latin typeface="Calibri"/>
                <a:cs typeface="Calibri"/>
                <a:hlinkClick r:id="rId4"/>
              </a:rPr>
              <a:t>http://</a:t>
            </a:r>
            <a:r>
              <a:rPr lang="en-US" altLang="en-US" sz="1200" dirty="0" smtClean="0">
                <a:solidFill>
                  <a:srgbClr val="000000"/>
                </a:solidFill>
                <a:latin typeface="Calibri"/>
                <a:cs typeface="Calibri"/>
                <a:hlinkClick r:id="rId4"/>
              </a:rPr>
              <a:t>www.rti4success.org/video/there-lot-information-about-rti-reading-how-it-different-math</a:t>
            </a:r>
            <a:r>
              <a:rPr lang="en-US" altLang="en-US" sz="1200" dirty="0" smtClean="0">
                <a:solidFill>
                  <a:srgbClr val="000000"/>
                </a:solidFill>
                <a:latin typeface="Calibri"/>
                <a:cs typeface="Calibri"/>
              </a:rPr>
              <a:t> </a:t>
            </a:r>
            <a:endParaRPr lang="en-US" altLang="en-US" sz="1200" b="1" dirty="0" smtClean="0">
              <a:solidFill>
                <a:srgbClr val="000000"/>
              </a:solidFill>
              <a:latin typeface="Calibri"/>
              <a:cs typeface="Calibri"/>
            </a:endParaRPr>
          </a:p>
          <a:p>
            <a:pPr eaLnBrk="1" hangingPunct="1">
              <a:spcBef>
                <a:spcPct val="0"/>
              </a:spcBef>
              <a:buFontTx/>
              <a:buNone/>
            </a:pPr>
            <a:r>
              <a:rPr lang="en-US" altLang="en-US" sz="1200" dirty="0">
                <a:solidFill>
                  <a:srgbClr val="000000"/>
                </a:solidFill>
                <a:latin typeface="Calibri"/>
                <a:cs typeface="Calibri"/>
              </a:rPr>
              <a:t>Center on Response to Intervention</a:t>
            </a:r>
            <a:r>
              <a:rPr lang="en-US" altLang="en-US" sz="1200" dirty="0" smtClean="0">
                <a:solidFill>
                  <a:srgbClr val="000000"/>
                </a:solidFill>
                <a:latin typeface="Calibri"/>
                <a:cs typeface="Calibri"/>
              </a:rPr>
              <a:t>, </a:t>
            </a:r>
            <a:r>
              <a:rPr lang="en-US" altLang="en-US" sz="1200" dirty="0" err="1" smtClean="0">
                <a:solidFill>
                  <a:srgbClr val="000000"/>
                </a:solidFill>
                <a:latin typeface="Calibri"/>
                <a:cs typeface="Calibri"/>
              </a:rPr>
              <a:t>n.d.c</a:t>
            </a:r>
            <a:endParaRPr lang="en-US" altLang="en-US" sz="1200" dirty="0">
              <a:solidFill>
                <a:srgbClr val="000000"/>
              </a:solidFill>
              <a:latin typeface="Calibri"/>
              <a:cs typeface="Calibri"/>
            </a:endParaRPr>
          </a:p>
        </p:txBody>
      </p:sp>
      <p:sp>
        <p:nvSpPr>
          <p:cNvPr id="7" name="12-Point Star 6"/>
          <p:cNvSpPr/>
          <p:nvPr/>
        </p:nvSpPr>
        <p:spPr>
          <a:xfrm>
            <a:off x="-16718" y="188640"/>
            <a:ext cx="1763688" cy="864567"/>
          </a:xfrm>
          <a:prstGeom prst="star12">
            <a:avLst/>
          </a:prstGeom>
          <a:solidFill>
            <a:srgbClr val="FFC000"/>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200" dirty="0">
                <a:solidFill>
                  <a:schemeClr val="accent4"/>
                </a:solidFill>
                <a:latin typeface="Calibri"/>
                <a:cs typeface="Calibri"/>
              </a:rPr>
              <a:t>Interactive Activity</a:t>
            </a:r>
          </a:p>
        </p:txBody>
      </p:sp>
      <p:graphicFrame>
        <p:nvGraphicFramePr>
          <p:cNvPr id="8" name="Table 7"/>
          <p:cNvGraphicFramePr>
            <a:graphicFrameLocks noGrp="1"/>
          </p:cNvGraphicFramePr>
          <p:nvPr>
            <p:extLst>
              <p:ext uri="{D42A27DB-BD31-4B8C-83A1-F6EECF244321}">
                <p14:modId xmlns:p14="http://schemas.microsoft.com/office/powerpoint/2010/main" val="1500006564"/>
              </p:ext>
            </p:extLst>
          </p:nvPr>
        </p:nvGraphicFramePr>
        <p:xfrm>
          <a:off x="3851920" y="2560713"/>
          <a:ext cx="5040561" cy="3244551"/>
        </p:xfrm>
        <a:graphic>
          <a:graphicData uri="http://schemas.openxmlformats.org/drawingml/2006/table">
            <a:tbl>
              <a:tblPr firstRow="1" bandRow="1">
                <a:tableStyleId>{8A107856-5554-42FB-B03E-39F5DBC370BA}</a:tableStyleId>
              </a:tblPr>
              <a:tblGrid>
                <a:gridCol w="808029"/>
                <a:gridCol w="4232532"/>
              </a:tblGrid>
              <a:tr h="248488">
                <a:tc>
                  <a:txBody>
                    <a:bodyPr/>
                    <a:lstStyle/>
                    <a:p>
                      <a:r>
                        <a:rPr lang="en-US" sz="1600" dirty="0" smtClean="0">
                          <a:solidFill>
                            <a:schemeClr val="bg1"/>
                          </a:solidFill>
                          <a:latin typeface="Calibri"/>
                          <a:cs typeface="Calibri"/>
                        </a:rPr>
                        <a:t>Grades</a:t>
                      </a:r>
                      <a:endParaRPr lang="en-US" sz="1600" dirty="0">
                        <a:solidFill>
                          <a:schemeClr val="bg1"/>
                        </a:solidFill>
                        <a:latin typeface="Calibri"/>
                        <a:cs typeface="Calibri"/>
                      </a:endParaRPr>
                    </a:p>
                  </a:txBody>
                  <a:tcPr marL="91449" marR="91449" marT="45704" marB="45704">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1AF"/>
                    </a:solidFill>
                  </a:tcPr>
                </a:tc>
                <a:tc>
                  <a:txBody>
                    <a:bodyPr/>
                    <a:lstStyle/>
                    <a:p>
                      <a:r>
                        <a:rPr lang="en-US" sz="1600" dirty="0" smtClean="0">
                          <a:solidFill>
                            <a:schemeClr val="bg1"/>
                          </a:solidFill>
                          <a:latin typeface="Calibri"/>
                          <a:cs typeface="Calibri"/>
                        </a:rPr>
                        <a:t>Skills</a:t>
                      </a:r>
                      <a:endParaRPr lang="en-US" sz="1600" dirty="0">
                        <a:solidFill>
                          <a:schemeClr val="bg1"/>
                        </a:solidFill>
                        <a:latin typeface="Calibri"/>
                        <a:cs typeface="Calibri"/>
                      </a:endParaRPr>
                    </a:p>
                  </a:txBody>
                  <a:tcPr marL="91449" marR="91449" marT="45704" marB="45704">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1AF"/>
                    </a:solidFill>
                  </a:tcPr>
                </a:tc>
              </a:tr>
              <a:tr h="429223">
                <a:tc>
                  <a:txBody>
                    <a:bodyPr/>
                    <a:lstStyle/>
                    <a:p>
                      <a:r>
                        <a:rPr lang="en-US" sz="1600" dirty="0" smtClean="0">
                          <a:solidFill>
                            <a:schemeClr val="accent4"/>
                          </a:solidFill>
                          <a:latin typeface="Calibri"/>
                          <a:cs typeface="Calibri"/>
                        </a:rPr>
                        <a:t>K-2</a:t>
                      </a:r>
                      <a:endParaRPr lang="en-US" sz="1600" dirty="0">
                        <a:solidFill>
                          <a:schemeClr val="accent4"/>
                        </a:solidFill>
                        <a:latin typeface="Calibri"/>
                        <a:cs typeface="Calibri"/>
                      </a:endParaRPr>
                    </a:p>
                  </a:txBody>
                  <a:tcPr marL="91449" marR="91449" marT="45704" marB="45704">
                    <a:lnL w="12700" cmpd="sng">
                      <a:noFill/>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20000"/>
                        <a:lumOff val="80000"/>
                      </a:schemeClr>
                    </a:solidFill>
                  </a:tcPr>
                </a:tc>
                <a:tc>
                  <a:txBody>
                    <a:bodyPr/>
                    <a:lstStyle/>
                    <a:p>
                      <a:r>
                        <a:rPr lang="en-US" sz="1600" dirty="0" smtClean="0">
                          <a:solidFill>
                            <a:schemeClr val="accent4"/>
                          </a:solidFill>
                          <a:latin typeface="Calibri"/>
                          <a:cs typeface="Calibri"/>
                        </a:rPr>
                        <a:t>Concepts, skills, and problem solving related to addition and subtraction.</a:t>
                      </a:r>
                      <a:endParaRPr lang="en-US" sz="1600" dirty="0">
                        <a:solidFill>
                          <a:schemeClr val="accent4"/>
                        </a:solidFill>
                        <a:latin typeface="Calibri"/>
                        <a:cs typeface="Calibri"/>
                      </a:endParaRPr>
                    </a:p>
                  </a:txBody>
                  <a:tcPr marL="91449" marR="91449" marT="45704" marB="45704">
                    <a:lnL w="12700"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20000"/>
                        <a:lumOff val="80000"/>
                      </a:schemeClr>
                    </a:solidFill>
                  </a:tcPr>
                </a:tc>
              </a:tr>
              <a:tr h="496114">
                <a:tc>
                  <a:txBody>
                    <a:bodyPr/>
                    <a:lstStyle/>
                    <a:p>
                      <a:r>
                        <a:rPr lang="en-US" sz="1600" dirty="0" smtClean="0">
                          <a:solidFill>
                            <a:schemeClr val="accent4"/>
                          </a:solidFill>
                          <a:latin typeface="Calibri"/>
                          <a:cs typeface="Calibri"/>
                        </a:rPr>
                        <a:t>3-5</a:t>
                      </a:r>
                      <a:endParaRPr lang="en-US" sz="1600" dirty="0">
                        <a:solidFill>
                          <a:schemeClr val="accent4"/>
                        </a:solidFill>
                        <a:latin typeface="Calibri"/>
                        <a:cs typeface="Calibri"/>
                      </a:endParaRPr>
                    </a:p>
                  </a:txBody>
                  <a:tcPr marL="91449" marR="91449" marT="45704" marB="45704">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solidFill>
                            <a:schemeClr val="accent4"/>
                          </a:solidFill>
                          <a:latin typeface="Calibri"/>
                          <a:cs typeface="Calibri"/>
                        </a:rPr>
                        <a:t>Concepts, skills, and problem solving related to multiplication and division of whole numbers and fractions.</a:t>
                      </a:r>
                    </a:p>
                  </a:txBody>
                  <a:tcPr marL="91449" marR="91449" marT="45704" marB="45704">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429223">
                <a:tc>
                  <a:txBody>
                    <a:bodyPr/>
                    <a:lstStyle/>
                    <a:p>
                      <a:r>
                        <a:rPr lang="en-US" sz="1600" dirty="0" smtClean="0">
                          <a:solidFill>
                            <a:schemeClr val="accent4"/>
                          </a:solidFill>
                          <a:latin typeface="Calibri"/>
                          <a:cs typeface="Calibri"/>
                        </a:rPr>
                        <a:t>6</a:t>
                      </a:r>
                      <a:endParaRPr lang="en-US" sz="1600" dirty="0">
                        <a:solidFill>
                          <a:schemeClr val="accent4"/>
                        </a:solidFill>
                        <a:latin typeface="Calibri"/>
                        <a:cs typeface="Calibri"/>
                      </a:endParaRPr>
                    </a:p>
                  </a:txBody>
                  <a:tcPr marL="91449" marR="91449" marT="45704" marB="45704">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20000"/>
                        <a:lumOff val="80000"/>
                      </a:schemeClr>
                    </a:solidFill>
                  </a:tcPr>
                </a:tc>
                <a:tc>
                  <a:txBody>
                    <a:bodyPr/>
                    <a:lstStyle/>
                    <a:p>
                      <a:r>
                        <a:rPr lang="en-US" sz="1600" dirty="0" smtClean="0">
                          <a:solidFill>
                            <a:schemeClr val="accent4"/>
                          </a:solidFill>
                          <a:latin typeface="Calibri"/>
                          <a:cs typeface="Calibri"/>
                        </a:rPr>
                        <a:t>Ratios and proportional relationships</a:t>
                      </a:r>
                      <a:r>
                        <a:rPr lang="en-US" sz="1600" baseline="0" dirty="0" smtClean="0">
                          <a:solidFill>
                            <a:schemeClr val="accent4"/>
                          </a:solidFill>
                          <a:latin typeface="Calibri"/>
                          <a:cs typeface="Calibri"/>
                        </a:rPr>
                        <a:t> </a:t>
                      </a:r>
                      <a:r>
                        <a:rPr lang="en-US" sz="1600" dirty="0" smtClean="0">
                          <a:solidFill>
                            <a:schemeClr val="accent4"/>
                          </a:solidFill>
                          <a:latin typeface="Calibri"/>
                          <a:cs typeface="Calibri"/>
                        </a:rPr>
                        <a:t>and early algebraic expressions and equations.</a:t>
                      </a:r>
                      <a:endParaRPr lang="en-US" sz="1600" dirty="0">
                        <a:solidFill>
                          <a:schemeClr val="accent4"/>
                        </a:solidFill>
                        <a:latin typeface="Calibri"/>
                        <a:cs typeface="Calibri"/>
                      </a:endParaRPr>
                    </a:p>
                  </a:txBody>
                  <a:tcPr marL="91449" marR="91449" marT="45704" marB="45704">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2">
                        <a:lumMod val="20000"/>
                        <a:lumOff val="80000"/>
                      </a:schemeClr>
                    </a:solidFill>
                  </a:tcPr>
                </a:tc>
              </a:tr>
              <a:tr h="496114">
                <a:tc>
                  <a:txBody>
                    <a:bodyPr/>
                    <a:lstStyle/>
                    <a:p>
                      <a:r>
                        <a:rPr lang="en-US" sz="1600" dirty="0" smtClean="0">
                          <a:solidFill>
                            <a:schemeClr val="accent4"/>
                          </a:solidFill>
                          <a:latin typeface="Calibri"/>
                          <a:cs typeface="Calibri"/>
                        </a:rPr>
                        <a:t>7</a:t>
                      </a:r>
                      <a:endParaRPr lang="en-US" sz="1600" dirty="0">
                        <a:solidFill>
                          <a:schemeClr val="accent4"/>
                        </a:solidFill>
                        <a:latin typeface="Calibri"/>
                        <a:cs typeface="Calibri"/>
                      </a:endParaRPr>
                    </a:p>
                  </a:txBody>
                  <a:tcPr marL="91449" marR="91449" marT="45704" marB="45704">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solidFill>
                            <a:schemeClr val="accent4"/>
                          </a:solidFill>
                          <a:latin typeface="Calibri"/>
                          <a:cs typeface="Calibri"/>
                        </a:rPr>
                        <a:t>Ratios and proportional relationships</a:t>
                      </a:r>
                      <a:r>
                        <a:rPr lang="en-US" sz="1600" baseline="0" dirty="0" smtClean="0">
                          <a:solidFill>
                            <a:schemeClr val="accent4"/>
                          </a:solidFill>
                          <a:latin typeface="Calibri"/>
                          <a:cs typeface="Calibri"/>
                        </a:rPr>
                        <a:t> </a:t>
                      </a:r>
                      <a:r>
                        <a:rPr lang="en-US" sz="1600" dirty="0" smtClean="0">
                          <a:solidFill>
                            <a:schemeClr val="accent4"/>
                          </a:solidFill>
                          <a:latin typeface="Calibri"/>
                          <a:cs typeface="Calibri"/>
                        </a:rPr>
                        <a:t>and arithmetic of rational numbers.</a:t>
                      </a:r>
                    </a:p>
                  </a:txBody>
                  <a:tcPr marL="91449" marR="91449" marT="45704" marB="45704">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349111">
                <a:tc>
                  <a:txBody>
                    <a:bodyPr/>
                    <a:lstStyle/>
                    <a:p>
                      <a:r>
                        <a:rPr lang="en-US" sz="1600" dirty="0" smtClean="0">
                          <a:solidFill>
                            <a:schemeClr val="accent4"/>
                          </a:solidFill>
                          <a:latin typeface="Calibri"/>
                          <a:cs typeface="Calibri"/>
                        </a:rPr>
                        <a:t>8</a:t>
                      </a:r>
                      <a:endParaRPr lang="en-US" sz="1600" dirty="0">
                        <a:solidFill>
                          <a:schemeClr val="accent4"/>
                        </a:solidFill>
                        <a:latin typeface="Calibri"/>
                        <a:cs typeface="Calibri"/>
                      </a:endParaRPr>
                    </a:p>
                  </a:txBody>
                  <a:tcPr marL="91449" marR="91449" marT="45704" marB="45704">
                    <a:lnL w="12700" cmpd="sng">
                      <a:noFill/>
                    </a:lnL>
                    <a:lnR w="12700" cap="flat" cmpd="sng" algn="ctr">
                      <a:solidFill>
                        <a:schemeClr val="bg1"/>
                      </a:solidFill>
                      <a:prstDash val="solid"/>
                      <a:round/>
                      <a:headEnd type="none" w="med" len="med"/>
                      <a:tailEnd type="none" w="med" len="med"/>
                    </a:lnR>
                    <a:lnT w="12700" cmpd="sng">
                      <a:noFill/>
                    </a:lnT>
                    <a:lnB w="28575" cap="flat" cmpd="sng" algn="ctr">
                      <a:solidFill>
                        <a:srgbClr val="0061AF"/>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solidFill>
                            <a:schemeClr val="accent4"/>
                          </a:solidFill>
                          <a:latin typeface="Calibri"/>
                          <a:cs typeface="Calibri"/>
                        </a:rPr>
                        <a:t>Linear algebra and linear functions.</a:t>
                      </a:r>
                    </a:p>
                  </a:txBody>
                  <a:tcPr marL="91449" marR="91449" marT="45704" marB="45704">
                    <a:lnL w="12700" cap="flat" cmpd="sng" algn="ctr">
                      <a:solidFill>
                        <a:schemeClr val="bg1"/>
                      </a:solidFill>
                      <a:prstDash val="solid"/>
                      <a:round/>
                      <a:headEnd type="none" w="med" len="med"/>
                      <a:tailEnd type="none" w="med" len="med"/>
                    </a:lnL>
                    <a:lnR w="12700" cmpd="sng">
                      <a:noFill/>
                    </a:lnR>
                    <a:lnT w="12700" cmpd="sng">
                      <a:noFill/>
                    </a:lnT>
                    <a:lnB w="28575" cap="flat" cmpd="sng" algn="ctr">
                      <a:solidFill>
                        <a:srgbClr val="0061AF"/>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2"/>
          <p:cNvSpPr>
            <a:spLocks noGrp="1"/>
          </p:cNvSpPr>
          <p:nvPr>
            <p:ph type="title"/>
          </p:nvPr>
        </p:nvSpPr>
        <p:spPr>
          <a:xfrm>
            <a:off x="1692275" y="274638"/>
            <a:ext cx="6994525" cy="1354162"/>
          </a:xfrm>
          <a:ln>
            <a:miter lim="800000"/>
            <a:headEnd/>
            <a:tailEnd/>
          </a:ln>
        </p:spPr>
        <p:txBody>
          <a:bodyPr/>
          <a:lstStyle/>
          <a:p>
            <a:r>
              <a:rPr lang="en-US" altLang="en-US" dirty="0" smtClean="0">
                <a:latin typeface="Calibri"/>
                <a:cs typeface="Calibri"/>
              </a:rPr>
              <a:t>Progression of Content Domains in CCSS-M</a:t>
            </a:r>
          </a:p>
        </p:txBody>
      </p:sp>
      <p:pic>
        <p:nvPicPr>
          <p:cNvPr id="116739" name="Picture 7"/>
          <p:cNvPicPr>
            <a:picLocks noChangeAspect="1" noChangeArrowheads="1"/>
          </p:cNvPicPr>
          <p:nvPr/>
        </p:nvPicPr>
        <p:blipFill>
          <a:blip r:embed="rId3">
            <a:extLst>
              <a:ext uri="{28A0092B-C50C-407E-A947-70E740481C1C}">
                <a14:useLocalDpi xmlns:a14="http://schemas.microsoft.com/office/drawing/2010/main" val="0"/>
              </a:ext>
            </a:extLst>
          </a:blip>
          <a:srcRect t="9322" b="3123"/>
          <a:stretch>
            <a:fillRect/>
          </a:stretch>
        </p:blipFill>
        <p:spPr bwMode="auto">
          <a:xfrm>
            <a:off x="1862824" y="1700808"/>
            <a:ext cx="6138229"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a:spLocks noChangeArrowheads="1"/>
          </p:cNvSpPr>
          <p:nvPr/>
        </p:nvSpPr>
        <p:spPr bwMode="auto">
          <a:xfrm>
            <a:off x="-180528" y="6453188"/>
            <a:ext cx="307811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lvl="4" eaLnBrk="1" hangingPunct="1">
              <a:spcBef>
                <a:spcPct val="0"/>
              </a:spcBef>
              <a:buFontTx/>
              <a:buNone/>
            </a:pPr>
            <a:r>
              <a:rPr lang="en-US" altLang="en-US" sz="1200" dirty="0" smtClean="0">
                <a:solidFill>
                  <a:srgbClr val="000000"/>
                </a:solidFill>
                <a:latin typeface="Calibri"/>
                <a:ea typeface="ＭＳ Ｐゴシック" panose="020B0600070205080204" pitchFamily="34" charset="-128"/>
                <a:cs typeface="Calibri"/>
              </a:rPr>
              <a:t>Common </a:t>
            </a:r>
            <a:r>
              <a:rPr lang="en-US" altLang="en-US" sz="1200" dirty="0">
                <a:solidFill>
                  <a:srgbClr val="000000"/>
                </a:solidFill>
                <a:latin typeface="Calibri"/>
                <a:ea typeface="ＭＳ Ｐゴシック" panose="020B0600070205080204" pitchFamily="34" charset="-128"/>
                <a:cs typeface="Calibri"/>
              </a:rPr>
              <a:t>Core State Standards </a:t>
            </a:r>
            <a:r>
              <a:rPr lang="en-US" altLang="en-US" sz="1200" dirty="0" smtClean="0">
                <a:solidFill>
                  <a:srgbClr val="000000"/>
                </a:solidFill>
                <a:latin typeface="Calibri"/>
                <a:ea typeface="ＭＳ Ｐゴシック" panose="020B0600070205080204" pitchFamily="34" charset="-128"/>
                <a:cs typeface="Calibri"/>
              </a:rPr>
              <a:t>Initiative, </a:t>
            </a:r>
            <a:r>
              <a:rPr lang="en-US" altLang="en-US" sz="1200" dirty="0" err="1" smtClean="0">
                <a:solidFill>
                  <a:srgbClr val="000000"/>
                </a:solidFill>
                <a:latin typeface="Calibri"/>
                <a:ea typeface="ＭＳ Ｐゴシック" panose="020B0600070205080204" pitchFamily="34" charset="-128"/>
                <a:cs typeface="Calibri"/>
              </a:rPr>
              <a:t>n.d.a</a:t>
            </a:r>
            <a:endParaRPr lang="en-US" altLang="en-US" sz="1200" dirty="0">
              <a:solidFill>
                <a:srgbClr val="000000"/>
              </a:solidFill>
              <a:latin typeface="Calibri"/>
              <a:ea typeface="ＭＳ Ｐゴシック" panose="020B0600070205080204" pitchFamily="34" charset="-128"/>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ln>
            <a:miter lim="800000"/>
            <a:headEnd/>
            <a:tailEnd/>
          </a:ln>
        </p:spPr>
        <p:txBody>
          <a:bodyPr/>
          <a:lstStyle/>
          <a:p>
            <a:r>
              <a:rPr lang="en-US" altLang="en-US" dirty="0" smtClean="0">
                <a:latin typeface="Calibri"/>
                <a:cs typeface="Calibri"/>
              </a:rPr>
              <a:t>CCSS-M Focus on Rigor</a:t>
            </a:r>
          </a:p>
        </p:txBody>
      </p:sp>
      <p:grpSp>
        <p:nvGrpSpPr>
          <p:cNvPr id="3" name="Group 2"/>
          <p:cNvGrpSpPr/>
          <p:nvPr/>
        </p:nvGrpSpPr>
        <p:grpSpPr>
          <a:xfrm>
            <a:off x="1805333" y="1628800"/>
            <a:ext cx="6799115" cy="4700208"/>
            <a:chOff x="1157261" y="1700808"/>
            <a:chExt cx="7351739" cy="5082235"/>
          </a:xfrm>
        </p:grpSpPr>
        <p:graphicFrame>
          <p:nvGraphicFramePr>
            <p:cNvPr id="2" name="Diagram 1"/>
            <p:cNvGraphicFramePr/>
            <p:nvPr>
              <p:extLst>
                <p:ext uri="{D42A27DB-BD31-4B8C-83A1-F6EECF244321}">
                  <p14:modId xmlns:p14="http://schemas.microsoft.com/office/powerpoint/2010/main" val="1261405915"/>
                </p:ext>
              </p:extLst>
            </p:nvPr>
          </p:nvGraphicFramePr>
          <p:xfrm>
            <a:off x="1907704" y="170080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5060" name="Picture 5" descr="http://teachersnetwork.org/ntny/nychelp/math/mathvocab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7261" y="1845716"/>
              <a:ext cx="2122960" cy="13615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0" name="Picture 9" descr="http://www.photo-dictionary.com/photofiles/list/620/4139ruler.jp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514585" flipH="1">
              <a:off x="1573213" y="2006600"/>
              <a:ext cx="13335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p:cNvGrpSpPr/>
            <p:nvPr/>
          </p:nvGrpSpPr>
          <p:grpSpPr>
            <a:xfrm>
              <a:off x="4590865" y="2055983"/>
              <a:ext cx="1659917" cy="940970"/>
              <a:chOff x="2530229" y="-569217"/>
              <a:chExt cx="1659917" cy="1017247"/>
            </a:xfrm>
            <a:scene3d>
              <a:camera prst="orthographicFront">
                <a:rot lat="0" lon="0" rev="0"/>
              </a:camera>
              <a:lightRig rig="contrasting" dir="t">
                <a:rot lat="0" lon="0" rev="1200000"/>
              </a:lightRig>
            </a:scene3d>
          </p:grpSpPr>
          <p:sp>
            <p:nvSpPr>
              <p:cNvPr id="13" name="Oval 12"/>
              <p:cNvSpPr/>
              <p:nvPr/>
            </p:nvSpPr>
            <p:spPr>
              <a:xfrm>
                <a:off x="2530229" y="-569217"/>
                <a:ext cx="1659917" cy="1017247"/>
              </a:xfrm>
              <a:prstGeom prst="ellipse">
                <a:avLst/>
              </a:prstGeom>
              <a:sp3d contourW="19050" prstMaterial="metal">
                <a:bevelT w="88900" h="203200"/>
                <a:bevelB w="165100" h="254000"/>
              </a:sp3d>
            </p:spPr>
            <p:style>
              <a:lnRef idx="0">
                <a:schemeClr val="lt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4" name="Oval 4"/>
              <p:cNvSpPr/>
              <p:nvPr/>
            </p:nvSpPr>
            <p:spPr>
              <a:xfrm>
                <a:off x="2704381" y="-494075"/>
                <a:ext cx="1330301" cy="719303"/>
              </a:xfrm>
              <a:prstGeom prst="rect">
                <a:avLst/>
              </a:prstGeom>
              <a:sp3d/>
            </p:spPr>
            <p:style>
              <a:lnRef idx="0">
                <a:scrgbClr r="0" g="0" b="0"/>
              </a:lnRef>
              <a:fillRef idx="0">
                <a:scrgbClr r="0" g="0" b="0"/>
              </a:fillRef>
              <a:effectRef idx="0">
                <a:scrgbClr r="0" g="0" b="0"/>
              </a:effectRef>
              <a:fontRef idx="minor">
                <a:schemeClr val="lt1"/>
              </a:fontRef>
            </p:style>
            <p:txBody>
              <a:bodyPr lIns="17780" tIns="17780" rIns="17780" bIns="17780" spcCol="1270" anchor="ctr"/>
              <a:lstStyle/>
              <a:p>
                <a:pPr algn="ctr" defTabSz="622300" eaLnBrk="1" hangingPunct="1">
                  <a:lnSpc>
                    <a:spcPct val="90000"/>
                  </a:lnSpc>
                  <a:spcAft>
                    <a:spcPct val="35000"/>
                  </a:spcAft>
                  <a:defRPr/>
                </a:pPr>
                <a:r>
                  <a:rPr lang="en-US" sz="1400" dirty="0">
                    <a:latin typeface="Calibri"/>
                    <a:cs typeface="Calibri"/>
                  </a:rPr>
                  <a:t>Application</a:t>
                </a:r>
              </a:p>
            </p:txBody>
          </p:sp>
        </p:grpSp>
        <p:pic>
          <p:nvPicPr>
            <p:cNvPr id="45064" name="Picture 13"/>
            <p:cNvPicPr>
              <a:picLocks noChangeAspect="1" noChangeArrowheads="1"/>
            </p:cNvPicPr>
            <p:nvPr/>
          </p:nvPicPr>
          <p:blipFill rotWithShape="1">
            <a:blip r:embed="rId10">
              <a:clrChange>
                <a:clrFrom>
                  <a:srgbClr val="F6F6F6"/>
                </a:clrFrom>
                <a:clrTo>
                  <a:srgbClr val="F6F6F6">
                    <a:alpha val="0"/>
                  </a:srgbClr>
                </a:clrTo>
              </a:clrChange>
              <a:extLst>
                <a:ext uri="{28A0092B-C50C-407E-A947-70E740481C1C}">
                  <a14:useLocalDpi xmlns:a14="http://schemas.microsoft.com/office/drawing/2010/main" val="0"/>
                </a:ext>
              </a:extLst>
            </a:blip>
            <a:srcRect l="9035" t="21521" b="31544"/>
            <a:stretch/>
          </p:blipFill>
          <p:spPr bwMode="auto">
            <a:xfrm>
              <a:off x="6250782" y="1772605"/>
              <a:ext cx="2017198" cy="12243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18" name="Picture 14" descr="C:\Users\lartzi\Desktop\Part 2 Universal Math\PowerPoint\476541363.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68885" y="5562287"/>
              <a:ext cx="2385750" cy="118753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8794" name="Picture 11" descr="C:\Users\lartzi\Downloads\466963925.jpg"/>
            <p:cNvPicPr>
              <a:picLocks noChangeAspect="1" noChangeArrowheads="1"/>
            </p:cNvPicPr>
            <p:nvPr/>
          </p:nvPicPr>
          <p:blipFill>
            <a:blip r:embed="rId12">
              <a:extLst>
                <a:ext uri="{28A0092B-C50C-407E-A947-70E740481C1C}">
                  <a14:useLocalDpi xmlns:a14="http://schemas.microsoft.com/office/drawing/2010/main" val="0"/>
                </a:ext>
              </a:extLst>
            </a:blip>
            <a:srcRect l="986" t="29500" r="15721" b="44794"/>
            <a:stretch>
              <a:fillRect/>
            </a:stretch>
          </p:blipFill>
          <p:spPr bwMode="auto">
            <a:xfrm>
              <a:off x="5921375" y="3590925"/>
              <a:ext cx="24765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a:xfrm flipV="1">
              <a:off x="8101013" y="3689350"/>
              <a:ext cx="0" cy="50482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8796" name="TextBox 6"/>
            <p:cNvSpPr txBox="1">
              <a:spLocks noChangeArrowheads="1"/>
            </p:cNvSpPr>
            <p:nvPr/>
          </p:nvSpPr>
          <p:spPr bwMode="auto">
            <a:xfrm>
              <a:off x="7693025" y="4292600"/>
              <a:ext cx="815975" cy="399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solidFill>
                    <a:srgbClr val="FF0000"/>
                  </a:solidFill>
                  <a:latin typeface="Calibri"/>
                  <a:cs typeface="Calibri"/>
                </a:rPr>
                <a:t>15.5”</a:t>
              </a:r>
            </a:p>
          </p:txBody>
        </p:sp>
        <p:pic>
          <p:nvPicPr>
            <p:cNvPr id="49164"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99250" y="5562287"/>
              <a:ext cx="2438787" cy="122075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8" name="Rectangle 2"/>
          <p:cNvSpPr>
            <a:spLocks noChangeArrowheads="1"/>
          </p:cNvSpPr>
          <p:nvPr/>
        </p:nvSpPr>
        <p:spPr bwMode="auto">
          <a:xfrm>
            <a:off x="-180528" y="6453188"/>
            <a:ext cx="307811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lvl="4" eaLnBrk="1" hangingPunct="1">
              <a:spcBef>
                <a:spcPct val="0"/>
              </a:spcBef>
              <a:buFontTx/>
              <a:buNone/>
            </a:pPr>
            <a:r>
              <a:rPr lang="en-US" altLang="en-US" sz="1200" dirty="0" smtClean="0">
                <a:solidFill>
                  <a:srgbClr val="000000"/>
                </a:solidFill>
                <a:latin typeface="Calibri"/>
                <a:ea typeface="ＭＳ Ｐゴシック" panose="020B0600070205080204" pitchFamily="34" charset="-128"/>
                <a:cs typeface="Calibri"/>
              </a:rPr>
              <a:t>Common </a:t>
            </a:r>
            <a:r>
              <a:rPr lang="en-US" altLang="en-US" sz="1200" dirty="0">
                <a:solidFill>
                  <a:srgbClr val="000000"/>
                </a:solidFill>
                <a:latin typeface="Calibri"/>
                <a:ea typeface="ＭＳ Ｐゴシック" panose="020B0600070205080204" pitchFamily="34" charset="-128"/>
                <a:cs typeface="Calibri"/>
              </a:rPr>
              <a:t>Core State Standards </a:t>
            </a:r>
            <a:r>
              <a:rPr lang="en-US" altLang="en-US" sz="1200" dirty="0" smtClean="0">
                <a:solidFill>
                  <a:srgbClr val="000000"/>
                </a:solidFill>
                <a:latin typeface="Calibri"/>
                <a:ea typeface="ＭＳ Ｐゴシック" panose="020B0600070205080204" pitchFamily="34" charset="-128"/>
                <a:cs typeface="Calibri"/>
              </a:rPr>
              <a:t>Initiative, </a:t>
            </a:r>
            <a:r>
              <a:rPr lang="en-US" altLang="en-US" sz="1200" dirty="0" err="1" smtClean="0">
                <a:solidFill>
                  <a:srgbClr val="000000"/>
                </a:solidFill>
                <a:latin typeface="Calibri"/>
                <a:ea typeface="ＭＳ Ｐゴシック" panose="020B0600070205080204" pitchFamily="34" charset="-128"/>
                <a:cs typeface="Calibri"/>
              </a:rPr>
              <a:t>n.d.b</a:t>
            </a:r>
            <a:endParaRPr lang="en-US" altLang="en-US" sz="1200" dirty="0">
              <a:solidFill>
                <a:srgbClr val="000000"/>
              </a:solidFill>
              <a:latin typeface="Calibri"/>
              <a:ea typeface="ＭＳ Ｐゴシック" panose="020B0600070205080204" pitchFamily="34" charset="-128"/>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1692275" y="274638"/>
            <a:ext cx="6994525" cy="1282154"/>
          </a:xfrm>
          <a:ln>
            <a:miter lim="800000"/>
            <a:headEnd/>
            <a:tailEnd/>
          </a:ln>
        </p:spPr>
        <p:txBody>
          <a:bodyPr/>
          <a:lstStyle/>
          <a:p>
            <a:r>
              <a:rPr lang="en-US" altLang="en-US" dirty="0" smtClean="0">
                <a:latin typeface="Calibri"/>
                <a:cs typeface="Calibri"/>
              </a:rPr>
              <a:t>How CCSS-M Aligns </a:t>
            </a:r>
            <a:br>
              <a:rPr lang="en-US" altLang="en-US" dirty="0" smtClean="0">
                <a:latin typeface="Calibri"/>
                <a:cs typeface="Calibri"/>
              </a:rPr>
            </a:br>
            <a:r>
              <a:rPr lang="en-US" altLang="en-US" dirty="0" smtClean="0">
                <a:latin typeface="Calibri"/>
                <a:cs typeface="Calibri"/>
              </a:rPr>
              <a:t>With MTSS</a:t>
            </a:r>
          </a:p>
        </p:txBody>
      </p:sp>
      <p:pic>
        <p:nvPicPr>
          <p:cNvPr id="27651" name="Picture 2"/>
          <p:cNvPicPr>
            <a:picLocks noChangeAspect="1" noChangeArrowheads="1"/>
          </p:cNvPicPr>
          <p:nvPr/>
        </p:nvPicPr>
        <p:blipFill rotWithShape="1">
          <a:blip r:embed="rId3"/>
          <a:srcRect l="1959" t="8624" r="4812" b="2869"/>
          <a:stretch/>
        </p:blipFill>
        <p:spPr bwMode="auto">
          <a:xfrm>
            <a:off x="1555696" y="1628800"/>
            <a:ext cx="6431932" cy="46805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555696" y="2636912"/>
            <a:ext cx="1576144" cy="3528392"/>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pic>
        <p:nvPicPr>
          <p:cNvPr id="5"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1478541"/>
            <a:ext cx="1374155" cy="100150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r="1485" b="23875"/>
          <a:stretch>
            <a:fillRect/>
          </a:stretch>
        </p:blipFill>
        <p:spPr bwMode="auto">
          <a:xfrm>
            <a:off x="35496" y="2898762"/>
            <a:ext cx="1397446" cy="93680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9"/>
          <p:cNvPicPr>
            <a:picLocks noChangeAspect="1" noChangeArrowheads="1"/>
          </p:cNvPicPr>
          <p:nvPr/>
        </p:nvPicPr>
        <p:blipFill>
          <a:blip r:embed="rId6">
            <a:extLst>
              <a:ext uri="{28A0092B-C50C-407E-A947-70E740481C1C}">
                <a14:useLocalDpi xmlns:a14="http://schemas.microsoft.com/office/drawing/2010/main" val="0"/>
              </a:ext>
            </a:extLst>
          </a:blip>
          <a:srcRect b="29016"/>
          <a:stretch>
            <a:fillRect/>
          </a:stretch>
        </p:blipFill>
        <p:spPr bwMode="auto">
          <a:xfrm>
            <a:off x="0" y="4254285"/>
            <a:ext cx="1397446" cy="91351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2"/>
          <p:cNvSpPr>
            <a:spLocks noChangeArrowheads="1"/>
          </p:cNvSpPr>
          <p:nvPr/>
        </p:nvSpPr>
        <p:spPr bwMode="auto">
          <a:xfrm>
            <a:off x="-180528" y="6453188"/>
            <a:ext cx="32616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lvl="4" eaLnBrk="1" hangingPunct="1">
              <a:spcBef>
                <a:spcPct val="0"/>
              </a:spcBef>
              <a:buFontTx/>
              <a:buNone/>
            </a:pPr>
            <a:r>
              <a:rPr lang="en-US" altLang="en-US" sz="1200" dirty="0" smtClean="0">
                <a:solidFill>
                  <a:srgbClr val="000000"/>
                </a:solidFill>
                <a:latin typeface="Calibri"/>
                <a:ea typeface="ＭＳ Ｐゴシック" panose="020B0600070205080204" pitchFamily="34" charset="-128"/>
                <a:cs typeface="Calibri"/>
              </a:rPr>
              <a:t>National Center on Intensive Intervention, 2014b</a:t>
            </a:r>
            <a:endParaRPr lang="en-US" altLang="en-US" sz="1200" dirty="0">
              <a:solidFill>
                <a:srgbClr val="000000"/>
              </a:solidFill>
              <a:latin typeface="Calibri"/>
              <a:ea typeface="ＭＳ Ｐゴシック" panose="020B0600070205080204" pitchFamily="34" charset="-128"/>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xfrm>
            <a:off x="1692275" y="274638"/>
            <a:ext cx="6994525" cy="1282154"/>
          </a:xfrm>
          <a:ln>
            <a:miter lim="800000"/>
            <a:headEnd/>
            <a:tailEnd/>
          </a:ln>
        </p:spPr>
        <p:txBody>
          <a:bodyPr/>
          <a:lstStyle/>
          <a:p>
            <a:r>
              <a:rPr lang="en-US" altLang="en-US" dirty="0" smtClean="0"/>
              <a:t>H</a:t>
            </a:r>
            <a:r>
              <a:rPr lang="en-US" altLang="en-US" dirty="0" smtClean="0">
                <a:latin typeface="Calibri"/>
                <a:cs typeface="Calibri"/>
              </a:rPr>
              <a:t>ow CCSS-M Aligns </a:t>
            </a:r>
            <a:br>
              <a:rPr lang="en-US" altLang="en-US" dirty="0" smtClean="0">
                <a:latin typeface="Calibri"/>
                <a:cs typeface="Calibri"/>
              </a:rPr>
            </a:br>
            <a:r>
              <a:rPr lang="en-US" altLang="en-US" dirty="0" smtClean="0">
                <a:latin typeface="Calibri"/>
                <a:cs typeface="Calibri"/>
              </a:rPr>
              <a:t>With MTSS</a:t>
            </a:r>
          </a:p>
        </p:txBody>
      </p:sp>
      <p:pic>
        <p:nvPicPr>
          <p:cNvPr id="122884"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7882" y="1557338"/>
            <a:ext cx="6780919" cy="4679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762944" y="2708920"/>
            <a:ext cx="1656928" cy="3528392"/>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1478541"/>
            <a:ext cx="1374155" cy="100150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a:blip r:embed="rId5">
            <a:extLst>
              <a:ext uri="{28A0092B-C50C-407E-A947-70E740481C1C}">
                <a14:useLocalDpi xmlns:a14="http://schemas.microsoft.com/office/drawing/2010/main" val="0"/>
              </a:ext>
            </a:extLst>
          </a:blip>
          <a:srcRect r="1485" b="23875"/>
          <a:stretch>
            <a:fillRect/>
          </a:stretch>
        </p:blipFill>
        <p:spPr bwMode="auto">
          <a:xfrm>
            <a:off x="35496" y="2898762"/>
            <a:ext cx="1397446" cy="93680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6">
            <a:extLst>
              <a:ext uri="{28A0092B-C50C-407E-A947-70E740481C1C}">
                <a14:useLocalDpi xmlns:a14="http://schemas.microsoft.com/office/drawing/2010/main" val="0"/>
              </a:ext>
            </a:extLst>
          </a:blip>
          <a:srcRect b="29016"/>
          <a:stretch>
            <a:fillRect/>
          </a:stretch>
        </p:blipFill>
        <p:spPr bwMode="auto">
          <a:xfrm>
            <a:off x="0" y="4254285"/>
            <a:ext cx="1397446" cy="91351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2"/>
          <p:cNvSpPr>
            <a:spLocks noChangeArrowheads="1"/>
          </p:cNvSpPr>
          <p:nvPr/>
        </p:nvSpPr>
        <p:spPr bwMode="auto">
          <a:xfrm>
            <a:off x="-180528" y="6453188"/>
            <a:ext cx="32616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lvl="4" eaLnBrk="1" hangingPunct="1">
              <a:spcBef>
                <a:spcPct val="0"/>
              </a:spcBef>
              <a:buFontTx/>
              <a:buNone/>
            </a:pPr>
            <a:r>
              <a:rPr lang="en-US" altLang="en-US" sz="1200" dirty="0" smtClean="0">
                <a:solidFill>
                  <a:srgbClr val="000000"/>
                </a:solidFill>
                <a:latin typeface="Calibri"/>
                <a:ea typeface="ＭＳ Ｐゴシック" panose="020B0600070205080204" pitchFamily="34" charset="-128"/>
                <a:cs typeface="Calibri"/>
              </a:rPr>
              <a:t>National Center on Intensive Intervention, 2014b</a:t>
            </a:r>
            <a:endParaRPr lang="en-US" altLang="en-US" sz="1200" dirty="0">
              <a:solidFill>
                <a:srgbClr val="000000"/>
              </a:solidFill>
              <a:latin typeface="Calibri"/>
              <a:ea typeface="ＭＳ Ｐゴシック" panose="020B0600070205080204" pitchFamily="34" charset="-128"/>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692275" y="274638"/>
            <a:ext cx="6994525" cy="1354162"/>
          </a:xfrm>
          <a:ln>
            <a:miter lim="800000"/>
            <a:headEnd/>
            <a:tailEnd/>
          </a:ln>
        </p:spPr>
        <p:txBody>
          <a:bodyPr/>
          <a:lstStyle/>
          <a:p>
            <a:r>
              <a:rPr lang="en-US" altLang="en-US" dirty="0" smtClean="0">
                <a:latin typeface="Calibri"/>
                <a:cs typeface="Calibri"/>
              </a:rPr>
              <a:t>Activity: Explore </a:t>
            </a:r>
            <a:br>
              <a:rPr lang="en-US" altLang="en-US" dirty="0" smtClean="0">
                <a:latin typeface="Calibri"/>
                <a:cs typeface="Calibri"/>
              </a:rPr>
            </a:br>
            <a:r>
              <a:rPr lang="en-US" altLang="en-US" dirty="0" smtClean="0">
                <a:latin typeface="Calibri"/>
                <a:cs typeface="Calibri"/>
              </a:rPr>
              <a:t>in Relation to CCSS-M</a:t>
            </a:r>
          </a:p>
        </p:txBody>
      </p:sp>
      <p:sp>
        <p:nvSpPr>
          <p:cNvPr id="4" name="12-Point Star 3"/>
          <p:cNvSpPr/>
          <p:nvPr/>
        </p:nvSpPr>
        <p:spPr>
          <a:xfrm>
            <a:off x="-16237" y="157907"/>
            <a:ext cx="1851387" cy="1007641"/>
          </a:xfrm>
          <a:prstGeom prst="star12">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400" b="1" dirty="0">
                <a:solidFill>
                  <a:schemeClr val="accent4"/>
                </a:solidFill>
                <a:latin typeface="Calibri"/>
                <a:cs typeface="Calibri"/>
              </a:rPr>
              <a:t>Handout 5</a:t>
            </a:r>
          </a:p>
        </p:txBody>
      </p:sp>
      <p:sp>
        <p:nvSpPr>
          <p:cNvPr id="5" name="12-Point Star 4"/>
          <p:cNvSpPr/>
          <p:nvPr/>
        </p:nvSpPr>
        <p:spPr>
          <a:xfrm>
            <a:off x="211560" y="1052265"/>
            <a:ext cx="1763688" cy="864567"/>
          </a:xfrm>
          <a:prstGeom prst="star12">
            <a:avLst/>
          </a:prstGeom>
          <a:solidFill>
            <a:srgbClr val="FFC000"/>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200" dirty="0">
                <a:solidFill>
                  <a:schemeClr val="accent4"/>
                </a:solidFill>
                <a:latin typeface="Calibri"/>
                <a:cs typeface="Calibri"/>
              </a:rPr>
              <a:t>Interactive Activity</a:t>
            </a:r>
          </a:p>
        </p:txBody>
      </p:sp>
      <p:grpSp>
        <p:nvGrpSpPr>
          <p:cNvPr id="2" name="Group 1"/>
          <p:cNvGrpSpPr/>
          <p:nvPr/>
        </p:nvGrpSpPr>
        <p:grpSpPr>
          <a:xfrm>
            <a:off x="2267198" y="1732536"/>
            <a:ext cx="5545162" cy="3640680"/>
            <a:chOff x="1835150" y="1773238"/>
            <a:chExt cx="6965950" cy="4573499"/>
          </a:xfrm>
        </p:grpSpPr>
        <p:pic>
          <p:nvPicPr>
            <p:cNvPr id="12493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1773238"/>
              <a:ext cx="6697663" cy="40179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4"/>
            <p:cNvPicPr>
              <a:picLocks noChangeAspect="1" noChangeArrowheads="1"/>
            </p:cNvPicPr>
            <p:nvPr/>
          </p:nvPicPr>
          <p:blipFill>
            <a:blip r:embed="rId4"/>
            <a:srcRect/>
            <a:stretch>
              <a:fillRect/>
            </a:stretch>
          </p:blipFill>
          <p:spPr bwMode="auto">
            <a:xfrm>
              <a:off x="4859338" y="3608299"/>
              <a:ext cx="3941762" cy="27384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4940" name="Rectangle 7"/>
          <p:cNvSpPr>
            <a:spLocks noChangeArrowheads="1"/>
          </p:cNvSpPr>
          <p:nvPr/>
        </p:nvSpPr>
        <p:spPr bwMode="auto">
          <a:xfrm>
            <a:off x="1619672" y="5373216"/>
            <a:ext cx="684075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1200" b="1" dirty="0" smtClean="0">
              <a:solidFill>
                <a:srgbClr val="000000"/>
              </a:solidFill>
              <a:latin typeface="Calibri"/>
              <a:cs typeface="Calibri"/>
            </a:endParaRPr>
          </a:p>
          <a:p>
            <a:pPr eaLnBrk="1" hangingPunct="1">
              <a:spcBef>
                <a:spcPct val="0"/>
              </a:spcBef>
              <a:buFontTx/>
              <a:buNone/>
            </a:pPr>
            <a:endParaRPr lang="en-US" altLang="en-US" sz="1200" b="1" dirty="0">
              <a:solidFill>
                <a:srgbClr val="000000"/>
              </a:solidFill>
              <a:latin typeface="Calibri"/>
              <a:cs typeface="Calibri"/>
            </a:endParaRPr>
          </a:p>
          <a:p>
            <a:pPr eaLnBrk="1" hangingPunct="1">
              <a:spcBef>
                <a:spcPct val="0"/>
              </a:spcBef>
              <a:buFontTx/>
              <a:buNone/>
            </a:pPr>
            <a:endParaRPr lang="en-US" altLang="en-US" sz="1200" b="1" dirty="0" smtClean="0">
              <a:solidFill>
                <a:srgbClr val="000000"/>
              </a:solidFill>
              <a:latin typeface="Calibri"/>
              <a:cs typeface="Calibri"/>
            </a:endParaRPr>
          </a:p>
          <a:p>
            <a:pPr eaLnBrk="1" hangingPunct="1">
              <a:spcBef>
                <a:spcPct val="0"/>
              </a:spcBef>
              <a:buFontTx/>
              <a:buNone/>
            </a:pPr>
            <a:endParaRPr lang="en-US" altLang="en-US" sz="1200" b="1" dirty="0">
              <a:solidFill>
                <a:srgbClr val="000000"/>
              </a:solidFill>
              <a:latin typeface="Calibri"/>
              <a:cs typeface="Calibri"/>
            </a:endParaRPr>
          </a:p>
          <a:p>
            <a:pPr eaLnBrk="1" hangingPunct="1">
              <a:spcBef>
                <a:spcPct val="0"/>
              </a:spcBef>
              <a:buFontTx/>
              <a:buNone/>
            </a:pPr>
            <a:r>
              <a:rPr lang="en-US" altLang="en-US" sz="1200" b="1" dirty="0" smtClean="0">
                <a:solidFill>
                  <a:srgbClr val="000000"/>
                </a:solidFill>
                <a:latin typeface="Calibri"/>
                <a:cs typeface="Calibri"/>
              </a:rPr>
              <a:t/>
            </a:r>
            <a:br>
              <a:rPr lang="en-US" altLang="en-US" sz="1200" b="1" dirty="0" smtClean="0">
                <a:solidFill>
                  <a:srgbClr val="000000"/>
                </a:solidFill>
                <a:latin typeface="Calibri"/>
                <a:cs typeface="Calibri"/>
              </a:rPr>
            </a:br>
            <a:r>
              <a:rPr lang="en-US" altLang="en-US" sz="1200" dirty="0" smtClean="0">
                <a:solidFill>
                  <a:srgbClr val="000000"/>
                </a:solidFill>
                <a:latin typeface="Calibri"/>
                <a:cs typeface="Calibri"/>
              </a:rPr>
              <a:t>Center for Data-Driven Reform in Education, </a:t>
            </a:r>
            <a:r>
              <a:rPr lang="en-US" altLang="en-US" sz="1200" dirty="0" err="1" smtClean="0">
                <a:solidFill>
                  <a:srgbClr val="000000"/>
                </a:solidFill>
                <a:latin typeface="Calibri"/>
                <a:cs typeface="Calibri"/>
              </a:rPr>
              <a:t>n.d.</a:t>
            </a:r>
            <a:r>
              <a:rPr lang="en-US" altLang="en-US" sz="1200" dirty="0" smtClean="0">
                <a:solidFill>
                  <a:srgbClr val="000000"/>
                </a:solidFill>
                <a:latin typeface="Calibri"/>
                <a:cs typeface="Calibri"/>
              </a:rPr>
              <a:t>; What Works Clearinghouse, 2008</a:t>
            </a:r>
            <a:endParaRPr lang="en-US" altLang="en-US" sz="1200" dirty="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54050"/>
            <a:ext cx="7272338"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1403648" y="3356794"/>
            <a:ext cx="7272808" cy="1152326"/>
          </a:xfrm>
          <a:prstGeom prst="rect">
            <a:avLst/>
          </a:prstGeom>
          <a:noFill/>
          <a:ln>
            <a:noFill/>
          </a:ln>
          <a:extLst/>
        </p:spPr>
        <p:txBody>
          <a:bodyPr/>
          <a:lstStyle>
            <a:lvl1pPr algn="ctr" rtl="0" eaLnBrk="0" fontAlgn="base" hangingPunct="0">
              <a:spcBef>
                <a:spcPct val="0"/>
              </a:spcBef>
              <a:spcAft>
                <a:spcPct val="0"/>
              </a:spcAft>
              <a:defRPr sz="4400" b="1">
                <a:solidFill>
                  <a:srgbClr val="0061AF"/>
                </a:solidFill>
                <a:latin typeface="+mj-lt"/>
                <a:ea typeface="+mj-ea"/>
                <a:cs typeface="+mj-cs"/>
              </a:defRPr>
            </a:lvl1pPr>
            <a:lvl2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2pPr>
            <a:lvl3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3pPr>
            <a:lvl4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4pPr>
            <a:lvl5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defRPr/>
            </a:pPr>
            <a:r>
              <a:rPr lang="en-US" kern="0" dirty="0" smtClean="0">
                <a:solidFill>
                  <a:schemeClr val="tx1"/>
                </a:solidFill>
                <a:latin typeface="Calibri"/>
                <a:cs typeface="Calibri"/>
              </a:rPr>
              <a:t>Warm-Up</a:t>
            </a:r>
            <a:endParaRPr lang="en-US" kern="0" dirty="0">
              <a:solidFill>
                <a:schemeClr val="tx1"/>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a:xfrm>
            <a:off x="1692275" y="274638"/>
            <a:ext cx="6994525" cy="1210146"/>
          </a:xfrm>
          <a:ln>
            <a:miter lim="800000"/>
            <a:headEnd/>
            <a:tailEnd/>
          </a:ln>
        </p:spPr>
        <p:txBody>
          <a:bodyPr/>
          <a:lstStyle/>
          <a:p>
            <a:r>
              <a:rPr lang="en-US" altLang="en-US" dirty="0" smtClean="0">
                <a:latin typeface="Calibri"/>
                <a:cs typeface="Calibri"/>
              </a:rPr>
              <a:t>CEM Part 2 </a:t>
            </a:r>
            <a:br>
              <a:rPr lang="en-US" altLang="en-US" dirty="0" smtClean="0">
                <a:latin typeface="Calibri"/>
                <a:cs typeface="Calibri"/>
              </a:rPr>
            </a:br>
            <a:r>
              <a:rPr lang="en-US" altLang="en-US" dirty="0" smtClean="0">
                <a:latin typeface="Calibri"/>
                <a:cs typeface="Calibri"/>
              </a:rPr>
              <a:t>Guiding Questions</a:t>
            </a:r>
          </a:p>
        </p:txBody>
      </p:sp>
      <p:sp>
        <p:nvSpPr>
          <p:cNvPr id="3" name="Content Placeholder 2"/>
          <p:cNvSpPr>
            <a:spLocks noGrp="1"/>
          </p:cNvSpPr>
          <p:nvPr>
            <p:ph idx="1"/>
          </p:nvPr>
        </p:nvSpPr>
        <p:spPr>
          <a:xfrm>
            <a:off x="1692275" y="1484313"/>
            <a:ext cx="7200900" cy="4997450"/>
          </a:xfrm>
        </p:spPr>
        <p:txBody>
          <a:bodyPr/>
          <a:lstStyle/>
          <a:p>
            <a:pPr>
              <a:buFont typeface="Wingdings" pitchFamily="2" charset="2"/>
              <a:buChar char="§"/>
              <a:defRPr/>
            </a:pPr>
            <a:r>
              <a:rPr lang="en-US" sz="2400" dirty="0">
                <a:solidFill>
                  <a:schemeClr val="bg1">
                    <a:lumMod val="65000"/>
                  </a:schemeClr>
                </a:solidFill>
                <a:latin typeface="Calibri"/>
                <a:cs typeface="Calibri"/>
              </a:rPr>
              <a:t>What</a:t>
            </a:r>
            <a:r>
              <a:rPr lang="en-US" sz="2400" dirty="0" smtClean="0">
                <a:solidFill>
                  <a:schemeClr val="bg1">
                    <a:lumMod val="65000"/>
                  </a:schemeClr>
                </a:solidFill>
                <a:latin typeface="Calibri"/>
                <a:cs typeface="Calibri"/>
              </a:rPr>
              <a:t> is universal instruction in MTSS?</a:t>
            </a:r>
          </a:p>
          <a:p>
            <a:pPr>
              <a:buFont typeface="Wingdings" pitchFamily="2" charset="2"/>
              <a:buChar char="§"/>
              <a:defRPr/>
            </a:pPr>
            <a:r>
              <a:rPr lang="en-US" sz="2400" dirty="0" smtClean="0">
                <a:solidFill>
                  <a:schemeClr val="bg1">
                    <a:lumMod val="65000"/>
                  </a:schemeClr>
                </a:solidFill>
                <a:latin typeface="Calibri"/>
                <a:cs typeface="Calibri"/>
              </a:rPr>
              <a:t>What does high-quality math instruction at the universal level look like?</a:t>
            </a:r>
          </a:p>
          <a:p>
            <a:pPr>
              <a:buFont typeface="Wingdings" pitchFamily="2" charset="2"/>
              <a:buChar char="§"/>
              <a:defRPr/>
            </a:pPr>
            <a:r>
              <a:rPr lang="en-US" sz="2400" dirty="0" smtClean="0">
                <a:solidFill>
                  <a:schemeClr val="bg1">
                    <a:lumMod val="65000"/>
                  </a:schemeClr>
                </a:solidFill>
                <a:latin typeface="Calibri"/>
                <a:cs typeface="Calibri"/>
              </a:rPr>
              <a:t>What are considerations for math instruction in the CCSS?</a:t>
            </a:r>
          </a:p>
          <a:p>
            <a:pPr>
              <a:buFont typeface="Wingdings" pitchFamily="2" charset="2"/>
              <a:buChar char="§"/>
              <a:defRPr/>
            </a:pPr>
            <a:r>
              <a:rPr lang="en-US" sz="2400" dirty="0" smtClean="0">
                <a:solidFill>
                  <a:schemeClr val="bg1">
                    <a:lumMod val="65000"/>
                  </a:schemeClr>
                </a:solidFill>
                <a:latin typeface="Calibri"/>
                <a:cs typeface="Calibri"/>
              </a:rPr>
              <a:t>What are instructional considerations for English learners in universal math?</a:t>
            </a:r>
          </a:p>
          <a:p>
            <a:pPr marL="2171700">
              <a:buFont typeface="Wingdings" pitchFamily="2" charset="2"/>
              <a:buChar char="§"/>
              <a:defRPr/>
            </a:pPr>
            <a:r>
              <a:rPr lang="en-US" sz="2400" dirty="0" smtClean="0">
                <a:solidFill>
                  <a:schemeClr val="tx1"/>
                </a:solidFill>
                <a:latin typeface="Calibri"/>
                <a:cs typeface="Calibri"/>
              </a:rPr>
              <a:t>What is the role of screening and progress monitoring at the universal level?</a:t>
            </a:r>
          </a:p>
          <a:p>
            <a:pPr marL="2171700">
              <a:buFont typeface="Wingdings" pitchFamily="2" charset="2"/>
              <a:buChar char="§"/>
              <a:defRPr/>
            </a:pPr>
            <a:r>
              <a:rPr lang="en-US" sz="2400" dirty="0" smtClean="0">
                <a:solidFill>
                  <a:srgbClr val="FFC000"/>
                </a:solidFill>
                <a:latin typeface="Calibri"/>
                <a:cs typeface="Calibri"/>
              </a:rPr>
              <a:t>How should data-based decisions be made?</a:t>
            </a:r>
            <a:endParaRPr lang="en-US" sz="2400" dirty="0">
              <a:solidFill>
                <a:srgbClr val="FFC000"/>
              </a:solidFill>
              <a:latin typeface="Calibri"/>
              <a:cs typeface="Calibri"/>
            </a:endParaRPr>
          </a:p>
          <a:p>
            <a:pPr marL="0" indent="0">
              <a:buFont typeface="Wingdings" panose="05000000000000000000" pitchFamily="2" charset="2"/>
              <a:buNone/>
              <a:defRPr/>
            </a:pPr>
            <a:endParaRPr lang="en-US" sz="20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5" y="4566766"/>
            <a:ext cx="1872208" cy="19585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54050"/>
            <a:ext cx="7272338"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Title 1"/>
          <p:cNvSpPr txBox="1">
            <a:spLocks/>
          </p:cNvSpPr>
          <p:nvPr/>
        </p:nvSpPr>
        <p:spPr bwMode="auto">
          <a:xfrm>
            <a:off x="1600200" y="2852738"/>
            <a:ext cx="7272338"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r>
              <a:rPr lang="en-US" altLang="en-US" sz="4400" b="1" dirty="0">
                <a:solidFill>
                  <a:schemeClr val="tx1"/>
                </a:solidFill>
                <a:latin typeface="Calibri"/>
                <a:cs typeface="Calibri"/>
              </a:rPr>
              <a:t>What </a:t>
            </a:r>
            <a:r>
              <a:rPr lang="en-US" altLang="en-US" sz="4400" b="1" dirty="0" smtClean="0">
                <a:solidFill>
                  <a:schemeClr val="tx1"/>
                </a:solidFill>
                <a:latin typeface="Calibri"/>
                <a:cs typeface="Calibri"/>
              </a:rPr>
              <a:t>Is </a:t>
            </a:r>
            <a:r>
              <a:rPr lang="en-US" altLang="en-US" sz="4400" b="1" dirty="0">
                <a:solidFill>
                  <a:schemeClr val="tx1"/>
                </a:solidFill>
                <a:latin typeface="Calibri"/>
                <a:cs typeface="Calibri"/>
              </a:rPr>
              <a:t>the </a:t>
            </a:r>
            <a:r>
              <a:rPr lang="en-US" altLang="en-US" sz="4400" b="1" dirty="0" smtClean="0">
                <a:solidFill>
                  <a:schemeClr val="tx1"/>
                </a:solidFill>
                <a:latin typeface="Calibri"/>
                <a:cs typeface="Calibri"/>
              </a:rPr>
              <a:t>Role </a:t>
            </a:r>
            <a:r>
              <a:rPr lang="en-US" altLang="en-US" sz="4400" b="1" dirty="0">
                <a:solidFill>
                  <a:schemeClr val="tx1"/>
                </a:solidFill>
                <a:latin typeface="Calibri"/>
                <a:cs typeface="Calibri"/>
              </a:rPr>
              <a:t>of </a:t>
            </a:r>
            <a:r>
              <a:rPr lang="en-US" altLang="en-US" sz="4400" b="1" dirty="0" smtClean="0">
                <a:solidFill>
                  <a:schemeClr val="tx1"/>
                </a:solidFill>
                <a:latin typeface="Calibri"/>
                <a:cs typeface="Calibri"/>
              </a:rPr>
              <a:t>Screening </a:t>
            </a:r>
            <a:r>
              <a:rPr lang="en-US" altLang="en-US" sz="4400" b="1" dirty="0">
                <a:solidFill>
                  <a:schemeClr val="tx1"/>
                </a:solidFill>
                <a:latin typeface="Calibri"/>
                <a:cs typeface="Calibri"/>
              </a:rPr>
              <a:t>and </a:t>
            </a:r>
            <a:r>
              <a:rPr lang="en-US" altLang="en-US" sz="4400" b="1" dirty="0" smtClean="0">
                <a:solidFill>
                  <a:schemeClr val="tx1"/>
                </a:solidFill>
                <a:latin typeface="Calibri"/>
                <a:cs typeface="Calibri"/>
              </a:rPr>
              <a:t>Progress </a:t>
            </a:r>
            <a:r>
              <a:rPr lang="en-US" altLang="en-US" sz="4400" b="1" dirty="0">
                <a:solidFill>
                  <a:schemeClr val="tx1"/>
                </a:solidFill>
                <a:latin typeface="Calibri"/>
                <a:cs typeface="Calibri"/>
              </a:rPr>
              <a:t>M</a:t>
            </a:r>
            <a:r>
              <a:rPr lang="en-US" altLang="en-US" sz="4400" b="1" dirty="0" smtClean="0">
                <a:solidFill>
                  <a:schemeClr val="tx1"/>
                </a:solidFill>
                <a:latin typeface="Calibri"/>
                <a:cs typeface="Calibri"/>
              </a:rPr>
              <a:t>onitoring </a:t>
            </a:r>
            <a:r>
              <a:rPr lang="en-US" altLang="en-US" sz="4400" b="1" dirty="0">
                <a:solidFill>
                  <a:schemeClr val="tx1"/>
                </a:solidFill>
                <a:latin typeface="Calibri"/>
                <a:cs typeface="Calibri"/>
              </a:rPr>
              <a:t>at the </a:t>
            </a:r>
            <a:r>
              <a:rPr lang="en-US" altLang="en-US" sz="4400" b="1" dirty="0" smtClean="0">
                <a:solidFill>
                  <a:schemeClr val="tx1"/>
                </a:solidFill>
                <a:latin typeface="Calibri"/>
                <a:cs typeface="Calibri"/>
              </a:rPr>
              <a:t>Universal </a:t>
            </a:r>
            <a:r>
              <a:rPr lang="en-US" altLang="en-US" sz="4400" b="1" dirty="0">
                <a:solidFill>
                  <a:schemeClr val="tx1"/>
                </a:solidFill>
                <a:latin typeface="Calibri"/>
                <a:cs typeface="Calibri"/>
              </a:rPr>
              <a:t>L</a:t>
            </a:r>
            <a:r>
              <a:rPr lang="en-US" altLang="en-US" sz="4400" b="1" dirty="0" smtClean="0">
                <a:solidFill>
                  <a:schemeClr val="tx1"/>
                </a:solidFill>
                <a:latin typeface="Calibri"/>
                <a:cs typeface="Calibri"/>
              </a:rPr>
              <a:t>evel</a:t>
            </a:r>
            <a:r>
              <a:rPr lang="en-US" altLang="en-US" sz="4400" b="1" dirty="0">
                <a:solidFill>
                  <a:schemeClr val="tx1"/>
                </a:solidFill>
                <a:latin typeface="Calibri"/>
                <a:cs typeface="Calibri"/>
              </a:rPr>
              <a:t>?</a:t>
            </a:r>
          </a:p>
          <a:p>
            <a:pPr algn="ctr">
              <a:spcBef>
                <a:spcPct val="0"/>
              </a:spcBef>
              <a:buFontTx/>
              <a:buNone/>
            </a:pPr>
            <a:endParaRPr lang="en-US" altLang="en-US" sz="4000" b="1" dirty="0"/>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1692275" y="274638"/>
            <a:ext cx="6994525" cy="1282154"/>
          </a:xfrm>
          <a:ln>
            <a:miter lim="800000"/>
            <a:headEnd/>
            <a:tailEnd/>
          </a:ln>
        </p:spPr>
        <p:txBody>
          <a:bodyPr/>
          <a:lstStyle/>
          <a:p>
            <a:r>
              <a:rPr lang="en-US" altLang="en-US" dirty="0" smtClean="0">
                <a:latin typeface="Calibri"/>
                <a:cs typeface="Calibri"/>
              </a:rPr>
              <a:t>Examples of Common Screening Processes </a:t>
            </a:r>
          </a:p>
        </p:txBody>
      </p:sp>
      <p:pic>
        <p:nvPicPr>
          <p:cNvPr id="61448" name="Picture 8" descr="C:\Users\lartzi\Desktop\Part 2 Universal Math\PowerPoint\48326617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2235058"/>
            <a:ext cx="2808312" cy="251119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HeroicExtremeLeftFacing"/>
            <a:lightRig rig="soft" dir="t"/>
          </a:scene3d>
          <a:sp3d contourW="12700" prstMaterial="matte">
            <a:bevelT w="63500" h="50800"/>
            <a:contourClr>
              <a:srgbClr val="C0C0C0"/>
            </a:contourClr>
          </a:sp3d>
          <a:extLst/>
        </p:spPr>
      </p:pic>
      <p:pic>
        <p:nvPicPr>
          <p:cNvPr id="76807" name="Picture 7" descr="C:\Users\lartzi\Downloads\46740395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611" y="2432250"/>
            <a:ext cx="3546517" cy="236490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perspectiveContrastingRightFacing"/>
            <a:lightRig rig="twoPt" dir="t">
              <a:rot lat="0" lon="0" rev="7800000"/>
            </a:lightRig>
          </a:scene3d>
          <a:sp3d contourW="6350">
            <a:bevelT w="50800" h="16510"/>
            <a:contourClr>
              <a:srgbClr val="C0C0C0"/>
            </a:contourClr>
          </a:sp3d>
          <a:extLst/>
        </p:spPr>
      </p:pic>
      <p:sp>
        <p:nvSpPr>
          <p:cNvPr id="5" name="Rectangle 2"/>
          <p:cNvSpPr>
            <a:spLocks noChangeArrowheads="1"/>
          </p:cNvSpPr>
          <p:nvPr/>
        </p:nvSpPr>
        <p:spPr bwMode="auto">
          <a:xfrm>
            <a:off x="-180528" y="6453188"/>
            <a:ext cx="50405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lvl="4" eaLnBrk="1" hangingPunct="1">
              <a:spcBef>
                <a:spcPct val="0"/>
              </a:spcBef>
              <a:buFontTx/>
              <a:buNone/>
            </a:pPr>
            <a:r>
              <a:rPr lang="en-US" altLang="en-US" sz="1200" dirty="0">
                <a:solidFill>
                  <a:srgbClr val="000000"/>
                </a:solidFill>
                <a:latin typeface="Calibri"/>
                <a:ea typeface="ＭＳ Ｐゴシック" panose="020B0600070205080204" pitchFamily="34" charset="-128"/>
                <a:cs typeface="Calibri"/>
              </a:rPr>
              <a:t>Center on Response to Intervention, </a:t>
            </a:r>
            <a:r>
              <a:rPr lang="en-US" altLang="en-US" sz="1200" dirty="0" err="1" smtClean="0">
                <a:solidFill>
                  <a:srgbClr val="000000"/>
                </a:solidFill>
                <a:latin typeface="Calibri"/>
                <a:ea typeface="ＭＳ Ｐゴシック" panose="020B0600070205080204" pitchFamily="34" charset="-128"/>
                <a:cs typeface="Calibri"/>
              </a:rPr>
              <a:t>n.d.c</a:t>
            </a:r>
            <a:endParaRPr lang="en-US" altLang="en-US" sz="1200" dirty="0">
              <a:solidFill>
                <a:srgbClr val="000000"/>
              </a:solidFill>
              <a:latin typeface="Calibri"/>
              <a:ea typeface="ＭＳ Ｐゴシック" panose="020B0600070205080204" pitchFamily="34" charset="-128"/>
              <a:cs typeface="Calibri"/>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p:cNvSpPr>
          <p:nvPr>
            <p:ph type="title"/>
          </p:nvPr>
        </p:nvSpPr>
        <p:spPr>
          <a:ln>
            <a:miter lim="800000"/>
            <a:headEnd/>
            <a:tailEnd/>
          </a:ln>
        </p:spPr>
        <p:txBody>
          <a:bodyPr/>
          <a:lstStyle/>
          <a:p>
            <a:r>
              <a:rPr lang="en-US" altLang="en-US" dirty="0" smtClean="0">
                <a:latin typeface="Calibri"/>
                <a:cs typeface="Calibri"/>
              </a:rPr>
              <a:t>Screening</a:t>
            </a:r>
          </a:p>
        </p:txBody>
      </p:sp>
      <p:sp>
        <p:nvSpPr>
          <p:cNvPr id="5123" name="Rectangle 3"/>
          <p:cNvSpPr>
            <a:spLocks noGrp="1"/>
          </p:cNvSpPr>
          <p:nvPr>
            <p:ph idx="1"/>
          </p:nvPr>
        </p:nvSpPr>
        <p:spPr/>
        <p:txBody>
          <a:bodyPr>
            <a:noAutofit/>
          </a:bodyPr>
          <a:lstStyle/>
          <a:p>
            <a:pPr>
              <a:buClr>
                <a:srgbClr val="0061AF"/>
              </a:buClr>
              <a:buFont typeface="Arial"/>
              <a:buChar char="•"/>
              <a:defRPr/>
            </a:pPr>
            <a:r>
              <a:rPr lang="en-US" sz="2400" b="1" dirty="0">
                <a:solidFill>
                  <a:schemeClr val="tx1"/>
                </a:solidFill>
                <a:latin typeface="Calibri"/>
                <a:cs typeface="Calibri"/>
              </a:rPr>
              <a:t>PURPOSE</a:t>
            </a:r>
            <a:r>
              <a:rPr lang="en-US" sz="2400" dirty="0">
                <a:solidFill>
                  <a:schemeClr val="tx1"/>
                </a:solidFill>
                <a:latin typeface="Calibri"/>
                <a:cs typeface="Calibri"/>
              </a:rPr>
              <a:t>: Identify students who are at risk for poor learning </a:t>
            </a:r>
            <a:r>
              <a:rPr lang="en-US" sz="2400" dirty="0" smtClean="0">
                <a:solidFill>
                  <a:schemeClr val="tx1"/>
                </a:solidFill>
                <a:latin typeface="Calibri"/>
                <a:cs typeface="Calibri"/>
              </a:rPr>
              <a:t>outcomes.</a:t>
            </a:r>
            <a:endParaRPr lang="en-US" sz="2400" dirty="0">
              <a:solidFill>
                <a:schemeClr val="tx1"/>
              </a:solidFill>
              <a:latin typeface="Calibri"/>
              <a:cs typeface="Calibri"/>
            </a:endParaRPr>
          </a:p>
          <a:p>
            <a:pPr>
              <a:buClr>
                <a:srgbClr val="0061AF"/>
              </a:buClr>
              <a:buFont typeface="Arial"/>
              <a:buChar char="•"/>
              <a:defRPr/>
            </a:pPr>
            <a:r>
              <a:rPr lang="en-US" sz="2400" b="1" dirty="0">
                <a:solidFill>
                  <a:schemeClr val="tx1"/>
                </a:solidFill>
                <a:latin typeface="Calibri"/>
                <a:cs typeface="Calibri"/>
              </a:rPr>
              <a:t>FOCUS</a:t>
            </a:r>
            <a:r>
              <a:rPr lang="en-US" sz="2400" dirty="0">
                <a:solidFill>
                  <a:schemeClr val="tx1"/>
                </a:solidFill>
                <a:latin typeface="Calibri"/>
                <a:cs typeface="Calibri"/>
              </a:rPr>
              <a:t>: ALL </a:t>
            </a:r>
            <a:r>
              <a:rPr lang="en-US" sz="2400" dirty="0" smtClean="0">
                <a:solidFill>
                  <a:schemeClr val="tx1"/>
                </a:solidFill>
                <a:latin typeface="Calibri"/>
                <a:cs typeface="Calibri"/>
              </a:rPr>
              <a:t>students.</a:t>
            </a:r>
            <a:endParaRPr lang="en-US" sz="2400" dirty="0">
              <a:solidFill>
                <a:schemeClr val="tx1"/>
              </a:solidFill>
              <a:latin typeface="Calibri"/>
              <a:cs typeface="Calibri"/>
            </a:endParaRPr>
          </a:p>
          <a:p>
            <a:pPr>
              <a:buClr>
                <a:srgbClr val="0061AF"/>
              </a:buClr>
              <a:buFont typeface="Arial"/>
              <a:buChar char="•"/>
              <a:defRPr/>
            </a:pPr>
            <a:r>
              <a:rPr lang="en-US" sz="2400" b="1" dirty="0">
                <a:solidFill>
                  <a:schemeClr val="tx1"/>
                </a:solidFill>
                <a:latin typeface="Calibri"/>
                <a:cs typeface="Calibri"/>
              </a:rPr>
              <a:t>TOOLS</a:t>
            </a:r>
            <a:r>
              <a:rPr lang="en-US" sz="2400" dirty="0">
                <a:solidFill>
                  <a:schemeClr val="tx1"/>
                </a:solidFill>
                <a:latin typeface="Calibri"/>
                <a:cs typeface="Calibri"/>
              </a:rPr>
              <a:t>: Brief assessments that are </a:t>
            </a:r>
            <a:r>
              <a:rPr lang="en-US" sz="2400" dirty="0" smtClean="0">
                <a:solidFill>
                  <a:schemeClr val="tx1"/>
                </a:solidFill>
                <a:latin typeface="Calibri"/>
                <a:cs typeface="Calibri"/>
              </a:rPr>
              <a:t>valid and reliable </a:t>
            </a:r>
            <a:r>
              <a:rPr lang="en-US" sz="2400" dirty="0">
                <a:solidFill>
                  <a:schemeClr val="tx1"/>
                </a:solidFill>
                <a:latin typeface="Calibri"/>
                <a:cs typeface="Calibri"/>
              </a:rPr>
              <a:t>and demonstrate diagnostic accuracy for predicting learning or behavioral </a:t>
            </a:r>
            <a:r>
              <a:rPr lang="en-US" sz="2400" dirty="0" smtClean="0">
                <a:solidFill>
                  <a:schemeClr val="tx1"/>
                </a:solidFill>
                <a:latin typeface="Calibri"/>
                <a:cs typeface="Calibri"/>
              </a:rPr>
              <a:t>problems.</a:t>
            </a:r>
            <a:endParaRPr lang="en-US" sz="2400" dirty="0">
              <a:solidFill>
                <a:schemeClr val="tx1"/>
              </a:solidFill>
              <a:latin typeface="Calibri"/>
              <a:cs typeface="Calibri"/>
            </a:endParaRPr>
          </a:p>
          <a:p>
            <a:pPr>
              <a:buClr>
                <a:srgbClr val="0061AF"/>
              </a:buClr>
              <a:buFont typeface="Arial"/>
              <a:buChar char="•"/>
              <a:defRPr/>
            </a:pPr>
            <a:r>
              <a:rPr lang="en-US" sz="2400" b="1" dirty="0">
                <a:solidFill>
                  <a:schemeClr val="tx1"/>
                </a:solidFill>
                <a:latin typeface="Calibri"/>
                <a:cs typeface="Calibri"/>
              </a:rPr>
              <a:t>TIMEFRAME: </a:t>
            </a:r>
            <a:r>
              <a:rPr lang="en-US" sz="2400" dirty="0">
                <a:solidFill>
                  <a:schemeClr val="tx1"/>
                </a:solidFill>
                <a:latin typeface="Calibri"/>
                <a:cs typeface="Calibri"/>
              </a:rPr>
              <a:t>Administered more than one time per year (e.g., fall, winter, spring)</a:t>
            </a:r>
          </a:p>
        </p:txBody>
      </p:sp>
      <p:sp>
        <p:nvSpPr>
          <p:cNvPr id="133124" name="Slide Number Placeholder 3"/>
          <p:cNvSpPr>
            <a:spLocks noGrp="1"/>
          </p:cNvSpPr>
          <p:nvPr>
            <p:ph type="sldNum" sz="quarter" idx="4294967295"/>
          </p:nvPr>
        </p:nvSpPr>
        <p:spPr bwMode="auto">
          <a:xfrm>
            <a:off x="0" y="5373688"/>
            <a:ext cx="1296988" cy="2682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fld id="{36B86D0D-BB90-4DFB-BE96-28922B23A9D4}" type="slidenum">
              <a:rPr lang="en-US" altLang="en-US" sz="1800">
                <a:solidFill>
                  <a:schemeClr val="tx1"/>
                </a:solidFill>
              </a:rPr>
              <a:pPr eaLnBrk="1" hangingPunct="1">
                <a:spcBef>
                  <a:spcPct val="0"/>
                </a:spcBef>
                <a:buFontTx/>
                <a:buNone/>
              </a:pPr>
              <a:t>63</a:t>
            </a:fld>
            <a:endParaRPr lang="en-US" altLang="en-US" sz="1800">
              <a:solidFill>
                <a:schemeClr val="tx1"/>
              </a:solidFill>
            </a:endParaRPr>
          </a:p>
        </p:txBody>
      </p:sp>
      <p:sp>
        <p:nvSpPr>
          <p:cNvPr id="6" name="Rectangle 2"/>
          <p:cNvSpPr>
            <a:spLocks noChangeArrowheads="1"/>
          </p:cNvSpPr>
          <p:nvPr/>
        </p:nvSpPr>
        <p:spPr bwMode="auto">
          <a:xfrm>
            <a:off x="-180528" y="6453188"/>
            <a:ext cx="50405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lvl="4" eaLnBrk="1" hangingPunct="1">
              <a:spcBef>
                <a:spcPct val="0"/>
              </a:spcBef>
              <a:buFontTx/>
              <a:buNone/>
            </a:pPr>
            <a:r>
              <a:rPr lang="en-US" altLang="en-US" sz="1200" dirty="0">
                <a:solidFill>
                  <a:srgbClr val="000000"/>
                </a:solidFill>
                <a:latin typeface="Calibri"/>
                <a:ea typeface="ＭＳ Ｐゴシック" panose="020B0600070205080204" pitchFamily="34" charset="-128"/>
                <a:cs typeface="Calibri"/>
              </a:rPr>
              <a:t>Center on Response to Intervention, </a:t>
            </a:r>
            <a:r>
              <a:rPr lang="en-US" altLang="en-US" sz="1200" dirty="0" err="1" smtClean="0">
                <a:solidFill>
                  <a:srgbClr val="000000"/>
                </a:solidFill>
                <a:latin typeface="Calibri"/>
                <a:ea typeface="ＭＳ Ｐゴシック" panose="020B0600070205080204" pitchFamily="34" charset="-128"/>
                <a:cs typeface="Calibri"/>
              </a:rPr>
              <a:t>n.d.c</a:t>
            </a:r>
            <a:endParaRPr lang="en-US" altLang="en-US" sz="1200" dirty="0">
              <a:solidFill>
                <a:srgbClr val="000000"/>
              </a:solidFill>
              <a:latin typeface="Calibri"/>
              <a:ea typeface="ＭＳ Ｐゴシック" panose="020B0600070205080204" pitchFamily="34" charset="-128"/>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a:ln>
            <a:miter lim="800000"/>
            <a:headEnd/>
            <a:tailEnd/>
          </a:ln>
        </p:spPr>
        <p:txBody>
          <a:bodyPr/>
          <a:lstStyle/>
          <a:p>
            <a:r>
              <a:rPr lang="en-US" altLang="en-US" dirty="0" smtClean="0"/>
              <a:t>Universal Screening</a:t>
            </a:r>
          </a:p>
        </p:txBody>
      </p:sp>
      <p:sp>
        <p:nvSpPr>
          <p:cNvPr id="5" name="Content Placeholder 4"/>
          <p:cNvSpPr>
            <a:spLocks noGrp="1"/>
          </p:cNvSpPr>
          <p:nvPr>
            <p:ph idx="1"/>
          </p:nvPr>
        </p:nvSpPr>
        <p:spPr/>
        <p:txBody>
          <a:bodyPr/>
          <a:lstStyle/>
          <a:p>
            <a:pPr marL="0" indent="0">
              <a:buClr>
                <a:srgbClr val="0061AF"/>
              </a:buClr>
              <a:buNone/>
              <a:defRPr/>
            </a:pPr>
            <a:r>
              <a:rPr lang="en-US" sz="2400" dirty="0" smtClean="0">
                <a:latin typeface="Calibri"/>
                <a:cs typeface="Calibri"/>
                <a:hlinkClick r:id="rId3"/>
              </a:rPr>
              <a:t>Video 1: Principal Perspectives</a:t>
            </a:r>
            <a:endParaRPr lang="en-US" sz="2400" dirty="0">
              <a:latin typeface="Calibri"/>
              <a:cs typeface="Calibri"/>
            </a:endParaRPr>
          </a:p>
        </p:txBody>
      </p:sp>
      <p:sp>
        <p:nvSpPr>
          <p:cNvPr id="135172" name="Slide Number Placeholder 3"/>
          <p:cNvSpPr>
            <a:spLocks noGrp="1"/>
          </p:cNvSpPr>
          <p:nvPr>
            <p:ph type="sldNum" sz="quarter" idx="4294967295"/>
          </p:nvPr>
        </p:nvSpPr>
        <p:spPr bwMode="auto">
          <a:xfrm>
            <a:off x="0" y="5373688"/>
            <a:ext cx="1296988" cy="2682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fld id="{FF9D3D07-E360-40D4-B298-2C7CAB5373F0}" type="slidenum">
              <a:rPr lang="en-US" altLang="en-US" sz="1800">
                <a:solidFill>
                  <a:schemeClr val="tx1"/>
                </a:solidFill>
              </a:rPr>
              <a:pPr eaLnBrk="1" hangingPunct="1">
                <a:spcBef>
                  <a:spcPct val="0"/>
                </a:spcBef>
                <a:buFontTx/>
                <a:buNone/>
              </a:pPr>
              <a:t>64</a:t>
            </a:fld>
            <a:endParaRPr lang="en-US" altLang="en-US" sz="1800">
              <a:solidFill>
                <a:schemeClr val="tx1"/>
              </a:solidFill>
            </a:endParaRPr>
          </a:p>
        </p:txBody>
      </p:sp>
      <p:pic>
        <p:nvPicPr>
          <p:cNvPr id="6144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4354" y="2564904"/>
            <a:ext cx="3671862" cy="22581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35174" name="Rectangle 2"/>
          <p:cNvSpPr>
            <a:spLocks noChangeArrowheads="1"/>
          </p:cNvSpPr>
          <p:nvPr/>
        </p:nvSpPr>
        <p:spPr bwMode="auto">
          <a:xfrm>
            <a:off x="2719337" y="4880193"/>
            <a:ext cx="38688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200" dirty="0">
                <a:solidFill>
                  <a:srgbClr val="000000"/>
                </a:solidFill>
                <a:latin typeface="Calibri"/>
                <a:cs typeface="Calibri"/>
                <a:hlinkClick r:id="rId3"/>
              </a:rPr>
              <a:t>http://</a:t>
            </a:r>
            <a:r>
              <a:rPr lang="en-US" altLang="en-US" sz="1200" dirty="0" smtClean="0">
                <a:solidFill>
                  <a:srgbClr val="000000"/>
                </a:solidFill>
                <a:latin typeface="Calibri"/>
                <a:cs typeface="Calibri"/>
                <a:hlinkClick r:id="rId3"/>
              </a:rPr>
              <a:t>www.youtube.com/watch?v=HaHWoN-LVFc</a:t>
            </a:r>
            <a:r>
              <a:rPr lang="en-US" altLang="en-US" sz="1200" dirty="0">
                <a:solidFill>
                  <a:srgbClr val="000000"/>
                </a:solidFill>
                <a:latin typeface="Calibri"/>
                <a:cs typeface="Calibri"/>
              </a:rPr>
              <a:t> </a:t>
            </a:r>
            <a:r>
              <a:rPr lang="en-US" altLang="en-US" sz="1200" dirty="0" smtClean="0">
                <a:solidFill>
                  <a:srgbClr val="000000"/>
                </a:solidFill>
                <a:latin typeface="Calibri"/>
                <a:cs typeface="Calibri"/>
              </a:rPr>
              <a:t>National </a:t>
            </a:r>
            <a:r>
              <a:rPr lang="en-US" altLang="en-US" sz="1200" dirty="0">
                <a:solidFill>
                  <a:srgbClr val="000000"/>
                </a:solidFill>
                <a:latin typeface="Calibri"/>
                <a:cs typeface="Calibri"/>
              </a:rPr>
              <a:t>Center on </a:t>
            </a:r>
            <a:r>
              <a:rPr lang="en-US" altLang="en-US" sz="1200" dirty="0" smtClean="0">
                <a:solidFill>
                  <a:srgbClr val="000000"/>
                </a:solidFill>
                <a:latin typeface="Calibri"/>
                <a:cs typeface="Calibri"/>
              </a:rPr>
              <a:t>Response to Intervention, 2012c</a:t>
            </a:r>
            <a:endParaRPr lang="en-US" altLang="en-US" sz="1200" dirty="0">
              <a:solidFill>
                <a:srgbClr val="000000"/>
              </a:solidFill>
              <a:latin typeface="Calibri"/>
              <a:cs typeface="Calibri"/>
            </a:endParaRPr>
          </a:p>
        </p:txBody>
      </p:sp>
      <p:sp>
        <p:nvSpPr>
          <p:cNvPr id="7" name="12-Point Star 6"/>
          <p:cNvSpPr/>
          <p:nvPr/>
        </p:nvSpPr>
        <p:spPr>
          <a:xfrm>
            <a:off x="0" y="260648"/>
            <a:ext cx="1763688" cy="864567"/>
          </a:xfrm>
          <a:prstGeom prst="star12">
            <a:avLst/>
          </a:prstGeom>
          <a:solidFill>
            <a:srgbClr val="FFC000"/>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200" dirty="0">
                <a:solidFill>
                  <a:schemeClr val="accent4"/>
                </a:solidFill>
                <a:latin typeface="Calibri"/>
                <a:cs typeface="Calibri"/>
              </a:rPr>
              <a:t>Interactive Activity</a:t>
            </a: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a:ln>
            <a:miter lim="800000"/>
            <a:headEnd/>
            <a:tailEnd/>
          </a:ln>
        </p:spPr>
        <p:txBody>
          <a:bodyPr/>
          <a:lstStyle/>
          <a:p>
            <a:r>
              <a:rPr lang="en-US" altLang="en-US" dirty="0" smtClean="0">
                <a:latin typeface="Calibri"/>
                <a:cs typeface="Calibri"/>
              </a:rPr>
              <a:t>Screening Process</a:t>
            </a:r>
          </a:p>
        </p:txBody>
      </p:sp>
      <p:sp>
        <p:nvSpPr>
          <p:cNvPr id="3" name="Content Placeholder 2"/>
          <p:cNvSpPr>
            <a:spLocks noGrp="1"/>
          </p:cNvSpPr>
          <p:nvPr>
            <p:ph idx="1"/>
          </p:nvPr>
        </p:nvSpPr>
        <p:spPr/>
        <p:txBody>
          <a:bodyPr/>
          <a:lstStyle/>
          <a:p>
            <a:pPr>
              <a:buClr>
                <a:srgbClr val="0061AF"/>
              </a:buClr>
              <a:buFont typeface="Arial"/>
              <a:buChar char="•"/>
              <a:defRPr/>
            </a:pPr>
            <a:r>
              <a:rPr lang="en-US" sz="2400" dirty="0" smtClean="0">
                <a:solidFill>
                  <a:schemeClr val="tx1"/>
                </a:solidFill>
                <a:latin typeface="Calibri"/>
                <a:cs typeface="Calibri"/>
              </a:rPr>
              <a:t>Two-stage </a:t>
            </a:r>
            <a:r>
              <a:rPr lang="en-US" sz="2400" dirty="0">
                <a:solidFill>
                  <a:schemeClr val="tx1"/>
                </a:solidFill>
                <a:latin typeface="Calibri"/>
                <a:cs typeface="Calibri"/>
              </a:rPr>
              <a:t>screening </a:t>
            </a:r>
            <a:r>
              <a:rPr lang="en-US" sz="2400" dirty="0" smtClean="0">
                <a:solidFill>
                  <a:schemeClr val="tx1"/>
                </a:solidFill>
                <a:latin typeface="Calibri"/>
                <a:cs typeface="Calibri"/>
              </a:rPr>
              <a:t>process:</a:t>
            </a:r>
            <a:endParaRPr lang="en-US" sz="2400" dirty="0">
              <a:solidFill>
                <a:schemeClr val="tx1"/>
              </a:solidFill>
              <a:latin typeface="Calibri"/>
              <a:cs typeface="Calibri"/>
            </a:endParaRPr>
          </a:p>
          <a:p>
            <a:pPr marL="742950" lvl="2" indent="-342900">
              <a:buClr>
                <a:srgbClr val="0061AF"/>
              </a:buClr>
              <a:buFont typeface="Courier New"/>
              <a:buChar char="o"/>
              <a:defRPr/>
            </a:pPr>
            <a:r>
              <a:rPr lang="en-US" b="1" dirty="0">
                <a:solidFill>
                  <a:schemeClr val="tx1"/>
                </a:solidFill>
                <a:latin typeface="Calibri"/>
                <a:ea typeface="+mn-ea"/>
                <a:cs typeface="Calibri"/>
              </a:rPr>
              <a:t>Stage 1: </a:t>
            </a:r>
            <a:r>
              <a:rPr lang="en-US" dirty="0">
                <a:solidFill>
                  <a:schemeClr val="tx1"/>
                </a:solidFill>
                <a:latin typeface="Calibri"/>
                <a:ea typeface="+mn-ea"/>
                <a:cs typeface="Calibri"/>
              </a:rPr>
              <a:t>Universal </a:t>
            </a:r>
            <a:r>
              <a:rPr lang="en-US" dirty="0" smtClean="0">
                <a:solidFill>
                  <a:schemeClr val="tx1"/>
                </a:solidFill>
                <a:latin typeface="Calibri"/>
                <a:ea typeface="+mn-ea"/>
                <a:cs typeface="Calibri"/>
              </a:rPr>
              <a:t>screening for all students. </a:t>
            </a:r>
            <a:endParaRPr lang="en-US" dirty="0">
              <a:solidFill>
                <a:schemeClr val="tx1"/>
              </a:solidFill>
              <a:latin typeface="Calibri"/>
              <a:ea typeface="+mn-ea"/>
              <a:cs typeface="Calibri"/>
            </a:endParaRPr>
          </a:p>
          <a:p>
            <a:pPr marL="742950" lvl="2" indent="-342900">
              <a:buClr>
                <a:srgbClr val="0061AF"/>
              </a:buClr>
              <a:buFont typeface="Courier New"/>
              <a:buChar char="o"/>
              <a:defRPr/>
            </a:pPr>
            <a:r>
              <a:rPr lang="en-US" b="1" dirty="0">
                <a:solidFill>
                  <a:schemeClr val="tx1"/>
                </a:solidFill>
                <a:latin typeface="Calibri"/>
                <a:ea typeface="+mn-ea"/>
                <a:cs typeface="Calibri"/>
              </a:rPr>
              <a:t>Stage 2: </a:t>
            </a:r>
            <a:r>
              <a:rPr lang="en-US" dirty="0">
                <a:solidFill>
                  <a:schemeClr val="tx1"/>
                </a:solidFill>
                <a:latin typeface="Calibri"/>
                <a:ea typeface="+mn-ea"/>
                <a:cs typeface="Calibri"/>
              </a:rPr>
              <a:t>More in-depth testing or progress monitoring for students who </a:t>
            </a:r>
            <a:r>
              <a:rPr lang="en-US" dirty="0" smtClean="0">
                <a:solidFill>
                  <a:schemeClr val="tx1"/>
                </a:solidFill>
                <a:latin typeface="Calibri"/>
                <a:ea typeface="+mn-ea"/>
                <a:cs typeface="Calibri"/>
              </a:rPr>
              <a:t>score </a:t>
            </a:r>
            <a:r>
              <a:rPr lang="en-US" dirty="0">
                <a:solidFill>
                  <a:schemeClr val="tx1"/>
                </a:solidFill>
                <a:latin typeface="Calibri"/>
                <a:ea typeface="+mn-ea"/>
                <a:cs typeface="Calibri"/>
              </a:rPr>
              <a:t>at or below the cut </a:t>
            </a:r>
            <a:r>
              <a:rPr lang="en-US" dirty="0" smtClean="0">
                <a:solidFill>
                  <a:schemeClr val="tx1"/>
                </a:solidFill>
                <a:latin typeface="Calibri"/>
                <a:ea typeface="+mn-ea"/>
                <a:cs typeface="Calibri"/>
              </a:rPr>
              <a:t>score.</a:t>
            </a:r>
            <a:endParaRPr lang="en-US" dirty="0">
              <a:solidFill>
                <a:schemeClr val="tx1"/>
              </a:solidFill>
              <a:latin typeface="Calibri"/>
              <a:ea typeface="+mn-ea"/>
              <a:cs typeface="Calibri"/>
            </a:endParaRPr>
          </a:p>
          <a:p>
            <a:pPr>
              <a:buClr>
                <a:srgbClr val="0061AF"/>
              </a:buClr>
              <a:buFont typeface="Arial"/>
              <a:buChar char="•"/>
              <a:defRPr/>
            </a:pPr>
            <a:r>
              <a:rPr lang="en-US" sz="2400" dirty="0">
                <a:solidFill>
                  <a:schemeClr val="tx1"/>
                </a:solidFill>
                <a:latin typeface="Calibri"/>
                <a:cs typeface="Calibri"/>
              </a:rPr>
              <a:t>Should be an educationally valid </a:t>
            </a:r>
            <a:r>
              <a:rPr lang="en-US" sz="2400" dirty="0" smtClean="0">
                <a:solidFill>
                  <a:schemeClr val="tx1"/>
                </a:solidFill>
                <a:latin typeface="Calibri"/>
                <a:cs typeface="Calibri"/>
              </a:rPr>
              <a:t>outcome.</a:t>
            </a:r>
            <a:endParaRPr lang="en-US" sz="2400" dirty="0">
              <a:solidFill>
                <a:schemeClr val="tx1"/>
              </a:solidFill>
              <a:latin typeface="Calibri"/>
              <a:cs typeface="Calibri"/>
            </a:endParaRPr>
          </a:p>
          <a:p>
            <a:pPr marL="920750" lvl="1" indent="-514350">
              <a:lnSpc>
                <a:spcPct val="80000"/>
              </a:lnSpc>
              <a:buClr>
                <a:schemeClr val="accent2"/>
              </a:buClr>
              <a:buFont typeface="Arial" pitchFamily="34" charset="0"/>
              <a:buChar char="•"/>
              <a:defRPr/>
            </a:pPr>
            <a:endParaRPr lang="en-US" sz="2400" dirty="0"/>
          </a:p>
        </p:txBody>
      </p:sp>
      <p:sp>
        <p:nvSpPr>
          <p:cNvPr id="137220" name="Slide Number Placeholder 3"/>
          <p:cNvSpPr>
            <a:spLocks noGrp="1"/>
          </p:cNvSpPr>
          <p:nvPr>
            <p:ph type="sldNum" sz="quarter" idx="4294967295"/>
          </p:nvPr>
        </p:nvSpPr>
        <p:spPr bwMode="auto">
          <a:xfrm>
            <a:off x="28575" y="5373688"/>
            <a:ext cx="1296988" cy="2682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fld id="{C1CF9873-4A25-4DF9-9B5C-7698683DAE6B}" type="slidenum">
              <a:rPr lang="en-US" altLang="en-US" sz="1800">
                <a:solidFill>
                  <a:schemeClr val="tx1"/>
                </a:solidFill>
              </a:rPr>
              <a:pPr eaLnBrk="1" hangingPunct="1">
                <a:spcBef>
                  <a:spcPct val="0"/>
                </a:spcBef>
                <a:buFontTx/>
                <a:buNone/>
              </a:pPr>
              <a:t>65</a:t>
            </a:fld>
            <a:endParaRPr lang="en-US" altLang="en-US" sz="1800">
              <a:solidFill>
                <a:schemeClr val="tx1"/>
              </a:solidFill>
            </a:endParaRPr>
          </a:p>
        </p:txBody>
      </p:sp>
      <p:grpSp>
        <p:nvGrpSpPr>
          <p:cNvPr id="4" name="Group 3"/>
          <p:cNvGrpSpPr/>
          <p:nvPr/>
        </p:nvGrpSpPr>
        <p:grpSpPr>
          <a:xfrm>
            <a:off x="2627784" y="4221446"/>
            <a:ext cx="5472608" cy="1943858"/>
            <a:chOff x="1979712" y="4005064"/>
            <a:chExt cx="6714361" cy="2384926"/>
          </a:xfrm>
        </p:grpSpPr>
        <p:pic>
          <p:nvPicPr>
            <p:cNvPr id="69638" name="Picture 6" descr="C:\Users\lartzi\Downloads\121233092.jpg"/>
            <p:cNvPicPr>
              <a:picLocks noChangeAspect="1" noChangeArrowheads="1"/>
            </p:cNvPicPr>
            <p:nvPr/>
          </p:nvPicPr>
          <p:blipFill rotWithShape="1">
            <a:blip r:embed="rId3">
              <a:extLst>
                <a:ext uri="{28A0092B-C50C-407E-A947-70E740481C1C}">
                  <a14:useLocalDpi xmlns:a14="http://schemas.microsoft.com/office/drawing/2010/main" val="0"/>
                </a:ext>
              </a:extLst>
            </a:blip>
            <a:srcRect l="20249"/>
            <a:stretch/>
          </p:blipFill>
          <p:spPr bwMode="auto">
            <a:xfrm>
              <a:off x="1979712" y="4864028"/>
              <a:ext cx="2334057" cy="15083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9639" name="Picture 7" descr="C:\Users\lartzi\Downloads\179520700.jpg"/>
            <p:cNvPicPr>
              <a:picLocks noChangeAspect="1" noChangeArrowheads="1"/>
            </p:cNvPicPr>
            <p:nvPr/>
          </p:nvPicPr>
          <p:blipFill rotWithShape="1">
            <a:blip r:embed="rId4">
              <a:extLst>
                <a:ext uri="{28A0092B-C50C-407E-A947-70E740481C1C}">
                  <a14:useLocalDpi xmlns:a14="http://schemas.microsoft.com/office/drawing/2010/main" val="0"/>
                </a:ext>
              </a:extLst>
            </a:blip>
            <a:srcRect t="21529"/>
            <a:stretch/>
          </p:blipFill>
          <p:spPr bwMode="auto">
            <a:xfrm>
              <a:off x="4944019" y="5132714"/>
              <a:ext cx="2035159" cy="11896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Curved Down Arrow 1"/>
            <p:cNvSpPr/>
            <p:nvPr/>
          </p:nvSpPr>
          <p:spPr>
            <a:xfrm rot="19904252">
              <a:off x="3804789" y="4060642"/>
              <a:ext cx="2014264" cy="830611"/>
            </a:xfrm>
            <a:prstGeom prst="curvedDownArrow">
              <a:avLst/>
            </a:prstGeom>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endParaRPr lang="en-US" dirty="0">
                <a:solidFill>
                  <a:schemeClr val="tx1"/>
                </a:solidFill>
              </a:endParaRPr>
            </a:p>
          </p:txBody>
        </p:sp>
        <p:pic>
          <p:nvPicPr>
            <p:cNvPr id="79880" name="Picture 8" descr="C:\Users\lartzi\Downloads\179495555.jpg"/>
            <p:cNvPicPr>
              <a:picLocks noChangeAspect="1" noChangeArrowheads="1"/>
            </p:cNvPicPr>
            <p:nvPr/>
          </p:nvPicPr>
          <p:blipFill rotWithShape="1">
            <a:blip r:embed="rId5">
              <a:extLst>
                <a:ext uri="{28A0092B-C50C-407E-A947-70E740481C1C}">
                  <a14:useLocalDpi xmlns:a14="http://schemas.microsoft.com/office/drawing/2010/main" val="0"/>
                </a:ext>
              </a:extLst>
            </a:blip>
            <a:srcRect t="27083"/>
            <a:stretch/>
          </p:blipFill>
          <p:spPr bwMode="auto">
            <a:xfrm>
              <a:off x="6004659" y="4005064"/>
              <a:ext cx="1743998" cy="12716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9881" name="Picture 9" descr="C:\Users\lartzi\Downloads\4929644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6658" y="5178380"/>
              <a:ext cx="1817415" cy="12116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12" name="Rectangle 2"/>
          <p:cNvSpPr>
            <a:spLocks noChangeArrowheads="1"/>
          </p:cNvSpPr>
          <p:nvPr/>
        </p:nvSpPr>
        <p:spPr bwMode="auto">
          <a:xfrm>
            <a:off x="-180528" y="6453188"/>
            <a:ext cx="50405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lvl="4" eaLnBrk="1" hangingPunct="1">
              <a:spcBef>
                <a:spcPct val="0"/>
              </a:spcBef>
              <a:buFontTx/>
              <a:buNone/>
            </a:pPr>
            <a:r>
              <a:rPr lang="en-US" altLang="en-US" sz="1200" dirty="0">
                <a:solidFill>
                  <a:srgbClr val="000000"/>
                </a:solidFill>
                <a:latin typeface="Calibri"/>
                <a:ea typeface="ＭＳ Ｐゴシック" panose="020B0600070205080204" pitchFamily="34" charset="-128"/>
                <a:cs typeface="Calibri"/>
              </a:rPr>
              <a:t>Center on Response to Intervention, </a:t>
            </a:r>
            <a:r>
              <a:rPr lang="en-US" altLang="en-US" sz="1200" dirty="0" smtClean="0">
                <a:solidFill>
                  <a:srgbClr val="000000"/>
                </a:solidFill>
                <a:latin typeface="Calibri"/>
                <a:ea typeface="ＭＳ Ｐゴシック" panose="020B0600070205080204" pitchFamily="34" charset="-128"/>
                <a:cs typeface="Calibri"/>
              </a:rPr>
              <a:t>2010</a:t>
            </a:r>
            <a:endParaRPr lang="en-US" altLang="en-US" sz="1200" dirty="0">
              <a:solidFill>
                <a:srgbClr val="000000"/>
              </a:solidFill>
              <a:latin typeface="Calibri"/>
              <a:ea typeface="ＭＳ Ｐゴシック" panose="020B0600070205080204" pitchFamily="34" charset="-128"/>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2"/>
          <p:cNvSpPr>
            <a:spLocks noGrp="1"/>
          </p:cNvSpPr>
          <p:nvPr>
            <p:ph type="title"/>
          </p:nvPr>
        </p:nvSpPr>
        <p:spPr>
          <a:xfrm>
            <a:off x="1692275" y="274638"/>
            <a:ext cx="6994525" cy="1354162"/>
          </a:xfrm>
          <a:ln>
            <a:miter lim="800000"/>
            <a:headEnd/>
            <a:tailEnd/>
          </a:ln>
        </p:spPr>
        <p:txBody>
          <a:bodyPr/>
          <a:lstStyle/>
          <a:p>
            <a:r>
              <a:rPr lang="en-US" altLang="en-US" dirty="0" smtClean="0">
                <a:latin typeface="Calibri"/>
                <a:cs typeface="Calibri"/>
              </a:rPr>
              <a:t>Common Mathematics Screeners</a:t>
            </a:r>
          </a:p>
        </p:txBody>
      </p:sp>
      <p:sp>
        <p:nvSpPr>
          <p:cNvPr id="139282" name="Slide Number Placeholder 3"/>
          <p:cNvSpPr>
            <a:spLocks noGrp="1"/>
          </p:cNvSpPr>
          <p:nvPr>
            <p:ph type="sldNum" sz="quarter" idx="4294967295"/>
          </p:nvPr>
        </p:nvSpPr>
        <p:spPr bwMode="auto">
          <a:xfrm>
            <a:off x="8986838" y="6507163"/>
            <a:ext cx="157162" cy="153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32CEAE2E-826B-463C-931B-6DDF6A97F448}" type="slidenum">
              <a:rPr lang="en-US" altLang="en-US" sz="1800">
                <a:solidFill>
                  <a:schemeClr val="tx1"/>
                </a:solidFill>
              </a:rPr>
              <a:pPr>
                <a:spcBef>
                  <a:spcPct val="0"/>
                </a:spcBef>
                <a:buFontTx/>
                <a:buNone/>
              </a:pPr>
              <a:t>66</a:t>
            </a:fld>
            <a:endParaRPr lang="en-US" altLang="en-US" sz="1800">
              <a:solidFill>
                <a:schemeClr val="tx1"/>
              </a:solidFill>
            </a:endParaRPr>
          </a:p>
        </p:txBody>
      </p:sp>
      <p:graphicFrame>
        <p:nvGraphicFramePr>
          <p:cNvPr id="5" name="Table 4" descr="A 4 by 3 table that shows common math measures. The three colums are the domain, measures, and grades. The first domain is early numeracy - the measures are oral countnig, next number, number I D, quantity discrimination, and missing number. And it is for grades K through one. The second domain is computation - the measures are M - C B M, Math computation, and number facts. And it is for grades one through eight. The third domain is concepts and applicants - the measures are math comcepts and applications, concepts, concepts/aplications - and it is for grades two through eight. "/>
          <p:cNvGraphicFramePr>
            <a:graphicFrameLocks noGrp="1"/>
          </p:cNvGraphicFramePr>
          <p:nvPr>
            <p:extLst>
              <p:ext uri="{D42A27DB-BD31-4B8C-83A1-F6EECF244321}">
                <p14:modId xmlns:p14="http://schemas.microsoft.com/office/powerpoint/2010/main" val="3027037321"/>
              </p:ext>
            </p:extLst>
          </p:nvPr>
        </p:nvGraphicFramePr>
        <p:xfrm>
          <a:off x="1691679" y="1628800"/>
          <a:ext cx="7056785" cy="3291872"/>
        </p:xfrm>
        <a:graphic>
          <a:graphicData uri="http://schemas.openxmlformats.org/drawingml/2006/table">
            <a:tbl>
              <a:tblPr>
                <a:tableStyleId>{85BE263C-DBD7-4A20-BB59-AAB30ACAA65A}</a:tableStyleId>
              </a:tblPr>
              <a:tblGrid>
                <a:gridCol w="1709830"/>
                <a:gridCol w="4092446"/>
                <a:gridCol w="1254509"/>
              </a:tblGrid>
              <a:tr h="316985">
                <a:tc>
                  <a:txBody>
                    <a:bodyPr/>
                    <a:lstStyle>
                      <a:lvl1pPr defTabSz="457200" eaLnBrk="0" hangingPunct="0">
                        <a:spcBef>
                          <a:spcPct val="20000"/>
                        </a:spcBef>
                        <a:buFont typeface="Wingdings" pitchFamily="2" charset="2"/>
                        <a:defRPr sz="2800">
                          <a:solidFill>
                            <a:srgbClr val="0061AF"/>
                          </a:solidFill>
                          <a:latin typeface="Arial" pitchFamily="34" charset="0"/>
                          <a:ea typeface="ＭＳ Ｐゴシック" pitchFamily="34" charset="-128"/>
                          <a:cs typeface="Arial" pitchFamily="34" charset="0"/>
                        </a:defRPr>
                      </a:lvl1pPr>
                      <a:lvl2pPr marL="742950" indent="-285750" defTabSz="457200" eaLnBrk="0" hangingPunct="0">
                        <a:spcBef>
                          <a:spcPct val="20000"/>
                        </a:spcBef>
                        <a:defRPr sz="2400">
                          <a:solidFill>
                            <a:srgbClr val="0061AF"/>
                          </a:solidFill>
                          <a:latin typeface="Arial" pitchFamily="34" charset="0"/>
                          <a:ea typeface="Arial" pitchFamily="34" charset="0"/>
                          <a:cs typeface="Arial" pitchFamily="34" charset="0"/>
                        </a:defRPr>
                      </a:lvl2pPr>
                      <a:lvl3pPr marL="1143000" indent="-228600" defTabSz="457200" eaLnBrk="0" hangingPunct="0">
                        <a:spcBef>
                          <a:spcPct val="20000"/>
                        </a:spcBef>
                        <a:defRPr sz="2000">
                          <a:solidFill>
                            <a:srgbClr val="0061AF"/>
                          </a:solidFill>
                          <a:latin typeface="Arial" pitchFamily="34" charset="0"/>
                          <a:ea typeface="Arial" pitchFamily="34" charset="0"/>
                          <a:cs typeface="Arial" pitchFamily="34" charset="0"/>
                        </a:defRPr>
                      </a:lvl3pPr>
                      <a:lvl4pPr marL="1600200" indent="-228600" defTabSz="457200" eaLnBrk="0" hangingPunct="0">
                        <a:spcBef>
                          <a:spcPct val="20000"/>
                        </a:spcBef>
                        <a:defRPr>
                          <a:solidFill>
                            <a:srgbClr val="0061AF"/>
                          </a:solidFill>
                          <a:latin typeface="Arial" pitchFamily="34" charset="0"/>
                          <a:ea typeface="Arial" pitchFamily="34" charset="0"/>
                          <a:cs typeface="Arial" pitchFamily="34" charset="0"/>
                        </a:defRPr>
                      </a:lvl4pPr>
                      <a:lvl5pPr marL="2057400" indent="-228600" defTabSz="457200" eaLnBrk="0" hangingPunct="0">
                        <a:spcBef>
                          <a:spcPct val="20000"/>
                        </a:spcBef>
                        <a:defRPr>
                          <a:solidFill>
                            <a:srgbClr val="0061AF"/>
                          </a:solidFill>
                          <a:latin typeface="Arial" pitchFamily="34" charset="0"/>
                          <a:ea typeface="Arial" pitchFamily="34" charset="0"/>
                          <a:cs typeface="Arial" pitchFamily="34" charset="0"/>
                        </a:defRPr>
                      </a:lvl5pPr>
                      <a:lvl6pPr marL="2514600" indent="-228600" defTabSz="457200" eaLnBrk="0" fontAlgn="base" hangingPunct="0">
                        <a:spcBef>
                          <a:spcPct val="20000"/>
                        </a:spcBef>
                        <a:spcAft>
                          <a:spcPct val="0"/>
                        </a:spcAft>
                        <a:defRPr>
                          <a:solidFill>
                            <a:srgbClr val="0061AF"/>
                          </a:solidFill>
                          <a:latin typeface="Arial" pitchFamily="34" charset="0"/>
                          <a:ea typeface="Arial" pitchFamily="34" charset="0"/>
                          <a:cs typeface="Arial" pitchFamily="34" charset="0"/>
                        </a:defRPr>
                      </a:lvl6pPr>
                      <a:lvl7pPr marL="2971800" indent="-228600" defTabSz="457200" eaLnBrk="0" fontAlgn="base" hangingPunct="0">
                        <a:spcBef>
                          <a:spcPct val="20000"/>
                        </a:spcBef>
                        <a:spcAft>
                          <a:spcPct val="0"/>
                        </a:spcAft>
                        <a:defRPr>
                          <a:solidFill>
                            <a:srgbClr val="0061AF"/>
                          </a:solidFill>
                          <a:latin typeface="Arial" pitchFamily="34" charset="0"/>
                          <a:ea typeface="Arial" pitchFamily="34" charset="0"/>
                          <a:cs typeface="Arial" pitchFamily="34" charset="0"/>
                        </a:defRPr>
                      </a:lvl7pPr>
                      <a:lvl8pPr marL="3429000" indent="-228600" defTabSz="457200" eaLnBrk="0" fontAlgn="base" hangingPunct="0">
                        <a:spcBef>
                          <a:spcPct val="20000"/>
                        </a:spcBef>
                        <a:spcAft>
                          <a:spcPct val="0"/>
                        </a:spcAft>
                        <a:defRPr>
                          <a:solidFill>
                            <a:srgbClr val="0061AF"/>
                          </a:solidFill>
                          <a:latin typeface="Arial" pitchFamily="34" charset="0"/>
                          <a:ea typeface="Arial" pitchFamily="34" charset="0"/>
                          <a:cs typeface="Arial" pitchFamily="34" charset="0"/>
                        </a:defRPr>
                      </a:lvl8pPr>
                      <a:lvl9pPr marL="3886200" indent="-228600" defTabSz="457200" eaLnBrk="0" fontAlgn="base" hangingPunct="0">
                        <a:spcBef>
                          <a:spcPct val="20000"/>
                        </a:spcBef>
                        <a:spcAft>
                          <a:spcPct val="0"/>
                        </a:spcAft>
                        <a:defRPr>
                          <a:solidFill>
                            <a:srgbClr val="0061AF"/>
                          </a:solidFill>
                          <a:latin typeface="Arial" pitchFamily="34" charset="0"/>
                          <a:ea typeface="Arial" pitchFamily="34" charset="0"/>
                          <a:cs typeface="Arial"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u="none" strike="noStrike" cap="none" normalizeH="0" baseline="0" dirty="0" smtClean="0">
                          <a:ln>
                            <a:noFill/>
                          </a:ln>
                          <a:effectLst/>
                          <a:latin typeface="Calibri"/>
                          <a:cs typeface="Calibri"/>
                        </a:rPr>
                        <a:t>Domain</a:t>
                      </a:r>
                      <a:endParaRPr kumimoji="0" lang="en-US" altLang="en-US" sz="1600" b="1" i="0" u="none" strike="noStrike" cap="none" normalizeH="0" baseline="0" dirty="0" smtClean="0">
                        <a:ln>
                          <a:noFill/>
                        </a:ln>
                        <a:solidFill>
                          <a:srgbClr val="FFFFFF"/>
                        </a:solidFill>
                        <a:effectLst/>
                        <a:latin typeface="Calibri"/>
                        <a:ea typeface="ＭＳ Ｐゴシック" pitchFamily="34" charset="-128"/>
                        <a:cs typeface="Calibri"/>
                      </a:endParaRPr>
                    </a:p>
                  </a:txBody>
                  <a:tcPr marT="45724" marB="45724" horzOverflow="overflow">
                    <a:lnL>
                      <a:noFill/>
                    </a:lnL>
                    <a:lnR>
                      <a:noFill/>
                    </a:lnR>
                    <a:lnT w="38100" cap="flat" cmpd="sng" algn="ctr">
                      <a:solidFill>
                        <a:srgbClr val="0061AF"/>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lvl1pPr defTabSz="457200" eaLnBrk="0" hangingPunct="0">
                        <a:spcBef>
                          <a:spcPct val="20000"/>
                        </a:spcBef>
                        <a:buFont typeface="Wingdings" pitchFamily="2" charset="2"/>
                        <a:defRPr sz="2800">
                          <a:solidFill>
                            <a:srgbClr val="0061AF"/>
                          </a:solidFill>
                          <a:latin typeface="Arial" pitchFamily="34" charset="0"/>
                          <a:ea typeface="ＭＳ Ｐゴシック" pitchFamily="34" charset="-128"/>
                          <a:cs typeface="Arial" pitchFamily="34" charset="0"/>
                        </a:defRPr>
                      </a:lvl1pPr>
                      <a:lvl2pPr marL="742950" indent="-285750" defTabSz="457200" eaLnBrk="0" hangingPunct="0">
                        <a:spcBef>
                          <a:spcPct val="20000"/>
                        </a:spcBef>
                        <a:defRPr sz="2400">
                          <a:solidFill>
                            <a:srgbClr val="0061AF"/>
                          </a:solidFill>
                          <a:latin typeface="Arial" pitchFamily="34" charset="0"/>
                          <a:ea typeface="Arial" pitchFamily="34" charset="0"/>
                          <a:cs typeface="Arial" pitchFamily="34" charset="0"/>
                        </a:defRPr>
                      </a:lvl2pPr>
                      <a:lvl3pPr marL="1143000" indent="-228600" defTabSz="457200" eaLnBrk="0" hangingPunct="0">
                        <a:spcBef>
                          <a:spcPct val="20000"/>
                        </a:spcBef>
                        <a:defRPr sz="2000">
                          <a:solidFill>
                            <a:srgbClr val="0061AF"/>
                          </a:solidFill>
                          <a:latin typeface="Arial" pitchFamily="34" charset="0"/>
                          <a:ea typeface="Arial" pitchFamily="34" charset="0"/>
                          <a:cs typeface="Arial" pitchFamily="34" charset="0"/>
                        </a:defRPr>
                      </a:lvl3pPr>
                      <a:lvl4pPr marL="1600200" indent="-228600" defTabSz="457200" eaLnBrk="0" hangingPunct="0">
                        <a:spcBef>
                          <a:spcPct val="20000"/>
                        </a:spcBef>
                        <a:defRPr>
                          <a:solidFill>
                            <a:srgbClr val="0061AF"/>
                          </a:solidFill>
                          <a:latin typeface="Arial" pitchFamily="34" charset="0"/>
                          <a:ea typeface="Arial" pitchFamily="34" charset="0"/>
                          <a:cs typeface="Arial" pitchFamily="34" charset="0"/>
                        </a:defRPr>
                      </a:lvl4pPr>
                      <a:lvl5pPr marL="2057400" indent="-228600" defTabSz="457200" eaLnBrk="0" hangingPunct="0">
                        <a:spcBef>
                          <a:spcPct val="20000"/>
                        </a:spcBef>
                        <a:defRPr>
                          <a:solidFill>
                            <a:srgbClr val="0061AF"/>
                          </a:solidFill>
                          <a:latin typeface="Arial" pitchFamily="34" charset="0"/>
                          <a:ea typeface="Arial" pitchFamily="34" charset="0"/>
                          <a:cs typeface="Arial" pitchFamily="34" charset="0"/>
                        </a:defRPr>
                      </a:lvl5pPr>
                      <a:lvl6pPr marL="2514600" indent="-228600" defTabSz="457200" eaLnBrk="0" fontAlgn="base" hangingPunct="0">
                        <a:spcBef>
                          <a:spcPct val="20000"/>
                        </a:spcBef>
                        <a:spcAft>
                          <a:spcPct val="0"/>
                        </a:spcAft>
                        <a:defRPr>
                          <a:solidFill>
                            <a:srgbClr val="0061AF"/>
                          </a:solidFill>
                          <a:latin typeface="Arial" pitchFamily="34" charset="0"/>
                          <a:ea typeface="Arial" pitchFamily="34" charset="0"/>
                          <a:cs typeface="Arial" pitchFamily="34" charset="0"/>
                        </a:defRPr>
                      </a:lvl6pPr>
                      <a:lvl7pPr marL="2971800" indent="-228600" defTabSz="457200" eaLnBrk="0" fontAlgn="base" hangingPunct="0">
                        <a:spcBef>
                          <a:spcPct val="20000"/>
                        </a:spcBef>
                        <a:spcAft>
                          <a:spcPct val="0"/>
                        </a:spcAft>
                        <a:defRPr>
                          <a:solidFill>
                            <a:srgbClr val="0061AF"/>
                          </a:solidFill>
                          <a:latin typeface="Arial" pitchFamily="34" charset="0"/>
                          <a:ea typeface="Arial" pitchFamily="34" charset="0"/>
                          <a:cs typeface="Arial" pitchFamily="34" charset="0"/>
                        </a:defRPr>
                      </a:lvl7pPr>
                      <a:lvl8pPr marL="3429000" indent="-228600" defTabSz="457200" eaLnBrk="0" fontAlgn="base" hangingPunct="0">
                        <a:spcBef>
                          <a:spcPct val="20000"/>
                        </a:spcBef>
                        <a:spcAft>
                          <a:spcPct val="0"/>
                        </a:spcAft>
                        <a:defRPr>
                          <a:solidFill>
                            <a:srgbClr val="0061AF"/>
                          </a:solidFill>
                          <a:latin typeface="Arial" pitchFamily="34" charset="0"/>
                          <a:ea typeface="Arial" pitchFamily="34" charset="0"/>
                          <a:cs typeface="Arial" pitchFamily="34" charset="0"/>
                        </a:defRPr>
                      </a:lvl8pPr>
                      <a:lvl9pPr marL="3886200" indent="-228600" defTabSz="457200" eaLnBrk="0" fontAlgn="base" hangingPunct="0">
                        <a:spcBef>
                          <a:spcPct val="20000"/>
                        </a:spcBef>
                        <a:spcAft>
                          <a:spcPct val="0"/>
                        </a:spcAft>
                        <a:defRPr>
                          <a:solidFill>
                            <a:srgbClr val="0061AF"/>
                          </a:solidFill>
                          <a:latin typeface="Arial" pitchFamily="34" charset="0"/>
                          <a:ea typeface="Arial" pitchFamily="34" charset="0"/>
                          <a:cs typeface="Arial"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u="none" strike="noStrike" cap="none" normalizeH="0" baseline="0" dirty="0" smtClean="0">
                          <a:ln>
                            <a:noFill/>
                          </a:ln>
                          <a:effectLst/>
                          <a:latin typeface="Calibri"/>
                          <a:cs typeface="Calibri"/>
                        </a:rPr>
                        <a:t>Measures</a:t>
                      </a:r>
                      <a:endParaRPr kumimoji="0" lang="en-US" altLang="en-US" sz="1600" b="1" i="0" u="none" strike="noStrike" cap="none" normalizeH="0" baseline="0" dirty="0" smtClean="0">
                        <a:ln>
                          <a:noFill/>
                        </a:ln>
                        <a:solidFill>
                          <a:srgbClr val="FFFFFF"/>
                        </a:solidFill>
                        <a:effectLst/>
                        <a:latin typeface="Calibri"/>
                        <a:ea typeface="ＭＳ Ｐゴシック" pitchFamily="34" charset="-128"/>
                        <a:cs typeface="Calibri"/>
                      </a:endParaRPr>
                    </a:p>
                  </a:txBody>
                  <a:tcPr marT="45724" marB="45724" horzOverflow="overflow">
                    <a:lnL>
                      <a:noFill/>
                    </a:lnL>
                    <a:lnR>
                      <a:noFill/>
                    </a:lnR>
                    <a:lnT w="38100" cap="flat" cmpd="sng" algn="ctr">
                      <a:solidFill>
                        <a:srgbClr val="0061AF"/>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lvl1pPr defTabSz="457200" eaLnBrk="0" hangingPunct="0">
                        <a:spcBef>
                          <a:spcPct val="20000"/>
                        </a:spcBef>
                        <a:buFont typeface="Wingdings" pitchFamily="2" charset="2"/>
                        <a:defRPr sz="2800">
                          <a:solidFill>
                            <a:srgbClr val="0061AF"/>
                          </a:solidFill>
                          <a:latin typeface="Arial" pitchFamily="34" charset="0"/>
                          <a:ea typeface="ＭＳ Ｐゴシック" pitchFamily="34" charset="-128"/>
                          <a:cs typeface="Arial" pitchFamily="34" charset="0"/>
                        </a:defRPr>
                      </a:lvl1pPr>
                      <a:lvl2pPr marL="742950" indent="-285750" defTabSz="457200" eaLnBrk="0" hangingPunct="0">
                        <a:spcBef>
                          <a:spcPct val="20000"/>
                        </a:spcBef>
                        <a:defRPr sz="2400">
                          <a:solidFill>
                            <a:srgbClr val="0061AF"/>
                          </a:solidFill>
                          <a:latin typeface="Arial" pitchFamily="34" charset="0"/>
                          <a:ea typeface="Arial" pitchFamily="34" charset="0"/>
                          <a:cs typeface="Arial" pitchFamily="34" charset="0"/>
                        </a:defRPr>
                      </a:lvl2pPr>
                      <a:lvl3pPr marL="1143000" indent="-228600" defTabSz="457200" eaLnBrk="0" hangingPunct="0">
                        <a:spcBef>
                          <a:spcPct val="20000"/>
                        </a:spcBef>
                        <a:defRPr sz="2000">
                          <a:solidFill>
                            <a:srgbClr val="0061AF"/>
                          </a:solidFill>
                          <a:latin typeface="Arial" pitchFamily="34" charset="0"/>
                          <a:ea typeface="Arial" pitchFamily="34" charset="0"/>
                          <a:cs typeface="Arial" pitchFamily="34" charset="0"/>
                        </a:defRPr>
                      </a:lvl3pPr>
                      <a:lvl4pPr marL="1600200" indent="-228600" defTabSz="457200" eaLnBrk="0" hangingPunct="0">
                        <a:spcBef>
                          <a:spcPct val="20000"/>
                        </a:spcBef>
                        <a:defRPr>
                          <a:solidFill>
                            <a:srgbClr val="0061AF"/>
                          </a:solidFill>
                          <a:latin typeface="Arial" pitchFamily="34" charset="0"/>
                          <a:ea typeface="Arial" pitchFamily="34" charset="0"/>
                          <a:cs typeface="Arial" pitchFamily="34" charset="0"/>
                        </a:defRPr>
                      </a:lvl4pPr>
                      <a:lvl5pPr marL="2057400" indent="-228600" defTabSz="457200" eaLnBrk="0" hangingPunct="0">
                        <a:spcBef>
                          <a:spcPct val="20000"/>
                        </a:spcBef>
                        <a:defRPr>
                          <a:solidFill>
                            <a:srgbClr val="0061AF"/>
                          </a:solidFill>
                          <a:latin typeface="Arial" pitchFamily="34" charset="0"/>
                          <a:ea typeface="Arial" pitchFamily="34" charset="0"/>
                          <a:cs typeface="Arial" pitchFamily="34" charset="0"/>
                        </a:defRPr>
                      </a:lvl5pPr>
                      <a:lvl6pPr marL="2514600" indent="-228600" defTabSz="457200" eaLnBrk="0" fontAlgn="base" hangingPunct="0">
                        <a:spcBef>
                          <a:spcPct val="20000"/>
                        </a:spcBef>
                        <a:spcAft>
                          <a:spcPct val="0"/>
                        </a:spcAft>
                        <a:defRPr>
                          <a:solidFill>
                            <a:srgbClr val="0061AF"/>
                          </a:solidFill>
                          <a:latin typeface="Arial" pitchFamily="34" charset="0"/>
                          <a:ea typeface="Arial" pitchFamily="34" charset="0"/>
                          <a:cs typeface="Arial" pitchFamily="34" charset="0"/>
                        </a:defRPr>
                      </a:lvl6pPr>
                      <a:lvl7pPr marL="2971800" indent="-228600" defTabSz="457200" eaLnBrk="0" fontAlgn="base" hangingPunct="0">
                        <a:spcBef>
                          <a:spcPct val="20000"/>
                        </a:spcBef>
                        <a:spcAft>
                          <a:spcPct val="0"/>
                        </a:spcAft>
                        <a:defRPr>
                          <a:solidFill>
                            <a:srgbClr val="0061AF"/>
                          </a:solidFill>
                          <a:latin typeface="Arial" pitchFamily="34" charset="0"/>
                          <a:ea typeface="Arial" pitchFamily="34" charset="0"/>
                          <a:cs typeface="Arial" pitchFamily="34" charset="0"/>
                        </a:defRPr>
                      </a:lvl7pPr>
                      <a:lvl8pPr marL="3429000" indent="-228600" defTabSz="457200" eaLnBrk="0" fontAlgn="base" hangingPunct="0">
                        <a:spcBef>
                          <a:spcPct val="20000"/>
                        </a:spcBef>
                        <a:spcAft>
                          <a:spcPct val="0"/>
                        </a:spcAft>
                        <a:defRPr>
                          <a:solidFill>
                            <a:srgbClr val="0061AF"/>
                          </a:solidFill>
                          <a:latin typeface="Arial" pitchFamily="34" charset="0"/>
                          <a:ea typeface="Arial" pitchFamily="34" charset="0"/>
                          <a:cs typeface="Arial" pitchFamily="34" charset="0"/>
                        </a:defRPr>
                      </a:lvl8pPr>
                      <a:lvl9pPr marL="3886200" indent="-228600" defTabSz="457200" eaLnBrk="0" fontAlgn="base" hangingPunct="0">
                        <a:spcBef>
                          <a:spcPct val="20000"/>
                        </a:spcBef>
                        <a:spcAft>
                          <a:spcPct val="0"/>
                        </a:spcAft>
                        <a:defRPr>
                          <a:solidFill>
                            <a:srgbClr val="0061AF"/>
                          </a:solidFill>
                          <a:latin typeface="Arial" pitchFamily="34" charset="0"/>
                          <a:ea typeface="Arial" pitchFamily="34" charset="0"/>
                          <a:cs typeface="Arial"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u="none" strike="noStrike" cap="none" normalizeH="0" baseline="0" dirty="0" smtClean="0">
                          <a:ln>
                            <a:noFill/>
                          </a:ln>
                          <a:effectLst/>
                          <a:latin typeface="Calibri"/>
                          <a:cs typeface="Calibri"/>
                        </a:rPr>
                        <a:t>Grades</a:t>
                      </a:r>
                      <a:endParaRPr kumimoji="0" lang="en-US" altLang="en-US" sz="1600" b="1" i="0" u="none" strike="noStrike" cap="none" normalizeH="0" baseline="0" dirty="0" smtClean="0">
                        <a:ln>
                          <a:noFill/>
                        </a:ln>
                        <a:solidFill>
                          <a:srgbClr val="FFFFFF"/>
                        </a:solidFill>
                        <a:effectLst/>
                        <a:latin typeface="Calibri"/>
                        <a:ea typeface="ＭＳ Ｐゴシック" pitchFamily="34" charset="-128"/>
                        <a:cs typeface="Calibri"/>
                      </a:endParaRPr>
                    </a:p>
                  </a:txBody>
                  <a:tcPr marT="45724" marB="45724" horzOverflow="overflow">
                    <a:lnL>
                      <a:noFill/>
                    </a:lnL>
                    <a:lnR>
                      <a:noFill/>
                    </a:lnR>
                    <a:lnT w="38100" cap="flat" cmpd="sng" algn="ctr">
                      <a:solidFill>
                        <a:srgbClr val="0061AF"/>
                      </a:solidFill>
                      <a:prstDash val="solid"/>
                      <a:round/>
                      <a:headEnd type="none" w="med" len="med"/>
                      <a:tailEnd type="none" w="med" len="med"/>
                    </a:lnT>
                    <a:lnB>
                      <a:noFill/>
                    </a:lnB>
                    <a:lnTlToBr w="12700" cmpd="sng">
                      <a:noFill/>
                      <a:prstDash val="solid"/>
                    </a:lnTlToBr>
                    <a:lnBlToTr w="12700" cmpd="sng">
                      <a:noFill/>
                      <a:prstDash val="solid"/>
                    </a:lnBlToTr>
                  </a:tcPr>
                </a:tc>
              </a:tr>
              <a:tr h="1269935">
                <a:tc>
                  <a:txBody>
                    <a:bodyPr/>
                    <a:lstStyle>
                      <a:lvl1pPr defTabSz="457200" eaLnBrk="0" hangingPunct="0">
                        <a:spcBef>
                          <a:spcPct val="20000"/>
                        </a:spcBef>
                        <a:buFont typeface="Wingdings" pitchFamily="2" charset="2"/>
                        <a:defRPr sz="2800">
                          <a:solidFill>
                            <a:srgbClr val="0061AF"/>
                          </a:solidFill>
                          <a:latin typeface="Arial" pitchFamily="34" charset="0"/>
                          <a:ea typeface="ＭＳ Ｐゴシック" pitchFamily="34" charset="-128"/>
                          <a:cs typeface="Arial" pitchFamily="34" charset="0"/>
                        </a:defRPr>
                      </a:lvl1pPr>
                      <a:lvl2pPr marL="742950" indent="-285750" defTabSz="457200" eaLnBrk="0" hangingPunct="0">
                        <a:spcBef>
                          <a:spcPct val="20000"/>
                        </a:spcBef>
                        <a:defRPr sz="2400">
                          <a:solidFill>
                            <a:srgbClr val="0061AF"/>
                          </a:solidFill>
                          <a:latin typeface="Arial" pitchFamily="34" charset="0"/>
                          <a:ea typeface="Arial" pitchFamily="34" charset="0"/>
                          <a:cs typeface="Arial" pitchFamily="34" charset="0"/>
                        </a:defRPr>
                      </a:lvl2pPr>
                      <a:lvl3pPr marL="1143000" indent="-228600" defTabSz="457200" eaLnBrk="0" hangingPunct="0">
                        <a:spcBef>
                          <a:spcPct val="20000"/>
                        </a:spcBef>
                        <a:defRPr sz="2000">
                          <a:solidFill>
                            <a:srgbClr val="0061AF"/>
                          </a:solidFill>
                          <a:latin typeface="Arial" pitchFamily="34" charset="0"/>
                          <a:ea typeface="Arial" pitchFamily="34" charset="0"/>
                          <a:cs typeface="Arial" pitchFamily="34" charset="0"/>
                        </a:defRPr>
                      </a:lvl3pPr>
                      <a:lvl4pPr marL="1600200" indent="-228600" defTabSz="457200" eaLnBrk="0" hangingPunct="0">
                        <a:spcBef>
                          <a:spcPct val="20000"/>
                        </a:spcBef>
                        <a:defRPr>
                          <a:solidFill>
                            <a:srgbClr val="0061AF"/>
                          </a:solidFill>
                          <a:latin typeface="Arial" pitchFamily="34" charset="0"/>
                          <a:ea typeface="Arial" pitchFamily="34" charset="0"/>
                          <a:cs typeface="Arial" pitchFamily="34" charset="0"/>
                        </a:defRPr>
                      </a:lvl4pPr>
                      <a:lvl5pPr marL="2057400" indent="-228600" defTabSz="457200" eaLnBrk="0" hangingPunct="0">
                        <a:spcBef>
                          <a:spcPct val="20000"/>
                        </a:spcBef>
                        <a:defRPr>
                          <a:solidFill>
                            <a:srgbClr val="0061AF"/>
                          </a:solidFill>
                          <a:latin typeface="Arial" pitchFamily="34" charset="0"/>
                          <a:ea typeface="Arial" pitchFamily="34" charset="0"/>
                          <a:cs typeface="Arial" pitchFamily="34" charset="0"/>
                        </a:defRPr>
                      </a:lvl5pPr>
                      <a:lvl6pPr marL="2514600" indent="-228600" defTabSz="457200" eaLnBrk="0" fontAlgn="base" hangingPunct="0">
                        <a:spcBef>
                          <a:spcPct val="20000"/>
                        </a:spcBef>
                        <a:spcAft>
                          <a:spcPct val="0"/>
                        </a:spcAft>
                        <a:defRPr>
                          <a:solidFill>
                            <a:srgbClr val="0061AF"/>
                          </a:solidFill>
                          <a:latin typeface="Arial" pitchFamily="34" charset="0"/>
                          <a:ea typeface="Arial" pitchFamily="34" charset="0"/>
                          <a:cs typeface="Arial" pitchFamily="34" charset="0"/>
                        </a:defRPr>
                      </a:lvl6pPr>
                      <a:lvl7pPr marL="2971800" indent="-228600" defTabSz="457200" eaLnBrk="0" fontAlgn="base" hangingPunct="0">
                        <a:spcBef>
                          <a:spcPct val="20000"/>
                        </a:spcBef>
                        <a:spcAft>
                          <a:spcPct val="0"/>
                        </a:spcAft>
                        <a:defRPr>
                          <a:solidFill>
                            <a:srgbClr val="0061AF"/>
                          </a:solidFill>
                          <a:latin typeface="Arial" pitchFamily="34" charset="0"/>
                          <a:ea typeface="Arial" pitchFamily="34" charset="0"/>
                          <a:cs typeface="Arial" pitchFamily="34" charset="0"/>
                        </a:defRPr>
                      </a:lvl7pPr>
                      <a:lvl8pPr marL="3429000" indent="-228600" defTabSz="457200" eaLnBrk="0" fontAlgn="base" hangingPunct="0">
                        <a:spcBef>
                          <a:spcPct val="20000"/>
                        </a:spcBef>
                        <a:spcAft>
                          <a:spcPct val="0"/>
                        </a:spcAft>
                        <a:defRPr>
                          <a:solidFill>
                            <a:srgbClr val="0061AF"/>
                          </a:solidFill>
                          <a:latin typeface="Arial" pitchFamily="34" charset="0"/>
                          <a:ea typeface="Arial" pitchFamily="34" charset="0"/>
                          <a:cs typeface="Arial" pitchFamily="34" charset="0"/>
                        </a:defRPr>
                      </a:lvl8pPr>
                      <a:lvl9pPr marL="3886200" indent="-228600" defTabSz="457200" eaLnBrk="0" fontAlgn="base" hangingPunct="0">
                        <a:spcBef>
                          <a:spcPct val="20000"/>
                        </a:spcBef>
                        <a:spcAft>
                          <a:spcPct val="0"/>
                        </a:spcAft>
                        <a:defRPr>
                          <a:solidFill>
                            <a:srgbClr val="0061AF"/>
                          </a:solidFill>
                          <a:latin typeface="Arial" pitchFamily="34" charset="0"/>
                          <a:ea typeface="Arial" pitchFamily="34" charset="0"/>
                          <a:cs typeface="Arial"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u="none" strike="noStrike" cap="none" normalizeH="0" baseline="0" dirty="0" smtClean="0">
                          <a:ln>
                            <a:noFill/>
                          </a:ln>
                          <a:effectLst/>
                          <a:latin typeface="Calibri"/>
                          <a:cs typeface="Calibri"/>
                        </a:rPr>
                        <a:t>Early numeracy</a:t>
                      </a:r>
                      <a:endParaRPr kumimoji="0" lang="en-US" altLang="en-US" sz="1600" b="0" i="0" u="none" strike="noStrike" cap="none" normalizeH="0" baseline="0" dirty="0" smtClean="0">
                        <a:ln>
                          <a:noFill/>
                        </a:ln>
                        <a:solidFill>
                          <a:srgbClr val="0367B3"/>
                        </a:solidFill>
                        <a:effectLst/>
                        <a:latin typeface="Calibri"/>
                        <a:ea typeface="ＭＳ Ｐゴシック" pitchFamily="34" charset="-128"/>
                        <a:cs typeface="Calibri"/>
                      </a:endParaRPr>
                    </a:p>
                  </a:txBody>
                  <a:tcPr marT="45724" marB="45724" horzOverflow="overflow">
                    <a:lnL>
                      <a:noFill/>
                    </a:lnL>
                    <a:lnR>
                      <a:noFill/>
                    </a:lnR>
                    <a:lnT>
                      <a:noFill/>
                    </a:lnT>
                    <a:lnB>
                      <a:noFill/>
                    </a:lnB>
                    <a:lnTlToBr w="12700" cmpd="sng">
                      <a:noFill/>
                      <a:prstDash val="solid"/>
                    </a:lnTlToBr>
                    <a:lnBlToTr w="12700" cmpd="sng">
                      <a:noFill/>
                      <a:prstDash val="solid"/>
                    </a:lnBlToTr>
                  </a:tcPr>
                </a:tc>
                <a:tc>
                  <a:txBody>
                    <a:bodyPr/>
                    <a:lstStyle>
                      <a:lvl1pPr marL="285750" indent="-285750" eaLnBrk="0" hangingPunct="0">
                        <a:spcBef>
                          <a:spcPct val="20000"/>
                        </a:spcBef>
                        <a:buFont typeface="Wingdings" pitchFamily="2" charset="2"/>
                        <a:defRPr sz="2800">
                          <a:solidFill>
                            <a:srgbClr val="0061AF"/>
                          </a:solidFill>
                          <a:latin typeface="Arial" pitchFamily="34" charset="0"/>
                          <a:ea typeface="ＭＳ Ｐゴシック" pitchFamily="34" charset="-128"/>
                          <a:cs typeface="Arial" pitchFamily="34" charset="0"/>
                        </a:defRPr>
                      </a:lvl1pPr>
                      <a:lvl2pPr marL="742950" indent="-285750" eaLnBrk="0" hangingPunct="0">
                        <a:spcBef>
                          <a:spcPct val="20000"/>
                        </a:spcBef>
                        <a:defRPr sz="2400">
                          <a:solidFill>
                            <a:srgbClr val="0061AF"/>
                          </a:solidFill>
                          <a:latin typeface="Arial" pitchFamily="34" charset="0"/>
                          <a:ea typeface="Arial" pitchFamily="34" charset="0"/>
                          <a:cs typeface="Arial" pitchFamily="34" charset="0"/>
                        </a:defRPr>
                      </a:lvl2pPr>
                      <a:lvl3pPr marL="1143000" indent="-228600" eaLnBrk="0" hangingPunct="0">
                        <a:spcBef>
                          <a:spcPct val="20000"/>
                        </a:spcBef>
                        <a:defRPr sz="2000">
                          <a:solidFill>
                            <a:srgbClr val="0061AF"/>
                          </a:solidFill>
                          <a:latin typeface="Arial" pitchFamily="34" charset="0"/>
                          <a:ea typeface="Arial" pitchFamily="34" charset="0"/>
                          <a:cs typeface="Arial" pitchFamily="34" charset="0"/>
                        </a:defRPr>
                      </a:lvl3pPr>
                      <a:lvl4pPr marL="1600200" indent="-228600" eaLnBrk="0" hangingPunct="0">
                        <a:spcBef>
                          <a:spcPct val="20000"/>
                        </a:spcBef>
                        <a:defRPr>
                          <a:solidFill>
                            <a:srgbClr val="0061AF"/>
                          </a:solidFill>
                          <a:latin typeface="Arial" pitchFamily="34" charset="0"/>
                          <a:ea typeface="Arial" pitchFamily="34" charset="0"/>
                          <a:cs typeface="Arial" pitchFamily="34" charset="0"/>
                        </a:defRPr>
                      </a:lvl4pPr>
                      <a:lvl5pPr marL="2057400" indent="-228600" eaLnBrk="0" hangingPunct="0">
                        <a:spcBef>
                          <a:spcPct val="20000"/>
                        </a:spcBef>
                        <a:defRPr>
                          <a:solidFill>
                            <a:srgbClr val="0061AF"/>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defRPr>
                          <a:solidFill>
                            <a:srgbClr val="0061AF"/>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defRPr>
                          <a:solidFill>
                            <a:srgbClr val="0061AF"/>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defRPr>
                          <a:solidFill>
                            <a:srgbClr val="0061AF"/>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defRPr>
                          <a:solidFill>
                            <a:srgbClr val="0061AF"/>
                          </a:solidFill>
                          <a:latin typeface="Arial" pitchFamily="34" charset="0"/>
                          <a:ea typeface="Arial" pitchFamily="34" charset="0"/>
                          <a:cs typeface="Arial" pitchFamily="34" charset="0"/>
                        </a:defRPr>
                      </a:lvl9pPr>
                    </a:lstStyle>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altLang="en-US" sz="1600" u="none" strike="noStrike" cap="none" normalizeH="0" baseline="0" dirty="0" smtClean="0">
                          <a:ln>
                            <a:noFill/>
                          </a:ln>
                          <a:effectLst/>
                          <a:latin typeface="Calibri"/>
                          <a:cs typeface="Calibri"/>
                        </a:rPr>
                        <a:t>Oral Counting</a:t>
                      </a: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altLang="en-US" sz="1600" u="none" strike="noStrike" cap="none" normalizeH="0" baseline="0" dirty="0" smtClean="0">
                          <a:ln>
                            <a:noFill/>
                          </a:ln>
                          <a:effectLst/>
                          <a:latin typeface="Calibri"/>
                          <a:cs typeface="Calibri"/>
                        </a:rPr>
                        <a:t>Next Number</a:t>
                      </a: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altLang="en-US" sz="1600" u="none" strike="noStrike" cap="none" normalizeH="0" baseline="0" dirty="0" smtClean="0">
                          <a:ln>
                            <a:noFill/>
                          </a:ln>
                          <a:effectLst/>
                          <a:latin typeface="Calibri"/>
                          <a:cs typeface="Calibri"/>
                        </a:rPr>
                        <a:t>Number Identification</a:t>
                      </a: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altLang="en-US" sz="1600" u="none" strike="noStrike" cap="none" normalizeH="0" baseline="0" dirty="0" smtClean="0">
                          <a:ln>
                            <a:noFill/>
                          </a:ln>
                          <a:effectLst/>
                          <a:latin typeface="Calibri"/>
                          <a:cs typeface="Calibri"/>
                        </a:rPr>
                        <a:t>Quantity Discrimination</a:t>
                      </a: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altLang="en-US" sz="1600" u="none" strike="noStrike" cap="none" normalizeH="0" baseline="0" dirty="0" smtClean="0">
                          <a:ln>
                            <a:noFill/>
                          </a:ln>
                          <a:effectLst/>
                          <a:latin typeface="Calibri"/>
                          <a:cs typeface="Calibri"/>
                        </a:rPr>
                        <a:t>Missing Number </a:t>
                      </a:r>
                      <a:endParaRPr kumimoji="0" lang="en-US" altLang="en-US" sz="1600" b="0" i="0" u="none" strike="noStrike" cap="none" normalizeH="0" baseline="0" dirty="0" smtClean="0">
                        <a:ln>
                          <a:noFill/>
                        </a:ln>
                        <a:solidFill>
                          <a:srgbClr val="0367B3"/>
                        </a:solidFill>
                        <a:effectLst/>
                        <a:latin typeface="Calibri"/>
                        <a:ea typeface="ＭＳ Ｐゴシック" pitchFamily="34" charset="-128"/>
                        <a:cs typeface="Calibri"/>
                      </a:endParaRPr>
                    </a:p>
                  </a:txBody>
                  <a:tcPr marT="45724" marB="45724" horzOverflow="overflow">
                    <a:lnL>
                      <a:noFill/>
                    </a:lnL>
                    <a:lnR>
                      <a:noFill/>
                    </a:lnR>
                    <a:lnT>
                      <a:noFill/>
                    </a:lnT>
                    <a:lnB>
                      <a:noFill/>
                    </a:lnB>
                    <a:lnTlToBr w="12700" cmpd="sng">
                      <a:noFill/>
                      <a:prstDash val="solid"/>
                    </a:lnTlToBr>
                    <a:lnBlToTr w="12700" cmpd="sng">
                      <a:noFill/>
                      <a:prstDash val="solid"/>
                    </a:lnBlToTr>
                  </a:tcPr>
                </a:tc>
                <a:tc>
                  <a:txBody>
                    <a:bodyPr/>
                    <a:lstStyle>
                      <a:lvl1pPr defTabSz="457200" eaLnBrk="0" hangingPunct="0">
                        <a:spcBef>
                          <a:spcPct val="20000"/>
                        </a:spcBef>
                        <a:buFont typeface="Wingdings" pitchFamily="2" charset="2"/>
                        <a:defRPr sz="2800">
                          <a:solidFill>
                            <a:srgbClr val="0061AF"/>
                          </a:solidFill>
                          <a:latin typeface="Arial" pitchFamily="34" charset="0"/>
                          <a:ea typeface="ＭＳ Ｐゴシック" pitchFamily="34" charset="-128"/>
                          <a:cs typeface="Arial" pitchFamily="34" charset="0"/>
                        </a:defRPr>
                      </a:lvl1pPr>
                      <a:lvl2pPr marL="742950" indent="-285750" defTabSz="457200" eaLnBrk="0" hangingPunct="0">
                        <a:spcBef>
                          <a:spcPct val="20000"/>
                        </a:spcBef>
                        <a:defRPr sz="2400">
                          <a:solidFill>
                            <a:srgbClr val="0061AF"/>
                          </a:solidFill>
                          <a:latin typeface="Arial" pitchFamily="34" charset="0"/>
                          <a:ea typeface="Arial" pitchFamily="34" charset="0"/>
                          <a:cs typeface="Arial" pitchFamily="34" charset="0"/>
                        </a:defRPr>
                      </a:lvl2pPr>
                      <a:lvl3pPr marL="1143000" indent="-228600" defTabSz="457200" eaLnBrk="0" hangingPunct="0">
                        <a:spcBef>
                          <a:spcPct val="20000"/>
                        </a:spcBef>
                        <a:defRPr sz="2000">
                          <a:solidFill>
                            <a:srgbClr val="0061AF"/>
                          </a:solidFill>
                          <a:latin typeface="Arial" pitchFamily="34" charset="0"/>
                          <a:ea typeface="Arial" pitchFamily="34" charset="0"/>
                          <a:cs typeface="Arial" pitchFamily="34" charset="0"/>
                        </a:defRPr>
                      </a:lvl3pPr>
                      <a:lvl4pPr marL="1600200" indent="-228600" defTabSz="457200" eaLnBrk="0" hangingPunct="0">
                        <a:spcBef>
                          <a:spcPct val="20000"/>
                        </a:spcBef>
                        <a:defRPr>
                          <a:solidFill>
                            <a:srgbClr val="0061AF"/>
                          </a:solidFill>
                          <a:latin typeface="Arial" pitchFamily="34" charset="0"/>
                          <a:ea typeface="Arial" pitchFamily="34" charset="0"/>
                          <a:cs typeface="Arial" pitchFamily="34" charset="0"/>
                        </a:defRPr>
                      </a:lvl4pPr>
                      <a:lvl5pPr marL="2057400" indent="-228600" defTabSz="457200" eaLnBrk="0" hangingPunct="0">
                        <a:spcBef>
                          <a:spcPct val="20000"/>
                        </a:spcBef>
                        <a:defRPr>
                          <a:solidFill>
                            <a:srgbClr val="0061AF"/>
                          </a:solidFill>
                          <a:latin typeface="Arial" pitchFamily="34" charset="0"/>
                          <a:ea typeface="Arial" pitchFamily="34" charset="0"/>
                          <a:cs typeface="Arial" pitchFamily="34" charset="0"/>
                        </a:defRPr>
                      </a:lvl5pPr>
                      <a:lvl6pPr marL="2514600" indent="-228600" defTabSz="457200" eaLnBrk="0" fontAlgn="base" hangingPunct="0">
                        <a:spcBef>
                          <a:spcPct val="20000"/>
                        </a:spcBef>
                        <a:spcAft>
                          <a:spcPct val="0"/>
                        </a:spcAft>
                        <a:defRPr>
                          <a:solidFill>
                            <a:srgbClr val="0061AF"/>
                          </a:solidFill>
                          <a:latin typeface="Arial" pitchFamily="34" charset="0"/>
                          <a:ea typeface="Arial" pitchFamily="34" charset="0"/>
                          <a:cs typeface="Arial" pitchFamily="34" charset="0"/>
                        </a:defRPr>
                      </a:lvl6pPr>
                      <a:lvl7pPr marL="2971800" indent="-228600" defTabSz="457200" eaLnBrk="0" fontAlgn="base" hangingPunct="0">
                        <a:spcBef>
                          <a:spcPct val="20000"/>
                        </a:spcBef>
                        <a:spcAft>
                          <a:spcPct val="0"/>
                        </a:spcAft>
                        <a:defRPr>
                          <a:solidFill>
                            <a:srgbClr val="0061AF"/>
                          </a:solidFill>
                          <a:latin typeface="Arial" pitchFamily="34" charset="0"/>
                          <a:ea typeface="Arial" pitchFamily="34" charset="0"/>
                          <a:cs typeface="Arial" pitchFamily="34" charset="0"/>
                        </a:defRPr>
                      </a:lvl7pPr>
                      <a:lvl8pPr marL="3429000" indent="-228600" defTabSz="457200" eaLnBrk="0" fontAlgn="base" hangingPunct="0">
                        <a:spcBef>
                          <a:spcPct val="20000"/>
                        </a:spcBef>
                        <a:spcAft>
                          <a:spcPct val="0"/>
                        </a:spcAft>
                        <a:defRPr>
                          <a:solidFill>
                            <a:srgbClr val="0061AF"/>
                          </a:solidFill>
                          <a:latin typeface="Arial" pitchFamily="34" charset="0"/>
                          <a:ea typeface="Arial" pitchFamily="34" charset="0"/>
                          <a:cs typeface="Arial" pitchFamily="34" charset="0"/>
                        </a:defRPr>
                      </a:lvl8pPr>
                      <a:lvl9pPr marL="3886200" indent="-228600" defTabSz="457200" eaLnBrk="0" fontAlgn="base" hangingPunct="0">
                        <a:spcBef>
                          <a:spcPct val="20000"/>
                        </a:spcBef>
                        <a:spcAft>
                          <a:spcPct val="0"/>
                        </a:spcAft>
                        <a:defRPr>
                          <a:solidFill>
                            <a:srgbClr val="0061AF"/>
                          </a:solidFill>
                          <a:latin typeface="Arial" pitchFamily="34" charset="0"/>
                          <a:ea typeface="Arial" pitchFamily="34" charset="0"/>
                          <a:cs typeface="Arial"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u="none" strike="noStrike" cap="none" normalizeH="0" baseline="0" dirty="0" smtClean="0">
                          <a:ln>
                            <a:noFill/>
                          </a:ln>
                          <a:effectLst/>
                          <a:latin typeface="Calibri"/>
                          <a:cs typeface="Calibri"/>
                        </a:rPr>
                        <a:t>K-1</a:t>
                      </a:r>
                      <a:endParaRPr kumimoji="0" lang="en-US" altLang="en-US" sz="1600" b="0" i="0" u="none" strike="noStrike" cap="none" normalizeH="0" baseline="0" dirty="0" smtClean="0">
                        <a:ln>
                          <a:noFill/>
                        </a:ln>
                        <a:solidFill>
                          <a:srgbClr val="0367B3"/>
                        </a:solidFill>
                        <a:effectLst/>
                        <a:latin typeface="Calibri"/>
                        <a:ea typeface="ＭＳ Ｐゴシック" pitchFamily="34" charset="-128"/>
                        <a:cs typeface="Calibri"/>
                      </a:endParaRPr>
                    </a:p>
                  </a:txBody>
                  <a:tcPr marT="45724" marB="45724" horzOverflow="overflow">
                    <a:lnL>
                      <a:noFill/>
                    </a:lnL>
                    <a:lnR>
                      <a:noFill/>
                    </a:lnR>
                    <a:lnT>
                      <a:noFill/>
                    </a:lnT>
                    <a:lnB>
                      <a:noFill/>
                    </a:lnB>
                    <a:lnTlToBr w="12700" cmpd="sng">
                      <a:noFill/>
                      <a:prstDash val="solid"/>
                    </a:lnTlToBr>
                    <a:lnBlToTr w="12700" cmpd="sng">
                      <a:noFill/>
                      <a:prstDash val="solid"/>
                    </a:lnBlToTr>
                  </a:tcPr>
                </a:tc>
              </a:tr>
              <a:tr h="790715">
                <a:tc>
                  <a:txBody>
                    <a:bodyPr/>
                    <a:lstStyle>
                      <a:lvl1pPr defTabSz="457200" eaLnBrk="0" hangingPunct="0">
                        <a:spcBef>
                          <a:spcPct val="20000"/>
                        </a:spcBef>
                        <a:buFont typeface="Wingdings" pitchFamily="2" charset="2"/>
                        <a:defRPr sz="2800">
                          <a:solidFill>
                            <a:srgbClr val="0061AF"/>
                          </a:solidFill>
                          <a:latin typeface="Arial" pitchFamily="34" charset="0"/>
                          <a:ea typeface="ＭＳ Ｐゴシック" pitchFamily="34" charset="-128"/>
                          <a:cs typeface="Arial" pitchFamily="34" charset="0"/>
                        </a:defRPr>
                      </a:lvl1pPr>
                      <a:lvl2pPr marL="742950" indent="-285750" defTabSz="457200" eaLnBrk="0" hangingPunct="0">
                        <a:spcBef>
                          <a:spcPct val="20000"/>
                        </a:spcBef>
                        <a:defRPr sz="2400">
                          <a:solidFill>
                            <a:srgbClr val="0061AF"/>
                          </a:solidFill>
                          <a:latin typeface="Arial" pitchFamily="34" charset="0"/>
                          <a:ea typeface="Arial" pitchFamily="34" charset="0"/>
                          <a:cs typeface="Arial" pitchFamily="34" charset="0"/>
                        </a:defRPr>
                      </a:lvl2pPr>
                      <a:lvl3pPr marL="1143000" indent="-228600" defTabSz="457200" eaLnBrk="0" hangingPunct="0">
                        <a:spcBef>
                          <a:spcPct val="20000"/>
                        </a:spcBef>
                        <a:defRPr sz="2000">
                          <a:solidFill>
                            <a:srgbClr val="0061AF"/>
                          </a:solidFill>
                          <a:latin typeface="Arial" pitchFamily="34" charset="0"/>
                          <a:ea typeface="Arial" pitchFamily="34" charset="0"/>
                          <a:cs typeface="Arial" pitchFamily="34" charset="0"/>
                        </a:defRPr>
                      </a:lvl3pPr>
                      <a:lvl4pPr marL="1600200" indent="-228600" defTabSz="457200" eaLnBrk="0" hangingPunct="0">
                        <a:spcBef>
                          <a:spcPct val="20000"/>
                        </a:spcBef>
                        <a:defRPr>
                          <a:solidFill>
                            <a:srgbClr val="0061AF"/>
                          </a:solidFill>
                          <a:latin typeface="Arial" pitchFamily="34" charset="0"/>
                          <a:ea typeface="Arial" pitchFamily="34" charset="0"/>
                          <a:cs typeface="Arial" pitchFamily="34" charset="0"/>
                        </a:defRPr>
                      </a:lvl4pPr>
                      <a:lvl5pPr marL="2057400" indent="-228600" defTabSz="457200" eaLnBrk="0" hangingPunct="0">
                        <a:spcBef>
                          <a:spcPct val="20000"/>
                        </a:spcBef>
                        <a:defRPr>
                          <a:solidFill>
                            <a:srgbClr val="0061AF"/>
                          </a:solidFill>
                          <a:latin typeface="Arial" pitchFamily="34" charset="0"/>
                          <a:ea typeface="Arial" pitchFamily="34" charset="0"/>
                          <a:cs typeface="Arial" pitchFamily="34" charset="0"/>
                        </a:defRPr>
                      </a:lvl5pPr>
                      <a:lvl6pPr marL="2514600" indent="-228600" defTabSz="457200" eaLnBrk="0" fontAlgn="base" hangingPunct="0">
                        <a:spcBef>
                          <a:spcPct val="20000"/>
                        </a:spcBef>
                        <a:spcAft>
                          <a:spcPct val="0"/>
                        </a:spcAft>
                        <a:defRPr>
                          <a:solidFill>
                            <a:srgbClr val="0061AF"/>
                          </a:solidFill>
                          <a:latin typeface="Arial" pitchFamily="34" charset="0"/>
                          <a:ea typeface="Arial" pitchFamily="34" charset="0"/>
                          <a:cs typeface="Arial" pitchFamily="34" charset="0"/>
                        </a:defRPr>
                      </a:lvl6pPr>
                      <a:lvl7pPr marL="2971800" indent="-228600" defTabSz="457200" eaLnBrk="0" fontAlgn="base" hangingPunct="0">
                        <a:spcBef>
                          <a:spcPct val="20000"/>
                        </a:spcBef>
                        <a:spcAft>
                          <a:spcPct val="0"/>
                        </a:spcAft>
                        <a:defRPr>
                          <a:solidFill>
                            <a:srgbClr val="0061AF"/>
                          </a:solidFill>
                          <a:latin typeface="Arial" pitchFamily="34" charset="0"/>
                          <a:ea typeface="Arial" pitchFamily="34" charset="0"/>
                          <a:cs typeface="Arial" pitchFamily="34" charset="0"/>
                        </a:defRPr>
                      </a:lvl7pPr>
                      <a:lvl8pPr marL="3429000" indent="-228600" defTabSz="457200" eaLnBrk="0" fontAlgn="base" hangingPunct="0">
                        <a:spcBef>
                          <a:spcPct val="20000"/>
                        </a:spcBef>
                        <a:spcAft>
                          <a:spcPct val="0"/>
                        </a:spcAft>
                        <a:defRPr>
                          <a:solidFill>
                            <a:srgbClr val="0061AF"/>
                          </a:solidFill>
                          <a:latin typeface="Arial" pitchFamily="34" charset="0"/>
                          <a:ea typeface="Arial" pitchFamily="34" charset="0"/>
                          <a:cs typeface="Arial" pitchFamily="34" charset="0"/>
                        </a:defRPr>
                      </a:lvl8pPr>
                      <a:lvl9pPr marL="3886200" indent="-228600" defTabSz="457200" eaLnBrk="0" fontAlgn="base" hangingPunct="0">
                        <a:spcBef>
                          <a:spcPct val="20000"/>
                        </a:spcBef>
                        <a:spcAft>
                          <a:spcPct val="0"/>
                        </a:spcAft>
                        <a:defRPr>
                          <a:solidFill>
                            <a:srgbClr val="0061AF"/>
                          </a:solidFill>
                          <a:latin typeface="Arial" pitchFamily="34" charset="0"/>
                          <a:ea typeface="Arial" pitchFamily="34" charset="0"/>
                          <a:cs typeface="Arial"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u="none" strike="noStrike" cap="none" normalizeH="0" baseline="0" dirty="0" smtClean="0">
                          <a:ln>
                            <a:noFill/>
                          </a:ln>
                          <a:effectLst/>
                          <a:latin typeface="Calibri"/>
                          <a:cs typeface="Calibri"/>
                        </a:rPr>
                        <a:t>Computation</a:t>
                      </a:r>
                      <a:endParaRPr kumimoji="0" lang="en-US" altLang="en-US" sz="1600" b="0" i="0" u="none" strike="noStrike" cap="none" normalizeH="0" baseline="0" dirty="0" smtClean="0">
                        <a:ln>
                          <a:noFill/>
                        </a:ln>
                        <a:solidFill>
                          <a:srgbClr val="0367B3"/>
                        </a:solidFill>
                        <a:effectLst/>
                        <a:latin typeface="Calibri"/>
                        <a:ea typeface="ＭＳ Ｐゴシック" pitchFamily="34" charset="-128"/>
                        <a:cs typeface="Calibri"/>
                      </a:endParaRPr>
                    </a:p>
                  </a:txBody>
                  <a:tcPr marT="45724" marB="45724" horzOverflow="overflow">
                    <a:lnL>
                      <a:noFill/>
                    </a:lnL>
                    <a:lnR>
                      <a:noFill/>
                    </a:lnR>
                    <a:lnT>
                      <a:noFill/>
                    </a:lnT>
                    <a:lnB>
                      <a:noFill/>
                    </a:lnB>
                    <a:lnTlToBr w="12700" cmpd="sng">
                      <a:noFill/>
                      <a:prstDash val="solid"/>
                    </a:lnTlToBr>
                    <a:lnBlToTr w="12700" cmpd="sng">
                      <a:noFill/>
                      <a:prstDash val="solid"/>
                    </a:lnBlToTr>
                  </a:tcPr>
                </a:tc>
                <a:tc>
                  <a:txBody>
                    <a:bodyPr/>
                    <a:lstStyle>
                      <a:lvl1pPr marL="285750" indent="-285750" defTabSz="457200" eaLnBrk="0" hangingPunct="0">
                        <a:spcBef>
                          <a:spcPct val="20000"/>
                        </a:spcBef>
                        <a:buFont typeface="Wingdings" pitchFamily="2" charset="2"/>
                        <a:defRPr sz="2800">
                          <a:solidFill>
                            <a:srgbClr val="0061AF"/>
                          </a:solidFill>
                          <a:latin typeface="Arial" pitchFamily="34" charset="0"/>
                          <a:ea typeface="ＭＳ Ｐゴシック" pitchFamily="34" charset="-128"/>
                          <a:cs typeface="Arial" pitchFamily="34" charset="0"/>
                        </a:defRPr>
                      </a:lvl1pPr>
                      <a:lvl2pPr marL="742950" indent="-285750" defTabSz="457200" eaLnBrk="0" hangingPunct="0">
                        <a:spcBef>
                          <a:spcPct val="20000"/>
                        </a:spcBef>
                        <a:defRPr sz="2400">
                          <a:solidFill>
                            <a:srgbClr val="0061AF"/>
                          </a:solidFill>
                          <a:latin typeface="Arial" pitchFamily="34" charset="0"/>
                          <a:ea typeface="Arial" pitchFamily="34" charset="0"/>
                          <a:cs typeface="Arial" pitchFamily="34" charset="0"/>
                        </a:defRPr>
                      </a:lvl2pPr>
                      <a:lvl3pPr marL="1143000" indent="-228600" defTabSz="457200" eaLnBrk="0" hangingPunct="0">
                        <a:spcBef>
                          <a:spcPct val="20000"/>
                        </a:spcBef>
                        <a:defRPr sz="2000">
                          <a:solidFill>
                            <a:srgbClr val="0061AF"/>
                          </a:solidFill>
                          <a:latin typeface="Arial" pitchFamily="34" charset="0"/>
                          <a:ea typeface="Arial" pitchFamily="34" charset="0"/>
                          <a:cs typeface="Arial" pitchFamily="34" charset="0"/>
                        </a:defRPr>
                      </a:lvl3pPr>
                      <a:lvl4pPr marL="1600200" indent="-228600" defTabSz="457200" eaLnBrk="0" hangingPunct="0">
                        <a:spcBef>
                          <a:spcPct val="20000"/>
                        </a:spcBef>
                        <a:defRPr>
                          <a:solidFill>
                            <a:srgbClr val="0061AF"/>
                          </a:solidFill>
                          <a:latin typeface="Arial" pitchFamily="34" charset="0"/>
                          <a:ea typeface="Arial" pitchFamily="34" charset="0"/>
                          <a:cs typeface="Arial" pitchFamily="34" charset="0"/>
                        </a:defRPr>
                      </a:lvl4pPr>
                      <a:lvl5pPr marL="2057400" indent="-228600" defTabSz="457200" eaLnBrk="0" hangingPunct="0">
                        <a:spcBef>
                          <a:spcPct val="20000"/>
                        </a:spcBef>
                        <a:defRPr>
                          <a:solidFill>
                            <a:srgbClr val="0061AF"/>
                          </a:solidFill>
                          <a:latin typeface="Arial" pitchFamily="34" charset="0"/>
                          <a:ea typeface="Arial" pitchFamily="34" charset="0"/>
                          <a:cs typeface="Arial" pitchFamily="34" charset="0"/>
                        </a:defRPr>
                      </a:lvl5pPr>
                      <a:lvl6pPr marL="2514600" indent="-228600" defTabSz="457200" eaLnBrk="0" fontAlgn="base" hangingPunct="0">
                        <a:spcBef>
                          <a:spcPct val="20000"/>
                        </a:spcBef>
                        <a:spcAft>
                          <a:spcPct val="0"/>
                        </a:spcAft>
                        <a:defRPr>
                          <a:solidFill>
                            <a:srgbClr val="0061AF"/>
                          </a:solidFill>
                          <a:latin typeface="Arial" pitchFamily="34" charset="0"/>
                          <a:ea typeface="Arial" pitchFamily="34" charset="0"/>
                          <a:cs typeface="Arial" pitchFamily="34" charset="0"/>
                        </a:defRPr>
                      </a:lvl6pPr>
                      <a:lvl7pPr marL="2971800" indent="-228600" defTabSz="457200" eaLnBrk="0" fontAlgn="base" hangingPunct="0">
                        <a:spcBef>
                          <a:spcPct val="20000"/>
                        </a:spcBef>
                        <a:spcAft>
                          <a:spcPct val="0"/>
                        </a:spcAft>
                        <a:defRPr>
                          <a:solidFill>
                            <a:srgbClr val="0061AF"/>
                          </a:solidFill>
                          <a:latin typeface="Arial" pitchFamily="34" charset="0"/>
                          <a:ea typeface="Arial" pitchFamily="34" charset="0"/>
                          <a:cs typeface="Arial" pitchFamily="34" charset="0"/>
                        </a:defRPr>
                      </a:lvl7pPr>
                      <a:lvl8pPr marL="3429000" indent="-228600" defTabSz="457200" eaLnBrk="0" fontAlgn="base" hangingPunct="0">
                        <a:spcBef>
                          <a:spcPct val="20000"/>
                        </a:spcBef>
                        <a:spcAft>
                          <a:spcPct val="0"/>
                        </a:spcAft>
                        <a:defRPr>
                          <a:solidFill>
                            <a:srgbClr val="0061AF"/>
                          </a:solidFill>
                          <a:latin typeface="Arial" pitchFamily="34" charset="0"/>
                          <a:ea typeface="Arial" pitchFamily="34" charset="0"/>
                          <a:cs typeface="Arial" pitchFamily="34" charset="0"/>
                        </a:defRPr>
                      </a:lvl8pPr>
                      <a:lvl9pPr marL="3886200" indent="-228600" defTabSz="457200" eaLnBrk="0" fontAlgn="base" hangingPunct="0">
                        <a:spcBef>
                          <a:spcPct val="20000"/>
                        </a:spcBef>
                        <a:spcAft>
                          <a:spcPct val="0"/>
                        </a:spcAft>
                        <a:defRPr>
                          <a:solidFill>
                            <a:srgbClr val="0061AF"/>
                          </a:solidFill>
                          <a:latin typeface="Arial" pitchFamily="34" charset="0"/>
                          <a:ea typeface="Arial" pitchFamily="34" charset="0"/>
                          <a:cs typeface="Arial" pitchFamily="34" charset="0"/>
                        </a:defRPr>
                      </a:lvl9pPr>
                    </a:lstStyle>
                    <a:p>
                      <a:pPr marL="285750" marR="0" lvl="0" indent="-285750" algn="l" defTabSz="457200" rtl="0" eaLnBrk="1" fontAlgn="base" latinLnBrk="0" hangingPunct="1">
                        <a:lnSpc>
                          <a:spcPct val="100000"/>
                        </a:lnSpc>
                        <a:spcBef>
                          <a:spcPct val="0"/>
                        </a:spcBef>
                        <a:spcAft>
                          <a:spcPct val="0"/>
                        </a:spcAft>
                        <a:buClrTx/>
                        <a:buSzTx/>
                        <a:buFont typeface="Arial" pitchFamily="34" charset="0"/>
                        <a:buChar char="•"/>
                        <a:tabLst/>
                      </a:pPr>
                      <a:r>
                        <a:rPr kumimoji="0" lang="en-US" altLang="en-US" sz="1600" u="none" strike="noStrike" cap="none" normalizeH="0" baseline="0" dirty="0" smtClean="0">
                          <a:ln>
                            <a:noFill/>
                          </a:ln>
                          <a:effectLst/>
                          <a:latin typeface="Calibri"/>
                          <a:cs typeface="Calibri"/>
                        </a:rPr>
                        <a:t>M-CBM</a:t>
                      </a:r>
                    </a:p>
                    <a:p>
                      <a:pPr marL="285750" marR="0" lvl="0" indent="-285750" algn="l" defTabSz="457200" rtl="0" eaLnBrk="1" fontAlgn="base" latinLnBrk="0" hangingPunct="1">
                        <a:lnSpc>
                          <a:spcPct val="100000"/>
                        </a:lnSpc>
                        <a:spcBef>
                          <a:spcPct val="0"/>
                        </a:spcBef>
                        <a:spcAft>
                          <a:spcPct val="0"/>
                        </a:spcAft>
                        <a:buClrTx/>
                        <a:buSzTx/>
                        <a:buFont typeface="Arial" pitchFamily="34" charset="0"/>
                        <a:buChar char="•"/>
                        <a:tabLst/>
                      </a:pPr>
                      <a:r>
                        <a:rPr kumimoji="0" lang="en-US" altLang="en-US" sz="1600" u="none" strike="noStrike" cap="none" normalizeH="0" baseline="0" dirty="0" smtClean="0">
                          <a:ln>
                            <a:noFill/>
                          </a:ln>
                          <a:effectLst/>
                          <a:latin typeface="Calibri"/>
                          <a:cs typeface="Calibri"/>
                        </a:rPr>
                        <a:t>Math Computation</a:t>
                      </a:r>
                    </a:p>
                    <a:p>
                      <a:pPr marL="285750" marR="0" lvl="0" indent="-285750" algn="l" defTabSz="457200" rtl="0" eaLnBrk="1" fontAlgn="base" latinLnBrk="0" hangingPunct="1">
                        <a:lnSpc>
                          <a:spcPct val="100000"/>
                        </a:lnSpc>
                        <a:spcBef>
                          <a:spcPct val="0"/>
                        </a:spcBef>
                        <a:spcAft>
                          <a:spcPct val="0"/>
                        </a:spcAft>
                        <a:buClrTx/>
                        <a:buSzTx/>
                        <a:buFont typeface="Arial" pitchFamily="34" charset="0"/>
                        <a:buChar char="•"/>
                        <a:tabLst/>
                      </a:pPr>
                      <a:r>
                        <a:rPr kumimoji="0" lang="en-US" altLang="en-US" sz="1600" u="none" strike="noStrike" cap="none" normalizeH="0" baseline="0" dirty="0" smtClean="0">
                          <a:ln>
                            <a:noFill/>
                          </a:ln>
                          <a:effectLst/>
                          <a:latin typeface="Calibri"/>
                          <a:cs typeface="Calibri"/>
                        </a:rPr>
                        <a:t>Number Facts</a:t>
                      </a:r>
                      <a:endParaRPr kumimoji="0" lang="en-US" altLang="en-US" sz="1600" b="0" i="0" u="none" strike="noStrike" cap="none" normalizeH="0" baseline="0" dirty="0" smtClean="0">
                        <a:ln>
                          <a:noFill/>
                        </a:ln>
                        <a:solidFill>
                          <a:srgbClr val="0367B3"/>
                        </a:solidFill>
                        <a:effectLst/>
                        <a:latin typeface="Calibri"/>
                        <a:ea typeface="ＭＳ Ｐゴシック" pitchFamily="34" charset="-128"/>
                        <a:cs typeface="Calibri"/>
                      </a:endParaRPr>
                    </a:p>
                  </a:txBody>
                  <a:tcPr marT="45724" marB="45724" horzOverflow="overflow">
                    <a:lnL>
                      <a:noFill/>
                    </a:lnL>
                    <a:lnR>
                      <a:noFill/>
                    </a:lnR>
                    <a:lnT>
                      <a:noFill/>
                    </a:lnT>
                    <a:lnB>
                      <a:noFill/>
                    </a:lnB>
                    <a:lnTlToBr w="12700" cmpd="sng">
                      <a:noFill/>
                      <a:prstDash val="solid"/>
                    </a:lnTlToBr>
                    <a:lnBlToTr w="12700" cmpd="sng">
                      <a:noFill/>
                      <a:prstDash val="solid"/>
                    </a:lnBlToTr>
                  </a:tcPr>
                </a:tc>
                <a:tc>
                  <a:txBody>
                    <a:bodyPr/>
                    <a:lstStyle>
                      <a:lvl1pPr eaLnBrk="0" hangingPunct="0">
                        <a:spcBef>
                          <a:spcPct val="20000"/>
                        </a:spcBef>
                        <a:buFont typeface="Wingdings" pitchFamily="2" charset="2"/>
                        <a:defRPr sz="2800">
                          <a:solidFill>
                            <a:srgbClr val="0061AF"/>
                          </a:solidFill>
                          <a:latin typeface="Arial" pitchFamily="34" charset="0"/>
                          <a:ea typeface="ＭＳ Ｐゴシック" pitchFamily="34" charset="-128"/>
                          <a:cs typeface="Arial" pitchFamily="34" charset="0"/>
                        </a:defRPr>
                      </a:lvl1pPr>
                      <a:lvl2pPr marL="742950" indent="-285750" eaLnBrk="0" hangingPunct="0">
                        <a:spcBef>
                          <a:spcPct val="20000"/>
                        </a:spcBef>
                        <a:defRPr sz="2400">
                          <a:solidFill>
                            <a:srgbClr val="0061AF"/>
                          </a:solidFill>
                          <a:latin typeface="Arial" pitchFamily="34" charset="0"/>
                          <a:ea typeface="Arial" pitchFamily="34" charset="0"/>
                          <a:cs typeface="Arial" pitchFamily="34" charset="0"/>
                        </a:defRPr>
                      </a:lvl2pPr>
                      <a:lvl3pPr marL="1143000" indent="-228600" eaLnBrk="0" hangingPunct="0">
                        <a:spcBef>
                          <a:spcPct val="20000"/>
                        </a:spcBef>
                        <a:defRPr sz="2000">
                          <a:solidFill>
                            <a:srgbClr val="0061AF"/>
                          </a:solidFill>
                          <a:latin typeface="Arial" pitchFamily="34" charset="0"/>
                          <a:ea typeface="Arial" pitchFamily="34" charset="0"/>
                          <a:cs typeface="Arial" pitchFamily="34" charset="0"/>
                        </a:defRPr>
                      </a:lvl3pPr>
                      <a:lvl4pPr marL="1600200" indent="-228600" eaLnBrk="0" hangingPunct="0">
                        <a:spcBef>
                          <a:spcPct val="20000"/>
                        </a:spcBef>
                        <a:defRPr>
                          <a:solidFill>
                            <a:srgbClr val="0061AF"/>
                          </a:solidFill>
                          <a:latin typeface="Arial" pitchFamily="34" charset="0"/>
                          <a:ea typeface="Arial" pitchFamily="34" charset="0"/>
                          <a:cs typeface="Arial" pitchFamily="34" charset="0"/>
                        </a:defRPr>
                      </a:lvl4pPr>
                      <a:lvl5pPr marL="2057400" indent="-228600" eaLnBrk="0" hangingPunct="0">
                        <a:spcBef>
                          <a:spcPct val="20000"/>
                        </a:spcBef>
                        <a:defRPr>
                          <a:solidFill>
                            <a:srgbClr val="0061AF"/>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defRPr>
                          <a:solidFill>
                            <a:srgbClr val="0061AF"/>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defRPr>
                          <a:solidFill>
                            <a:srgbClr val="0061AF"/>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defRPr>
                          <a:solidFill>
                            <a:srgbClr val="0061AF"/>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defRPr>
                          <a:solidFill>
                            <a:srgbClr val="0061AF"/>
                          </a:solidFill>
                          <a:latin typeface="Arial" pitchFamily="34" charset="0"/>
                          <a:ea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u="none" strike="noStrike" cap="none" normalizeH="0" baseline="0" dirty="0" smtClean="0">
                          <a:ln>
                            <a:noFill/>
                          </a:ln>
                          <a:effectLst/>
                          <a:latin typeface="Calibri"/>
                          <a:cs typeface="Calibri"/>
                        </a:rPr>
                        <a:t>1-8</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smtClean="0">
                        <a:ln>
                          <a:noFill/>
                        </a:ln>
                        <a:solidFill>
                          <a:srgbClr val="0367B3"/>
                        </a:solidFill>
                        <a:effectLst/>
                        <a:latin typeface="Calibri"/>
                        <a:ea typeface="ＭＳ Ｐゴシック" pitchFamily="34" charset="-128"/>
                        <a:cs typeface="Calibri"/>
                      </a:endParaRPr>
                    </a:p>
                  </a:txBody>
                  <a:tcPr marT="45724" marB="45724" horzOverflow="overflow">
                    <a:lnL>
                      <a:noFill/>
                    </a:lnL>
                    <a:lnR>
                      <a:noFill/>
                    </a:lnR>
                    <a:lnT>
                      <a:noFill/>
                    </a:lnT>
                    <a:lnB>
                      <a:noFill/>
                    </a:lnB>
                    <a:lnTlToBr w="12700" cmpd="sng">
                      <a:noFill/>
                      <a:prstDash val="solid"/>
                    </a:lnTlToBr>
                    <a:lnBlToTr w="12700" cmpd="sng">
                      <a:noFill/>
                      <a:prstDash val="solid"/>
                    </a:lnBlToTr>
                  </a:tcPr>
                </a:tc>
              </a:tr>
              <a:tr h="790715">
                <a:tc>
                  <a:txBody>
                    <a:bodyPr/>
                    <a:lstStyle>
                      <a:lvl1pPr defTabSz="457200" eaLnBrk="0" hangingPunct="0">
                        <a:spcBef>
                          <a:spcPct val="20000"/>
                        </a:spcBef>
                        <a:buFont typeface="Wingdings" pitchFamily="2" charset="2"/>
                        <a:defRPr sz="2800">
                          <a:solidFill>
                            <a:srgbClr val="0061AF"/>
                          </a:solidFill>
                          <a:latin typeface="Arial" pitchFamily="34" charset="0"/>
                          <a:ea typeface="ＭＳ Ｐゴシック" pitchFamily="34" charset="-128"/>
                          <a:cs typeface="Arial" pitchFamily="34" charset="0"/>
                        </a:defRPr>
                      </a:lvl1pPr>
                      <a:lvl2pPr marL="742950" indent="-285750" defTabSz="457200" eaLnBrk="0" hangingPunct="0">
                        <a:spcBef>
                          <a:spcPct val="20000"/>
                        </a:spcBef>
                        <a:defRPr sz="2400">
                          <a:solidFill>
                            <a:srgbClr val="0061AF"/>
                          </a:solidFill>
                          <a:latin typeface="Arial" pitchFamily="34" charset="0"/>
                          <a:ea typeface="Arial" pitchFamily="34" charset="0"/>
                          <a:cs typeface="Arial" pitchFamily="34" charset="0"/>
                        </a:defRPr>
                      </a:lvl2pPr>
                      <a:lvl3pPr marL="1143000" indent="-228600" defTabSz="457200" eaLnBrk="0" hangingPunct="0">
                        <a:spcBef>
                          <a:spcPct val="20000"/>
                        </a:spcBef>
                        <a:defRPr sz="2000">
                          <a:solidFill>
                            <a:srgbClr val="0061AF"/>
                          </a:solidFill>
                          <a:latin typeface="Arial" pitchFamily="34" charset="0"/>
                          <a:ea typeface="Arial" pitchFamily="34" charset="0"/>
                          <a:cs typeface="Arial" pitchFamily="34" charset="0"/>
                        </a:defRPr>
                      </a:lvl3pPr>
                      <a:lvl4pPr marL="1600200" indent="-228600" defTabSz="457200" eaLnBrk="0" hangingPunct="0">
                        <a:spcBef>
                          <a:spcPct val="20000"/>
                        </a:spcBef>
                        <a:defRPr>
                          <a:solidFill>
                            <a:srgbClr val="0061AF"/>
                          </a:solidFill>
                          <a:latin typeface="Arial" pitchFamily="34" charset="0"/>
                          <a:ea typeface="Arial" pitchFamily="34" charset="0"/>
                          <a:cs typeface="Arial" pitchFamily="34" charset="0"/>
                        </a:defRPr>
                      </a:lvl4pPr>
                      <a:lvl5pPr marL="2057400" indent="-228600" defTabSz="457200" eaLnBrk="0" hangingPunct="0">
                        <a:spcBef>
                          <a:spcPct val="20000"/>
                        </a:spcBef>
                        <a:defRPr>
                          <a:solidFill>
                            <a:srgbClr val="0061AF"/>
                          </a:solidFill>
                          <a:latin typeface="Arial" pitchFamily="34" charset="0"/>
                          <a:ea typeface="Arial" pitchFamily="34" charset="0"/>
                          <a:cs typeface="Arial" pitchFamily="34" charset="0"/>
                        </a:defRPr>
                      </a:lvl5pPr>
                      <a:lvl6pPr marL="2514600" indent="-228600" defTabSz="457200" eaLnBrk="0" fontAlgn="base" hangingPunct="0">
                        <a:spcBef>
                          <a:spcPct val="20000"/>
                        </a:spcBef>
                        <a:spcAft>
                          <a:spcPct val="0"/>
                        </a:spcAft>
                        <a:defRPr>
                          <a:solidFill>
                            <a:srgbClr val="0061AF"/>
                          </a:solidFill>
                          <a:latin typeface="Arial" pitchFamily="34" charset="0"/>
                          <a:ea typeface="Arial" pitchFamily="34" charset="0"/>
                          <a:cs typeface="Arial" pitchFamily="34" charset="0"/>
                        </a:defRPr>
                      </a:lvl6pPr>
                      <a:lvl7pPr marL="2971800" indent="-228600" defTabSz="457200" eaLnBrk="0" fontAlgn="base" hangingPunct="0">
                        <a:spcBef>
                          <a:spcPct val="20000"/>
                        </a:spcBef>
                        <a:spcAft>
                          <a:spcPct val="0"/>
                        </a:spcAft>
                        <a:defRPr>
                          <a:solidFill>
                            <a:srgbClr val="0061AF"/>
                          </a:solidFill>
                          <a:latin typeface="Arial" pitchFamily="34" charset="0"/>
                          <a:ea typeface="Arial" pitchFamily="34" charset="0"/>
                          <a:cs typeface="Arial" pitchFamily="34" charset="0"/>
                        </a:defRPr>
                      </a:lvl7pPr>
                      <a:lvl8pPr marL="3429000" indent="-228600" defTabSz="457200" eaLnBrk="0" fontAlgn="base" hangingPunct="0">
                        <a:spcBef>
                          <a:spcPct val="20000"/>
                        </a:spcBef>
                        <a:spcAft>
                          <a:spcPct val="0"/>
                        </a:spcAft>
                        <a:defRPr>
                          <a:solidFill>
                            <a:srgbClr val="0061AF"/>
                          </a:solidFill>
                          <a:latin typeface="Arial" pitchFamily="34" charset="0"/>
                          <a:ea typeface="Arial" pitchFamily="34" charset="0"/>
                          <a:cs typeface="Arial" pitchFamily="34" charset="0"/>
                        </a:defRPr>
                      </a:lvl8pPr>
                      <a:lvl9pPr marL="3886200" indent="-228600" defTabSz="457200" eaLnBrk="0" fontAlgn="base" hangingPunct="0">
                        <a:spcBef>
                          <a:spcPct val="20000"/>
                        </a:spcBef>
                        <a:spcAft>
                          <a:spcPct val="0"/>
                        </a:spcAft>
                        <a:defRPr>
                          <a:solidFill>
                            <a:srgbClr val="0061AF"/>
                          </a:solidFill>
                          <a:latin typeface="Arial" pitchFamily="34" charset="0"/>
                          <a:ea typeface="Arial" pitchFamily="34" charset="0"/>
                          <a:cs typeface="Arial"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u="none" strike="noStrike" cap="none" normalizeH="0" baseline="0" dirty="0" smtClean="0">
                          <a:ln>
                            <a:noFill/>
                          </a:ln>
                          <a:effectLst/>
                          <a:latin typeface="Calibri"/>
                          <a:cs typeface="Calibri"/>
                        </a:rPr>
                        <a:t>Concepts and applications</a:t>
                      </a:r>
                      <a:endParaRPr kumimoji="0" lang="en-US" altLang="en-US" sz="1600" b="0" i="0" u="none" strike="noStrike" cap="none" normalizeH="0" baseline="0" dirty="0" smtClean="0">
                        <a:ln>
                          <a:noFill/>
                        </a:ln>
                        <a:solidFill>
                          <a:srgbClr val="0367B3"/>
                        </a:solidFill>
                        <a:effectLst/>
                        <a:latin typeface="Calibri"/>
                        <a:ea typeface="ＭＳ Ｐゴシック" pitchFamily="34" charset="-128"/>
                        <a:cs typeface="Calibri"/>
                      </a:endParaRPr>
                    </a:p>
                  </a:txBody>
                  <a:tcPr marT="45724" marB="45724" horzOverflow="overflow">
                    <a:lnL>
                      <a:noFill/>
                    </a:lnL>
                    <a:lnR>
                      <a:noFill/>
                    </a:lnR>
                    <a:lnT>
                      <a:noFill/>
                    </a:lnT>
                    <a:lnB w="38100" cap="flat" cmpd="sng" algn="ctr">
                      <a:solidFill>
                        <a:srgbClr val="0061AF"/>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285750" indent="-285750" defTabSz="457200" eaLnBrk="0" hangingPunct="0">
                        <a:spcBef>
                          <a:spcPct val="20000"/>
                        </a:spcBef>
                        <a:buFont typeface="Wingdings" pitchFamily="2" charset="2"/>
                        <a:defRPr sz="2800">
                          <a:solidFill>
                            <a:srgbClr val="0061AF"/>
                          </a:solidFill>
                          <a:latin typeface="Arial" pitchFamily="34" charset="0"/>
                          <a:ea typeface="ＭＳ Ｐゴシック" pitchFamily="34" charset="-128"/>
                          <a:cs typeface="Arial" pitchFamily="34" charset="0"/>
                        </a:defRPr>
                      </a:lvl1pPr>
                      <a:lvl2pPr marL="742950" indent="-285750" defTabSz="457200" eaLnBrk="0" hangingPunct="0">
                        <a:spcBef>
                          <a:spcPct val="20000"/>
                        </a:spcBef>
                        <a:defRPr sz="2400">
                          <a:solidFill>
                            <a:srgbClr val="0061AF"/>
                          </a:solidFill>
                          <a:latin typeface="Arial" pitchFamily="34" charset="0"/>
                          <a:ea typeface="Arial" pitchFamily="34" charset="0"/>
                          <a:cs typeface="Arial" pitchFamily="34" charset="0"/>
                        </a:defRPr>
                      </a:lvl2pPr>
                      <a:lvl3pPr marL="1143000" indent="-228600" defTabSz="457200" eaLnBrk="0" hangingPunct="0">
                        <a:spcBef>
                          <a:spcPct val="20000"/>
                        </a:spcBef>
                        <a:defRPr sz="2000">
                          <a:solidFill>
                            <a:srgbClr val="0061AF"/>
                          </a:solidFill>
                          <a:latin typeface="Arial" pitchFamily="34" charset="0"/>
                          <a:ea typeface="Arial" pitchFamily="34" charset="0"/>
                          <a:cs typeface="Arial" pitchFamily="34" charset="0"/>
                        </a:defRPr>
                      </a:lvl3pPr>
                      <a:lvl4pPr marL="1600200" indent="-228600" defTabSz="457200" eaLnBrk="0" hangingPunct="0">
                        <a:spcBef>
                          <a:spcPct val="20000"/>
                        </a:spcBef>
                        <a:defRPr>
                          <a:solidFill>
                            <a:srgbClr val="0061AF"/>
                          </a:solidFill>
                          <a:latin typeface="Arial" pitchFamily="34" charset="0"/>
                          <a:ea typeface="Arial" pitchFamily="34" charset="0"/>
                          <a:cs typeface="Arial" pitchFamily="34" charset="0"/>
                        </a:defRPr>
                      </a:lvl4pPr>
                      <a:lvl5pPr marL="2057400" indent="-228600" defTabSz="457200" eaLnBrk="0" hangingPunct="0">
                        <a:spcBef>
                          <a:spcPct val="20000"/>
                        </a:spcBef>
                        <a:defRPr>
                          <a:solidFill>
                            <a:srgbClr val="0061AF"/>
                          </a:solidFill>
                          <a:latin typeface="Arial" pitchFamily="34" charset="0"/>
                          <a:ea typeface="Arial" pitchFamily="34" charset="0"/>
                          <a:cs typeface="Arial" pitchFamily="34" charset="0"/>
                        </a:defRPr>
                      </a:lvl5pPr>
                      <a:lvl6pPr marL="2514600" indent="-228600" defTabSz="457200" eaLnBrk="0" fontAlgn="base" hangingPunct="0">
                        <a:spcBef>
                          <a:spcPct val="20000"/>
                        </a:spcBef>
                        <a:spcAft>
                          <a:spcPct val="0"/>
                        </a:spcAft>
                        <a:defRPr>
                          <a:solidFill>
                            <a:srgbClr val="0061AF"/>
                          </a:solidFill>
                          <a:latin typeface="Arial" pitchFamily="34" charset="0"/>
                          <a:ea typeface="Arial" pitchFamily="34" charset="0"/>
                          <a:cs typeface="Arial" pitchFamily="34" charset="0"/>
                        </a:defRPr>
                      </a:lvl6pPr>
                      <a:lvl7pPr marL="2971800" indent="-228600" defTabSz="457200" eaLnBrk="0" fontAlgn="base" hangingPunct="0">
                        <a:spcBef>
                          <a:spcPct val="20000"/>
                        </a:spcBef>
                        <a:spcAft>
                          <a:spcPct val="0"/>
                        </a:spcAft>
                        <a:defRPr>
                          <a:solidFill>
                            <a:srgbClr val="0061AF"/>
                          </a:solidFill>
                          <a:latin typeface="Arial" pitchFamily="34" charset="0"/>
                          <a:ea typeface="Arial" pitchFamily="34" charset="0"/>
                          <a:cs typeface="Arial" pitchFamily="34" charset="0"/>
                        </a:defRPr>
                      </a:lvl7pPr>
                      <a:lvl8pPr marL="3429000" indent="-228600" defTabSz="457200" eaLnBrk="0" fontAlgn="base" hangingPunct="0">
                        <a:spcBef>
                          <a:spcPct val="20000"/>
                        </a:spcBef>
                        <a:spcAft>
                          <a:spcPct val="0"/>
                        </a:spcAft>
                        <a:defRPr>
                          <a:solidFill>
                            <a:srgbClr val="0061AF"/>
                          </a:solidFill>
                          <a:latin typeface="Arial" pitchFamily="34" charset="0"/>
                          <a:ea typeface="Arial" pitchFamily="34" charset="0"/>
                          <a:cs typeface="Arial" pitchFamily="34" charset="0"/>
                        </a:defRPr>
                      </a:lvl8pPr>
                      <a:lvl9pPr marL="3886200" indent="-228600" defTabSz="457200" eaLnBrk="0" fontAlgn="base" hangingPunct="0">
                        <a:spcBef>
                          <a:spcPct val="20000"/>
                        </a:spcBef>
                        <a:spcAft>
                          <a:spcPct val="0"/>
                        </a:spcAft>
                        <a:defRPr>
                          <a:solidFill>
                            <a:srgbClr val="0061AF"/>
                          </a:solidFill>
                          <a:latin typeface="Arial" pitchFamily="34" charset="0"/>
                          <a:ea typeface="Arial" pitchFamily="34" charset="0"/>
                          <a:cs typeface="Arial" pitchFamily="34" charset="0"/>
                        </a:defRPr>
                      </a:lvl9pPr>
                    </a:lstStyle>
                    <a:p>
                      <a:pPr marL="285750" marR="0" lvl="0" indent="-285750" algn="l" defTabSz="457200" rtl="0" eaLnBrk="1" fontAlgn="base" latinLnBrk="0" hangingPunct="1">
                        <a:lnSpc>
                          <a:spcPct val="100000"/>
                        </a:lnSpc>
                        <a:spcBef>
                          <a:spcPct val="0"/>
                        </a:spcBef>
                        <a:spcAft>
                          <a:spcPct val="0"/>
                        </a:spcAft>
                        <a:buClrTx/>
                        <a:buSzTx/>
                        <a:buFont typeface="Arial" pitchFamily="34" charset="0"/>
                        <a:buChar char="•"/>
                        <a:tabLst/>
                      </a:pPr>
                      <a:r>
                        <a:rPr kumimoji="0" lang="en-US" altLang="en-US" sz="1600" u="none" strike="noStrike" cap="none" normalizeH="0" baseline="0" dirty="0" smtClean="0">
                          <a:ln>
                            <a:noFill/>
                          </a:ln>
                          <a:effectLst/>
                          <a:latin typeface="Calibri"/>
                          <a:cs typeface="Calibri"/>
                        </a:rPr>
                        <a:t>Math Concepts and Applications</a:t>
                      </a:r>
                    </a:p>
                    <a:p>
                      <a:pPr marL="285750" marR="0" lvl="0" indent="-285750" algn="l" defTabSz="457200" rtl="0" eaLnBrk="1" fontAlgn="base" latinLnBrk="0" hangingPunct="1">
                        <a:lnSpc>
                          <a:spcPct val="100000"/>
                        </a:lnSpc>
                        <a:spcBef>
                          <a:spcPct val="0"/>
                        </a:spcBef>
                        <a:spcAft>
                          <a:spcPct val="0"/>
                        </a:spcAft>
                        <a:buClrTx/>
                        <a:buSzTx/>
                        <a:buFont typeface="Arial" pitchFamily="34" charset="0"/>
                        <a:buChar char="•"/>
                        <a:tabLst/>
                      </a:pPr>
                      <a:r>
                        <a:rPr kumimoji="0" lang="en-US" altLang="en-US" sz="1600" u="none" strike="noStrike" cap="none" normalizeH="0" baseline="0" dirty="0" smtClean="0">
                          <a:ln>
                            <a:noFill/>
                          </a:ln>
                          <a:effectLst/>
                          <a:latin typeface="Calibri"/>
                          <a:cs typeface="Calibri"/>
                        </a:rPr>
                        <a:t>Concepts</a:t>
                      </a:r>
                    </a:p>
                    <a:p>
                      <a:pPr marL="285750" marR="0" lvl="0" indent="-285750" algn="l" defTabSz="457200" rtl="0" eaLnBrk="1" fontAlgn="base" latinLnBrk="0" hangingPunct="1">
                        <a:lnSpc>
                          <a:spcPct val="100000"/>
                        </a:lnSpc>
                        <a:spcBef>
                          <a:spcPct val="0"/>
                        </a:spcBef>
                        <a:spcAft>
                          <a:spcPct val="0"/>
                        </a:spcAft>
                        <a:buClrTx/>
                        <a:buSzTx/>
                        <a:buFont typeface="Arial" pitchFamily="34" charset="0"/>
                        <a:buChar char="•"/>
                        <a:tabLst/>
                      </a:pPr>
                      <a:r>
                        <a:rPr kumimoji="0" lang="en-US" altLang="en-US" sz="1600" u="none" strike="noStrike" cap="none" normalizeH="0" baseline="0" dirty="0" smtClean="0">
                          <a:ln>
                            <a:noFill/>
                          </a:ln>
                          <a:effectLst/>
                          <a:latin typeface="Calibri"/>
                          <a:cs typeface="Calibri"/>
                        </a:rPr>
                        <a:t>Concepts/Applications</a:t>
                      </a:r>
                      <a:endParaRPr kumimoji="0" lang="en-US" altLang="en-US" sz="1600" b="0" i="0" u="none" strike="noStrike" cap="none" normalizeH="0" baseline="0" dirty="0" smtClean="0">
                        <a:ln>
                          <a:noFill/>
                        </a:ln>
                        <a:solidFill>
                          <a:srgbClr val="0367B3"/>
                        </a:solidFill>
                        <a:effectLst/>
                        <a:latin typeface="Calibri"/>
                        <a:ea typeface="ＭＳ Ｐゴシック" pitchFamily="34" charset="-128"/>
                        <a:cs typeface="Calibri"/>
                      </a:endParaRPr>
                    </a:p>
                  </a:txBody>
                  <a:tcPr marT="45724" marB="45724" horzOverflow="overflow">
                    <a:lnL>
                      <a:noFill/>
                    </a:lnL>
                    <a:lnR>
                      <a:noFill/>
                    </a:lnR>
                    <a:lnT>
                      <a:noFill/>
                    </a:lnT>
                    <a:lnB w="38100" cap="flat" cmpd="sng" algn="ctr">
                      <a:solidFill>
                        <a:srgbClr val="0061AF"/>
                      </a:solidFill>
                      <a:prstDash val="solid"/>
                      <a:round/>
                      <a:headEnd type="none" w="med" len="med"/>
                      <a:tailEnd type="none" w="med" len="med"/>
                    </a:lnB>
                    <a:lnTlToBr w="12700" cmpd="sng">
                      <a:noFill/>
                      <a:prstDash val="solid"/>
                    </a:lnTlToBr>
                    <a:lnBlToTr w="12700" cmpd="sng">
                      <a:noFill/>
                      <a:prstDash val="solid"/>
                    </a:lnBlToTr>
                  </a:tcPr>
                </a:tc>
                <a:tc>
                  <a:txBody>
                    <a:bodyPr/>
                    <a:lstStyle>
                      <a:lvl1pPr defTabSz="457200" eaLnBrk="0" hangingPunct="0">
                        <a:spcBef>
                          <a:spcPct val="20000"/>
                        </a:spcBef>
                        <a:buFont typeface="Wingdings" pitchFamily="2" charset="2"/>
                        <a:defRPr sz="2800">
                          <a:solidFill>
                            <a:srgbClr val="0061AF"/>
                          </a:solidFill>
                          <a:latin typeface="Arial" pitchFamily="34" charset="0"/>
                          <a:ea typeface="ＭＳ Ｐゴシック" pitchFamily="34" charset="-128"/>
                          <a:cs typeface="Arial" pitchFamily="34" charset="0"/>
                        </a:defRPr>
                      </a:lvl1pPr>
                      <a:lvl2pPr marL="742950" indent="-285750" defTabSz="457200" eaLnBrk="0" hangingPunct="0">
                        <a:spcBef>
                          <a:spcPct val="20000"/>
                        </a:spcBef>
                        <a:defRPr sz="2400">
                          <a:solidFill>
                            <a:srgbClr val="0061AF"/>
                          </a:solidFill>
                          <a:latin typeface="Arial" pitchFamily="34" charset="0"/>
                          <a:ea typeface="Arial" pitchFamily="34" charset="0"/>
                          <a:cs typeface="Arial" pitchFamily="34" charset="0"/>
                        </a:defRPr>
                      </a:lvl2pPr>
                      <a:lvl3pPr marL="1143000" indent="-228600" defTabSz="457200" eaLnBrk="0" hangingPunct="0">
                        <a:spcBef>
                          <a:spcPct val="20000"/>
                        </a:spcBef>
                        <a:defRPr sz="2000">
                          <a:solidFill>
                            <a:srgbClr val="0061AF"/>
                          </a:solidFill>
                          <a:latin typeface="Arial" pitchFamily="34" charset="0"/>
                          <a:ea typeface="Arial" pitchFamily="34" charset="0"/>
                          <a:cs typeface="Arial" pitchFamily="34" charset="0"/>
                        </a:defRPr>
                      </a:lvl3pPr>
                      <a:lvl4pPr marL="1600200" indent="-228600" defTabSz="457200" eaLnBrk="0" hangingPunct="0">
                        <a:spcBef>
                          <a:spcPct val="20000"/>
                        </a:spcBef>
                        <a:defRPr>
                          <a:solidFill>
                            <a:srgbClr val="0061AF"/>
                          </a:solidFill>
                          <a:latin typeface="Arial" pitchFamily="34" charset="0"/>
                          <a:ea typeface="Arial" pitchFamily="34" charset="0"/>
                          <a:cs typeface="Arial" pitchFamily="34" charset="0"/>
                        </a:defRPr>
                      </a:lvl4pPr>
                      <a:lvl5pPr marL="2057400" indent="-228600" defTabSz="457200" eaLnBrk="0" hangingPunct="0">
                        <a:spcBef>
                          <a:spcPct val="20000"/>
                        </a:spcBef>
                        <a:defRPr>
                          <a:solidFill>
                            <a:srgbClr val="0061AF"/>
                          </a:solidFill>
                          <a:latin typeface="Arial" pitchFamily="34" charset="0"/>
                          <a:ea typeface="Arial" pitchFamily="34" charset="0"/>
                          <a:cs typeface="Arial" pitchFamily="34" charset="0"/>
                        </a:defRPr>
                      </a:lvl5pPr>
                      <a:lvl6pPr marL="2514600" indent="-228600" defTabSz="457200" eaLnBrk="0" fontAlgn="base" hangingPunct="0">
                        <a:spcBef>
                          <a:spcPct val="20000"/>
                        </a:spcBef>
                        <a:spcAft>
                          <a:spcPct val="0"/>
                        </a:spcAft>
                        <a:defRPr>
                          <a:solidFill>
                            <a:srgbClr val="0061AF"/>
                          </a:solidFill>
                          <a:latin typeface="Arial" pitchFamily="34" charset="0"/>
                          <a:ea typeface="Arial" pitchFamily="34" charset="0"/>
                          <a:cs typeface="Arial" pitchFamily="34" charset="0"/>
                        </a:defRPr>
                      </a:lvl6pPr>
                      <a:lvl7pPr marL="2971800" indent="-228600" defTabSz="457200" eaLnBrk="0" fontAlgn="base" hangingPunct="0">
                        <a:spcBef>
                          <a:spcPct val="20000"/>
                        </a:spcBef>
                        <a:spcAft>
                          <a:spcPct val="0"/>
                        </a:spcAft>
                        <a:defRPr>
                          <a:solidFill>
                            <a:srgbClr val="0061AF"/>
                          </a:solidFill>
                          <a:latin typeface="Arial" pitchFamily="34" charset="0"/>
                          <a:ea typeface="Arial" pitchFamily="34" charset="0"/>
                          <a:cs typeface="Arial" pitchFamily="34" charset="0"/>
                        </a:defRPr>
                      </a:lvl7pPr>
                      <a:lvl8pPr marL="3429000" indent="-228600" defTabSz="457200" eaLnBrk="0" fontAlgn="base" hangingPunct="0">
                        <a:spcBef>
                          <a:spcPct val="20000"/>
                        </a:spcBef>
                        <a:spcAft>
                          <a:spcPct val="0"/>
                        </a:spcAft>
                        <a:defRPr>
                          <a:solidFill>
                            <a:srgbClr val="0061AF"/>
                          </a:solidFill>
                          <a:latin typeface="Arial" pitchFamily="34" charset="0"/>
                          <a:ea typeface="Arial" pitchFamily="34" charset="0"/>
                          <a:cs typeface="Arial" pitchFamily="34" charset="0"/>
                        </a:defRPr>
                      </a:lvl8pPr>
                      <a:lvl9pPr marL="3886200" indent="-228600" defTabSz="457200" eaLnBrk="0" fontAlgn="base" hangingPunct="0">
                        <a:spcBef>
                          <a:spcPct val="20000"/>
                        </a:spcBef>
                        <a:spcAft>
                          <a:spcPct val="0"/>
                        </a:spcAft>
                        <a:defRPr>
                          <a:solidFill>
                            <a:srgbClr val="0061AF"/>
                          </a:solidFill>
                          <a:latin typeface="Arial" pitchFamily="34" charset="0"/>
                          <a:ea typeface="Arial" pitchFamily="34" charset="0"/>
                          <a:cs typeface="Arial"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u="none" strike="noStrike" cap="none" normalizeH="0" baseline="0" dirty="0" smtClean="0">
                          <a:ln>
                            <a:noFill/>
                          </a:ln>
                          <a:effectLst/>
                          <a:latin typeface="Calibri"/>
                          <a:cs typeface="Calibri"/>
                        </a:rPr>
                        <a:t>2-8</a:t>
                      </a:r>
                      <a:endParaRPr kumimoji="0" lang="en-US" altLang="en-US" sz="1600" b="0" i="0" u="none" strike="noStrike" cap="none" normalizeH="0" baseline="0" dirty="0" smtClean="0">
                        <a:ln>
                          <a:noFill/>
                        </a:ln>
                        <a:solidFill>
                          <a:srgbClr val="0367B3"/>
                        </a:solidFill>
                        <a:effectLst/>
                        <a:latin typeface="Calibri"/>
                        <a:ea typeface="ＭＳ Ｐゴシック" pitchFamily="34" charset="-128"/>
                        <a:cs typeface="Calibri"/>
                      </a:endParaRPr>
                    </a:p>
                  </a:txBody>
                  <a:tcPr marT="45724" marB="45724" horzOverflow="overflow">
                    <a:lnL>
                      <a:noFill/>
                    </a:lnL>
                    <a:lnR>
                      <a:noFill/>
                    </a:lnR>
                    <a:lnT>
                      <a:noFill/>
                    </a:lnT>
                    <a:lnB w="38100" cap="flat" cmpd="sng" algn="ctr">
                      <a:solidFill>
                        <a:srgbClr val="0061AF"/>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7" name="Rectangle 2"/>
          <p:cNvSpPr>
            <a:spLocks noChangeArrowheads="1"/>
          </p:cNvSpPr>
          <p:nvPr/>
        </p:nvSpPr>
        <p:spPr bwMode="auto">
          <a:xfrm>
            <a:off x="-180528" y="6453188"/>
            <a:ext cx="50405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lvl="4" eaLnBrk="1" hangingPunct="1">
              <a:spcBef>
                <a:spcPct val="0"/>
              </a:spcBef>
              <a:buFontTx/>
              <a:buNone/>
            </a:pPr>
            <a:r>
              <a:rPr lang="en-US" altLang="en-US" sz="1200" dirty="0">
                <a:solidFill>
                  <a:srgbClr val="000000"/>
                </a:solidFill>
                <a:latin typeface="Calibri"/>
                <a:ea typeface="ＭＳ Ｐゴシック" panose="020B0600070205080204" pitchFamily="34" charset="-128"/>
                <a:cs typeface="Calibri"/>
              </a:rPr>
              <a:t>Center on Response to Intervention, </a:t>
            </a:r>
            <a:r>
              <a:rPr lang="en-US" altLang="en-US" sz="1200" dirty="0" smtClean="0">
                <a:solidFill>
                  <a:srgbClr val="000000"/>
                </a:solidFill>
                <a:latin typeface="Calibri"/>
                <a:ea typeface="ＭＳ Ｐゴシック" panose="020B0600070205080204" pitchFamily="34" charset="-128"/>
                <a:cs typeface="Calibri"/>
              </a:rPr>
              <a:t>2010</a:t>
            </a:r>
            <a:endParaRPr lang="en-US" altLang="en-US" sz="1200" dirty="0">
              <a:solidFill>
                <a:srgbClr val="000000"/>
              </a:solidFill>
              <a:latin typeface="Calibri"/>
              <a:ea typeface="ＭＳ Ｐゴシック" panose="020B0600070205080204" pitchFamily="34" charset="-128"/>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p:cNvSpPr>
          <p:nvPr>
            <p:ph type="title"/>
          </p:nvPr>
        </p:nvSpPr>
        <p:spPr>
          <a:xfrm>
            <a:off x="1692275" y="274638"/>
            <a:ext cx="6994525" cy="1354162"/>
          </a:xfrm>
          <a:ln>
            <a:miter lim="800000"/>
            <a:headEnd/>
            <a:tailEnd/>
          </a:ln>
        </p:spPr>
        <p:txBody>
          <a:bodyPr/>
          <a:lstStyle/>
          <a:p>
            <a:r>
              <a:rPr lang="en-US" altLang="en-US" dirty="0" smtClean="0">
                <a:latin typeface="Calibri"/>
                <a:cs typeface="Calibri"/>
              </a:rPr>
              <a:t>Center on RTI </a:t>
            </a:r>
            <a:br>
              <a:rPr lang="en-US" altLang="en-US" dirty="0" smtClean="0">
                <a:latin typeface="Calibri"/>
                <a:cs typeface="Calibri"/>
              </a:rPr>
            </a:br>
            <a:r>
              <a:rPr lang="en-US" altLang="en-US" dirty="0" smtClean="0">
                <a:latin typeface="Calibri"/>
                <a:cs typeface="Calibri"/>
              </a:rPr>
              <a:t>Screening Tools Chart</a:t>
            </a:r>
          </a:p>
        </p:txBody>
      </p:sp>
      <p:sp>
        <p:nvSpPr>
          <p:cNvPr id="11" name="Text Placeholder 8"/>
          <p:cNvSpPr txBox="1">
            <a:spLocks/>
          </p:cNvSpPr>
          <p:nvPr/>
        </p:nvSpPr>
        <p:spPr>
          <a:xfrm>
            <a:off x="1547664" y="6093296"/>
            <a:ext cx="5190998" cy="576064"/>
          </a:xfrm>
          <a:prstGeom prst="rect">
            <a:avLst/>
          </a:prstGeom>
        </p:spPr>
        <p:txBody>
          <a:bodyPr/>
          <a:lstStyle/>
          <a:p>
            <a:pPr marL="342900" indent="-342900" eaLnBrk="1" hangingPunct="1">
              <a:spcBef>
                <a:spcPct val="50000"/>
              </a:spcBef>
              <a:defRPr/>
            </a:pPr>
            <a:endParaRPr lang="en-US" sz="1200" dirty="0" smtClean="0">
              <a:solidFill>
                <a:srgbClr val="000000"/>
              </a:solidFill>
              <a:latin typeface="Calibri"/>
              <a:cs typeface="Calibri"/>
            </a:endParaRPr>
          </a:p>
          <a:p>
            <a:pPr marL="342900" lvl="4" indent="-342900" eaLnBrk="1" hangingPunct="1">
              <a:spcBef>
                <a:spcPct val="50000"/>
              </a:spcBef>
              <a:defRPr/>
            </a:pPr>
            <a:r>
              <a:rPr lang="en-US" altLang="en-US" sz="1200" dirty="0" smtClean="0">
                <a:solidFill>
                  <a:srgbClr val="000000"/>
                </a:solidFill>
                <a:latin typeface="Calibri"/>
                <a:cs typeface="Calibri"/>
              </a:rPr>
              <a:t>National </a:t>
            </a:r>
            <a:r>
              <a:rPr lang="en-US" altLang="en-US" sz="1200" dirty="0">
                <a:solidFill>
                  <a:srgbClr val="000000"/>
                </a:solidFill>
                <a:latin typeface="Calibri"/>
                <a:cs typeface="Calibri"/>
              </a:rPr>
              <a:t>Center on Intensive Intervention, </a:t>
            </a:r>
            <a:r>
              <a:rPr lang="en-US" altLang="en-US" sz="1200" dirty="0" smtClean="0">
                <a:solidFill>
                  <a:srgbClr val="000000"/>
                </a:solidFill>
                <a:latin typeface="Calibri"/>
                <a:cs typeface="Calibri"/>
              </a:rPr>
              <a:t>2014</a:t>
            </a:r>
            <a:endParaRPr lang="en-US" altLang="en-US" sz="1200" dirty="0">
              <a:solidFill>
                <a:srgbClr val="000000"/>
              </a:solidFill>
              <a:latin typeface="Calibri"/>
              <a:cs typeface="Calibri"/>
            </a:endParaRPr>
          </a:p>
          <a:p>
            <a:pPr marL="342900" indent="-342900" eaLnBrk="1" hangingPunct="1">
              <a:spcBef>
                <a:spcPct val="50000"/>
              </a:spcBef>
              <a:defRPr/>
            </a:pPr>
            <a:endParaRPr lang="en-US" sz="1200" dirty="0">
              <a:solidFill>
                <a:srgbClr val="000000"/>
              </a:solidFill>
              <a:latin typeface="Calibri"/>
              <a:cs typeface="Calibri"/>
            </a:endParaRPr>
          </a:p>
        </p:txBody>
      </p:sp>
      <p:pic>
        <p:nvPicPr>
          <p:cNvPr id="83972" name="Picture 1"/>
          <p:cNvPicPr>
            <a:picLocks noChangeAspect="1" noChangeArrowheads="1"/>
          </p:cNvPicPr>
          <p:nvPr/>
        </p:nvPicPr>
        <p:blipFill>
          <a:blip r:embed="rId3"/>
          <a:srcRect/>
          <a:stretch>
            <a:fillRect/>
          </a:stretch>
        </p:blipFill>
        <p:spPr bwMode="auto">
          <a:xfrm>
            <a:off x="2693370" y="1826920"/>
            <a:ext cx="5118990" cy="33302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1"/>
          <p:cNvSpPr>
            <a:spLocks noGrp="1"/>
          </p:cNvSpPr>
          <p:nvPr>
            <p:ph type="title"/>
          </p:nvPr>
        </p:nvSpPr>
        <p:spPr>
          <a:ln>
            <a:miter lim="800000"/>
            <a:headEnd/>
            <a:tailEnd/>
          </a:ln>
        </p:spPr>
        <p:txBody>
          <a:bodyPr/>
          <a:lstStyle/>
          <a:p>
            <a:r>
              <a:rPr lang="en-US" altLang="en-US" dirty="0" smtClean="0">
                <a:latin typeface="Calibri"/>
                <a:cs typeface="Calibri"/>
              </a:rPr>
              <a:t>Tips for Using the Tools Chart</a:t>
            </a:r>
          </a:p>
        </p:txBody>
      </p:sp>
      <p:sp>
        <p:nvSpPr>
          <p:cNvPr id="3" name="Content Placeholder 2"/>
          <p:cNvSpPr>
            <a:spLocks noGrp="1"/>
          </p:cNvSpPr>
          <p:nvPr>
            <p:ph idx="1"/>
          </p:nvPr>
        </p:nvSpPr>
        <p:spPr>
          <a:xfrm>
            <a:off x="1619250" y="1628775"/>
            <a:ext cx="7067550" cy="3657600"/>
          </a:xfrm>
        </p:spPr>
        <p:txBody>
          <a:bodyPr/>
          <a:lstStyle/>
          <a:p>
            <a:pPr marL="514350" indent="-514350">
              <a:buClr>
                <a:srgbClr val="0061AF"/>
              </a:buClr>
              <a:buFont typeface="Wingdings" panose="05000000000000000000" pitchFamily="2" charset="2"/>
              <a:buAutoNum type="arabicPeriod"/>
              <a:defRPr/>
            </a:pPr>
            <a:r>
              <a:rPr lang="en-US" sz="2400" dirty="0" smtClean="0">
                <a:latin typeface="Calibri"/>
                <a:cs typeface="Calibri"/>
              </a:rPr>
              <a:t>Gather a team.</a:t>
            </a:r>
          </a:p>
          <a:p>
            <a:pPr marL="514350" indent="-514350">
              <a:buClr>
                <a:srgbClr val="0061AF"/>
              </a:buClr>
              <a:buFont typeface="Wingdings" panose="05000000000000000000" pitchFamily="2" charset="2"/>
              <a:buAutoNum type="arabicPeriod"/>
              <a:defRPr/>
            </a:pPr>
            <a:r>
              <a:rPr lang="en-US" sz="2400" dirty="0" smtClean="0">
                <a:latin typeface="Calibri"/>
                <a:cs typeface="Calibri"/>
              </a:rPr>
              <a:t>Determine your needs.</a:t>
            </a:r>
          </a:p>
          <a:p>
            <a:pPr marL="514350" indent="-514350">
              <a:buClr>
                <a:srgbClr val="0061AF"/>
              </a:buClr>
              <a:buFont typeface="Wingdings" panose="05000000000000000000" pitchFamily="2" charset="2"/>
              <a:buAutoNum type="arabicPeriod"/>
              <a:defRPr/>
            </a:pPr>
            <a:r>
              <a:rPr lang="en-US" sz="2400" dirty="0" smtClean="0">
                <a:latin typeface="Calibri"/>
                <a:cs typeface="Calibri"/>
              </a:rPr>
              <a:t>Determine your priorities.</a:t>
            </a:r>
          </a:p>
          <a:p>
            <a:pPr marL="514350" indent="-514350">
              <a:buClr>
                <a:srgbClr val="0061AF"/>
              </a:buClr>
              <a:buFont typeface="Wingdings" panose="05000000000000000000" pitchFamily="2" charset="2"/>
              <a:buAutoNum type="arabicPeriod"/>
              <a:defRPr/>
            </a:pPr>
            <a:r>
              <a:rPr lang="en-US" sz="2400" dirty="0" smtClean="0">
                <a:latin typeface="Calibri"/>
                <a:cs typeface="Calibri"/>
              </a:rPr>
              <a:t>Familiarize yourself with the content and language of the chart.</a:t>
            </a:r>
          </a:p>
          <a:p>
            <a:pPr marL="514350" indent="-514350">
              <a:buClr>
                <a:srgbClr val="0061AF"/>
              </a:buClr>
              <a:buFont typeface="Wingdings" panose="05000000000000000000" pitchFamily="2" charset="2"/>
              <a:buAutoNum type="arabicPeriod"/>
              <a:defRPr/>
            </a:pPr>
            <a:r>
              <a:rPr lang="en-US" sz="2400" dirty="0" smtClean="0">
                <a:latin typeface="Calibri"/>
                <a:cs typeface="Calibri"/>
              </a:rPr>
              <a:t>Review the data.</a:t>
            </a:r>
          </a:p>
          <a:p>
            <a:pPr marL="514350" indent="-514350">
              <a:buClr>
                <a:srgbClr val="0061AF"/>
              </a:buClr>
              <a:buFont typeface="Wingdings" panose="05000000000000000000" pitchFamily="2" charset="2"/>
              <a:buAutoNum type="arabicPeriod"/>
              <a:defRPr/>
            </a:pPr>
            <a:r>
              <a:rPr lang="en-US" sz="2400" dirty="0" smtClean="0">
                <a:latin typeface="Calibri"/>
                <a:cs typeface="Calibri"/>
              </a:rPr>
              <a:t>Ask for more information.</a:t>
            </a:r>
            <a:endParaRPr lang="en-US" sz="2400" dirty="0">
              <a:latin typeface="Calibri"/>
              <a:cs typeface="Calibri"/>
            </a:endParaRPr>
          </a:p>
        </p:txBody>
      </p:sp>
      <p:sp>
        <p:nvSpPr>
          <p:cNvPr id="143364" name="Slide Number Placeholder 3"/>
          <p:cNvSpPr>
            <a:spLocks noGrp="1"/>
          </p:cNvSpPr>
          <p:nvPr>
            <p:ph type="sldNum" sz="quarter" idx="4294967295"/>
          </p:nvPr>
        </p:nvSpPr>
        <p:spPr bwMode="auto">
          <a:xfrm>
            <a:off x="28575" y="5373688"/>
            <a:ext cx="1296988" cy="2682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fld id="{3C67425F-58B7-4771-A66A-75BAF55C953C}" type="slidenum">
              <a:rPr lang="en-US" altLang="en-US" sz="1800">
                <a:solidFill>
                  <a:schemeClr val="tx1"/>
                </a:solidFill>
              </a:rPr>
              <a:pPr eaLnBrk="1" hangingPunct="1">
                <a:spcBef>
                  <a:spcPct val="0"/>
                </a:spcBef>
                <a:buFontTx/>
                <a:buNone/>
              </a:pPr>
              <a:t>68</a:t>
            </a:fld>
            <a:endParaRPr lang="en-US" altLang="en-US" sz="1800">
              <a:solidFill>
                <a:schemeClr val="tx1"/>
              </a:solidFill>
            </a:endParaRPr>
          </a:p>
        </p:txBody>
      </p:sp>
      <p:sp>
        <p:nvSpPr>
          <p:cNvPr id="7" name="Text Placeholder 8"/>
          <p:cNvSpPr txBox="1">
            <a:spLocks/>
          </p:cNvSpPr>
          <p:nvPr/>
        </p:nvSpPr>
        <p:spPr>
          <a:xfrm>
            <a:off x="1547664" y="6093296"/>
            <a:ext cx="5190998" cy="576064"/>
          </a:xfrm>
          <a:prstGeom prst="rect">
            <a:avLst/>
          </a:prstGeom>
        </p:spPr>
        <p:txBody>
          <a:bodyPr/>
          <a:lstStyle/>
          <a:p>
            <a:pPr marL="342900" indent="-342900" eaLnBrk="1" hangingPunct="1">
              <a:spcBef>
                <a:spcPct val="50000"/>
              </a:spcBef>
              <a:defRPr/>
            </a:pPr>
            <a:endParaRPr lang="en-US" sz="1200" dirty="0" smtClean="0">
              <a:solidFill>
                <a:srgbClr val="000000"/>
              </a:solidFill>
              <a:latin typeface="Calibri"/>
              <a:cs typeface="Calibri"/>
            </a:endParaRPr>
          </a:p>
          <a:p>
            <a:pPr marL="342900" lvl="4" indent="-342900" eaLnBrk="1" hangingPunct="1">
              <a:spcBef>
                <a:spcPct val="50000"/>
              </a:spcBef>
              <a:defRPr/>
            </a:pPr>
            <a:r>
              <a:rPr lang="en-US" altLang="en-US" sz="1200" dirty="0" smtClean="0">
                <a:solidFill>
                  <a:srgbClr val="000000"/>
                </a:solidFill>
                <a:latin typeface="Calibri"/>
                <a:cs typeface="Calibri"/>
              </a:rPr>
              <a:t>National </a:t>
            </a:r>
            <a:r>
              <a:rPr lang="en-US" altLang="en-US" sz="1200" dirty="0">
                <a:solidFill>
                  <a:srgbClr val="000000"/>
                </a:solidFill>
                <a:latin typeface="Calibri"/>
                <a:cs typeface="Calibri"/>
              </a:rPr>
              <a:t>Center on Intensive Intervention, </a:t>
            </a:r>
            <a:r>
              <a:rPr lang="en-US" altLang="en-US" sz="1200" dirty="0" smtClean="0">
                <a:solidFill>
                  <a:srgbClr val="000000"/>
                </a:solidFill>
                <a:latin typeface="Calibri"/>
                <a:cs typeface="Calibri"/>
              </a:rPr>
              <a:t>2014</a:t>
            </a:r>
            <a:endParaRPr lang="en-US" altLang="en-US" sz="1200" dirty="0">
              <a:solidFill>
                <a:srgbClr val="000000"/>
              </a:solidFill>
              <a:latin typeface="Calibri"/>
              <a:cs typeface="Calibri"/>
            </a:endParaRPr>
          </a:p>
          <a:p>
            <a:pPr marL="342900" indent="-342900" eaLnBrk="1" hangingPunct="1">
              <a:spcBef>
                <a:spcPct val="50000"/>
              </a:spcBef>
              <a:defRPr/>
            </a:pPr>
            <a:endParaRPr lang="en-US" sz="1200" dirty="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2"/>
          <p:cNvSpPr>
            <a:spLocks noGrp="1"/>
          </p:cNvSpPr>
          <p:nvPr>
            <p:ph type="title"/>
          </p:nvPr>
        </p:nvSpPr>
        <p:spPr>
          <a:ln>
            <a:miter lim="800000"/>
            <a:headEnd/>
            <a:tailEnd/>
          </a:ln>
        </p:spPr>
        <p:txBody>
          <a:bodyPr/>
          <a:lstStyle/>
          <a:p>
            <a:r>
              <a:rPr lang="en-US" altLang="en-US" dirty="0" smtClean="0">
                <a:solidFill>
                  <a:srgbClr val="0061AF"/>
                </a:solidFill>
                <a:latin typeface="Calibri"/>
                <a:cs typeface="Calibri"/>
              </a:rPr>
              <a:t>NCRTI Screening Tools Chart</a:t>
            </a:r>
          </a:p>
        </p:txBody>
      </p:sp>
      <p:pic>
        <p:nvPicPr>
          <p:cNvPr id="84997" name="Picture 2"/>
          <p:cNvPicPr>
            <a:picLocks noChangeAspect="1" noChangeArrowheads="1"/>
          </p:cNvPicPr>
          <p:nvPr/>
        </p:nvPicPr>
        <p:blipFill>
          <a:blip r:embed="rId3"/>
          <a:srcRect/>
          <a:stretch>
            <a:fillRect/>
          </a:stretch>
        </p:blipFill>
        <p:spPr bwMode="auto">
          <a:xfrm>
            <a:off x="2339975" y="1557339"/>
            <a:ext cx="4824313" cy="3325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5" name="Text Placeholder 8"/>
          <p:cNvSpPr txBox="1">
            <a:spLocks/>
          </p:cNvSpPr>
          <p:nvPr/>
        </p:nvSpPr>
        <p:spPr>
          <a:xfrm>
            <a:off x="1547664" y="6093296"/>
            <a:ext cx="5190998" cy="576064"/>
          </a:xfrm>
          <a:prstGeom prst="rect">
            <a:avLst/>
          </a:prstGeom>
        </p:spPr>
        <p:txBody>
          <a:bodyPr/>
          <a:lstStyle/>
          <a:p>
            <a:pPr marL="342900" indent="-342900" eaLnBrk="1" hangingPunct="1">
              <a:spcBef>
                <a:spcPct val="50000"/>
              </a:spcBef>
              <a:defRPr/>
            </a:pPr>
            <a:endParaRPr lang="en-US" sz="1200" dirty="0" smtClean="0">
              <a:solidFill>
                <a:srgbClr val="000000"/>
              </a:solidFill>
              <a:latin typeface="Calibri"/>
              <a:cs typeface="Calibri"/>
            </a:endParaRPr>
          </a:p>
          <a:p>
            <a:pPr marL="342900" lvl="4" indent="-342900" eaLnBrk="1" hangingPunct="1">
              <a:spcBef>
                <a:spcPct val="50000"/>
              </a:spcBef>
              <a:defRPr/>
            </a:pPr>
            <a:r>
              <a:rPr lang="en-US" altLang="en-US" sz="1200" dirty="0" smtClean="0">
                <a:solidFill>
                  <a:srgbClr val="000000"/>
                </a:solidFill>
                <a:latin typeface="Calibri"/>
                <a:cs typeface="Calibri"/>
              </a:rPr>
              <a:t>National </a:t>
            </a:r>
            <a:r>
              <a:rPr lang="en-US" altLang="en-US" sz="1200" dirty="0">
                <a:solidFill>
                  <a:srgbClr val="000000"/>
                </a:solidFill>
                <a:latin typeface="Calibri"/>
                <a:cs typeface="Calibri"/>
              </a:rPr>
              <a:t>Center on Intensive Intervention, </a:t>
            </a:r>
            <a:r>
              <a:rPr lang="en-US" altLang="en-US" sz="1200" dirty="0" smtClean="0">
                <a:solidFill>
                  <a:srgbClr val="000000"/>
                </a:solidFill>
                <a:latin typeface="Calibri"/>
                <a:cs typeface="Calibri"/>
              </a:rPr>
              <a:t>2014</a:t>
            </a:r>
            <a:endParaRPr lang="en-US" altLang="en-US" sz="1200" dirty="0">
              <a:solidFill>
                <a:srgbClr val="000000"/>
              </a:solidFill>
              <a:latin typeface="Calibri"/>
              <a:cs typeface="Calibri"/>
            </a:endParaRPr>
          </a:p>
          <a:p>
            <a:pPr marL="342900" indent="-342900" eaLnBrk="1" hangingPunct="1">
              <a:spcBef>
                <a:spcPct val="50000"/>
              </a:spcBef>
              <a:defRPr/>
            </a:pPr>
            <a:endParaRPr lang="en-US" sz="1200" dirty="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ln>
            <a:miter lim="800000"/>
            <a:headEnd/>
            <a:tailEnd/>
          </a:ln>
        </p:spPr>
        <p:txBody>
          <a:bodyPr/>
          <a:lstStyle/>
          <a:p>
            <a:r>
              <a:rPr lang="en-US" altLang="en-US" dirty="0" smtClean="0">
                <a:latin typeface="Calibri"/>
                <a:cs typeface="Calibri"/>
              </a:rPr>
              <a:t>Activity: Sticky Note Carousel</a:t>
            </a:r>
          </a:p>
        </p:txBody>
      </p:sp>
      <p:sp>
        <p:nvSpPr>
          <p:cNvPr id="3" name="Content Placeholder 2"/>
          <p:cNvSpPr>
            <a:spLocks noGrp="1"/>
          </p:cNvSpPr>
          <p:nvPr>
            <p:ph idx="1"/>
          </p:nvPr>
        </p:nvSpPr>
        <p:spPr>
          <a:xfrm>
            <a:off x="1692275" y="1744191"/>
            <a:ext cx="6994525" cy="4205089"/>
          </a:xfrm>
        </p:spPr>
        <p:txBody>
          <a:bodyPr/>
          <a:lstStyle/>
          <a:p>
            <a:pPr>
              <a:buFont typeface="Arial"/>
              <a:buChar char="•"/>
              <a:defRPr/>
            </a:pPr>
            <a:r>
              <a:rPr lang="en-US" sz="2400" dirty="0" smtClean="0">
                <a:latin typeface="Calibri"/>
                <a:cs typeface="Calibri"/>
              </a:rPr>
              <a:t>Use a sticky note to answer the questions posted on each wall. </a:t>
            </a:r>
          </a:p>
          <a:p>
            <a:pPr>
              <a:buFont typeface="Arial"/>
              <a:buChar char="•"/>
              <a:defRPr/>
            </a:pPr>
            <a:r>
              <a:rPr lang="en-US" sz="2400" dirty="0" smtClean="0">
                <a:latin typeface="Calibri"/>
                <a:cs typeface="Calibri"/>
              </a:rPr>
              <a:t>Post your sticky on the wall under each question.</a:t>
            </a:r>
          </a:p>
          <a:p>
            <a:pPr marL="0" indent="0">
              <a:buFont typeface="Wingdings" panose="05000000000000000000" pitchFamily="2" charset="2"/>
              <a:buNone/>
              <a:defRPr/>
            </a:pPr>
            <a:endParaRPr lang="en-US" dirty="0"/>
          </a:p>
        </p:txBody>
      </p:sp>
      <p:pic>
        <p:nvPicPr>
          <p:cNvPr id="18436" name="Picture 5"/>
          <p:cNvPicPr>
            <a:picLocks noChangeAspect="1" noChangeArrowheads="1"/>
          </p:cNvPicPr>
          <p:nvPr/>
        </p:nvPicPr>
        <p:blipFill>
          <a:blip r:embed="rId3">
            <a:extLst>
              <a:ext uri="{28A0092B-C50C-407E-A947-70E740481C1C}">
                <a14:useLocalDpi xmlns:a14="http://schemas.microsoft.com/office/drawing/2010/main" val="0"/>
              </a:ext>
            </a:extLst>
          </a:blip>
          <a:srcRect b="19919"/>
          <a:stretch>
            <a:fillRect/>
          </a:stretch>
        </p:blipFill>
        <p:spPr bwMode="auto">
          <a:xfrm>
            <a:off x="3563938" y="2996729"/>
            <a:ext cx="3306762" cy="2376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12-Point Star 6"/>
          <p:cNvSpPr/>
          <p:nvPr/>
        </p:nvSpPr>
        <p:spPr>
          <a:xfrm>
            <a:off x="-19739" y="188640"/>
            <a:ext cx="1855435" cy="1061021"/>
          </a:xfrm>
          <a:prstGeom prst="star12">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en-US" sz="1400" b="1" dirty="0" smtClean="0">
                <a:solidFill>
                  <a:schemeClr val="accent4"/>
                </a:solidFill>
                <a:latin typeface="Calibri"/>
                <a:cs typeface="Calibri"/>
              </a:rPr>
              <a:t>Handout 4</a:t>
            </a:r>
            <a:endParaRPr lang="en-US" sz="1400" b="1" dirty="0">
              <a:solidFill>
                <a:schemeClr val="accent4"/>
              </a:solidFill>
              <a:latin typeface="Calibri"/>
              <a:cs typeface="Calibri"/>
            </a:endParaRPr>
          </a:p>
        </p:txBody>
      </p:sp>
      <p:sp>
        <p:nvSpPr>
          <p:cNvPr id="8" name="12-Point Star 7"/>
          <p:cNvSpPr/>
          <p:nvPr/>
        </p:nvSpPr>
        <p:spPr>
          <a:xfrm>
            <a:off x="179512" y="1124273"/>
            <a:ext cx="1763688" cy="864567"/>
          </a:xfrm>
          <a:prstGeom prst="star12">
            <a:avLst/>
          </a:prstGeom>
          <a:solidFill>
            <a:srgbClr val="FFC000"/>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200" dirty="0">
                <a:solidFill>
                  <a:schemeClr val="accent4"/>
                </a:solidFill>
                <a:latin typeface="Calibri"/>
                <a:cs typeface="Calibri"/>
              </a:rPr>
              <a:t>Interactive Activity</a:t>
            </a: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a:xfrm>
            <a:off x="1692275" y="274638"/>
            <a:ext cx="6994525" cy="1282154"/>
          </a:xfrm>
          <a:ln>
            <a:miter lim="800000"/>
            <a:headEnd/>
            <a:tailEnd/>
          </a:ln>
        </p:spPr>
        <p:txBody>
          <a:bodyPr lIns="0" tIns="0" rIns="0" bIns="0" anchor="b"/>
          <a:lstStyle/>
          <a:p>
            <a:pPr marL="571500" indent="-571500">
              <a:tabLst>
                <a:tab pos="571500" algn="l"/>
              </a:tabLst>
            </a:pPr>
            <a:r>
              <a:rPr lang="en-US" altLang="en-US" sz="4000" dirty="0" smtClean="0">
                <a:solidFill>
                  <a:srgbClr val="2E005C"/>
                </a:solidFill>
              </a:rPr>
              <a:t>	</a:t>
            </a:r>
            <a:r>
              <a:rPr lang="en-US" altLang="en-US" dirty="0" smtClean="0">
                <a:latin typeface="Calibri"/>
                <a:cs typeface="Calibri"/>
              </a:rPr>
              <a:t>Content and Language </a:t>
            </a:r>
            <a:br>
              <a:rPr lang="en-US" altLang="en-US" dirty="0" smtClean="0">
                <a:latin typeface="Calibri"/>
                <a:cs typeface="Calibri"/>
              </a:rPr>
            </a:br>
            <a:r>
              <a:rPr lang="en-US" altLang="en-US" dirty="0" smtClean="0">
                <a:latin typeface="Calibri"/>
                <a:cs typeface="Calibri"/>
              </a:rPr>
              <a:t>of the Chart</a:t>
            </a:r>
          </a:p>
        </p:txBody>
      </p:sp>
      <p:sp>
        <p:nvSpPr>
          <p:cNvPr id="73731" name="Content Placeholder 2"/>
          <p:cNvSpPr>
            <a:spLocks noGrp="1"/>
          </p:cNvSpPr>
          <p:nvPr>
            <p:ph idx="1"/>
          </p:nvPr>
        </p:nvSpPr>
        <p:spPr/>
        <p:txBody>
          <a:bodyPr lIns="0" tIns="0" rIns="0" bIns="0"/>
          <a:lstStyle/>
          <a:p>
            <a:pPr>
              <a:lnSpc>
                <a:spcPct val="90000"/>
              </a:lnSpc>
              <a:buClr>
                <a:srgbClr val="0061AF"/>
              </a:buClr>
              <a:buFont typeface="Arial"/>
              <a:buChar char="•"/>
              <a:defRPr/>
            </a:pPr>
            <a:r>
              <a:rPr lang="en-US" sz="2400" dirty="0">
                <a:latin typeface="Calibri"/>
                <a:cs typeface="Calibri"/>
              </a:rPr>
              <a:t>Ratings of technical rigor:</a:t>
            </a:r>
          </a:p>
          <a:p>
            <a:pPr>
              <a:lnSpc>
                <a:spcPct val="90000"/>
              </a:lnSpc>
              <a:buClr>
                <a:srgbClr val="0061AF"/>
              </a:buClr>
              <a:buFont typeface="Arial"/>
              <a:buChar char="•"/>
              <a:defRPr/>
            </a:pPr>
            <a:endParaRPr lang="en-US" sz="2400" dirty="0">
              <a:latin typeface="Calibri"/>
              <a:cs typeface="Calibri"/>
            </a:endParaRPr>
          </a:p>
          <a:p>
            <a:pPr>
              <a:lnSpc>
                <a:spcPct val="90000"/>
              </a:lnSpc>
              <a:buClr>
                <a:srgbClr val="0061AF"/>
              </a:buClr>
              <a:buFont typeface="Arial"/>
              <a:buChar char="•"/>
              <a:defRPr/>
            </a:pPr>
            <a:endParaRPr lang="en-US" sz="2400" dirty="0">
              <a:latin typeface="Calibri"/>
              <a:cs typeface="Calibri"/>
            </a:endParaRPr>
          </a:p>
          <a:p>
            <a:pPr>
              <a:lnSpc>
                <a:spcPct val="90000"/>
              </a:lnSpc>
              <a:buClr>
                <a:srgbClr val="0061AF"/>
              </a:buClr>
              <a:buFont typeface="Arial"/>
              <a:buChar char="•"/>
              <a:defRPr/>
            </a:pPr>
            <a:endParaRPr lang="en-US" sz="2400" dirty="0" smtClean="0">
              <a:latin typeface="Calibri"/>
              <a:cs typeface="Calibri"/>
            </a:endParaRPr>
          </a:p>
          <a:p>
            <a:pPr lvl="1">
              <a:lnSpc>
                <a:spcPct val="90000"/>
              </a:lnSpc>
              <a:buClr>
                <a:srgbClr val="0061AF"/>
              </a:buClr>
              <a:buFont typeface="Courier New"/>
              <a:buChar char="o"/>
              <a:defRPr/>
            </a:pPr>
            <a:r>
              <a:rPr lang="en-US" sz="2000" dirty="0" smtClean="0">
                <a:latin typeface="Calibri"/>
                <a:cs typeface="Calibri"/>
              </a:rPr>
              <a:t>The </a:t>
            </a:r>
            <a:r>
              <a:rPr lang="en-US" sz="2000" dirty="0">
                <a:latin typeface="Calibri"/>
                <a:cs typeface="Calibri"/>
              </a:rPr>
              <a:t>efficiency of the </a:t>
            </a:r>
            <a:r>
              <a:rPr lang="en-US" sz="2000" dirty="0" smtClean="0">
                <a:latin typeface="Calibri"/>
                <a:cs typeface="Calibri"/>
              </a:rPr>
              <a:t>tool.</a:t>
            </a:r>
            <a:endParaRPr lang="en-US" sz="2000" dirty="0">
              <a:latin typeface="Calibri"/>
              <a:cs typeface="Calibri"/>
            </a:endParaRPr>
          </a:p>
          <a:p>
            <a:pPr lvl="1">
              <a:lnSpc>
                <a:spcPct val="90000"/>
              </a:lnSpc>
              <a:buClr>
                <a:srgbClr val="0061AF"/>
              </a:buClr>
              <a:buFont typeface="Courier New"/>
              <a:buChar char="o"/>
              <a:defRPr/>
            </a:pPr>
            <a:r>
              <a:rPr lang="en-US" sz="2000" dirty="0">
                <a:latin typeface="Calibri"/>
                <a:cs typeface="Calibri"/>
              </a:rPr>
              <a:t>Implementation requirements for the </a:t>
            </a:r>
            <a:r>
              <a:rPr lang="en-US" sz="2000" dirty="0" smtClean="0">
                <a:latin typeface="Calibri"/>
                <a:cs typeface="Calibri"/>
              </a:rPr>
              <a:t>tool.</a:t>
            </a:r>
            <a:endParaRPr lang="en-US" sz="2000" dirty="0">
              <a:latin typeface="Calibri"/>
              <a:cs typeface="Calibri"/>
            </a:endParaRPr>
          </a:p>
          <a:p>
            <a:pPr lvl="1">
              <a:lnSpc>
                <a:spcPct val="90000"/>
              </a:lnSpc>
              <a:buClr>
                <a:srgbClr val="0061AF"/>
              </a:buClr>
              <a:buFont typeface="Courier New"/>
              <a:buChar char="o"/>
              <a:defRPr/>
            </a:pPr>
            <a:r>
              <a:rPr lang="en-US" sz="2000" dirty="0">
                <a:latin typeface="Calibri"/>
                <a:cs typeface="Calibri"/>
              </a:rPr>
              <a:t>Detailed data submitted by the </a:t>
            </a:r>
            <a:r>
              <a:rPr lang="en-US" sz="2000" dirty="0" smtClean="0">
                <a:latin typeface="Calibri"/>
                <a:cs typeface="Calibri"/>
              </a:rPr>
              <a:t>vendor.</a:t>
            </a:r>
            <a:endParaRPr lang="en-US" sz="2000" dirty="0">
              <a:latin typeface="Calibri"/>
              <a:cs typeface="Calibri"/>
            </a:endParaRPr>
          </a:p>
        </p:txBody>
      </p:sp>
      <p:sp>
        <p:nvSpPr>
          <p:cNvPr id="147460" name="Slide Number Placeholder 4"/>
          <p:cNvSpPr>
            <a:spLocks noGrp="1"/>
          </p:cNvSpPr>
          <p:nvPr>
            <p:ph type="sldNum" sz="quarter" idx="4294967295"/>
          </p:nvPr>
        </p:nvSpPr>
        <p:spPr bwMode="auto">
          <a:xfrm>
            <a:off x="28575" y="5373688"/>
            <a:ext cx="1296988" cy="2682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fld id="{B980E440-0CD3-4FB0-82B2-1A3EC2128F07}" type="slidenum">
              <a:rPr lang="en-US" altLang="en-US" sz="1800">
                <a:solidFill>
                  <a:schemeClr val="tx1"/>
                </a:solidFill>
              </a:rPr>
              <a:pPr eaLnBrk="1" hangingPunct="1">
                <a:spcBef>
                  <a:spcPct val="0"/>
                </a:spcBef>
                <a:buFontTx/>
                <a:buNone/>
              </a:pPr>
              <a:t>70</a:t>
            </a:fld>
            <a:endParaRPr lang="en-US" altLang="en-US" sz="1800">
              <a:solidFill>
                <a:schemeClr val="tx1"/>
              </a:solidFill>
            </a:endParaRPr>
          </a:p>
        </p:txBody>
      </p:sp>
      <p:pic>
        <p:nvPicPr>
          <p:cNvPr id="87045" name="Picture 2"/>
          <p:cNvPicPr>
            <a:picLocks noChangeAspect="1" noChangeArrowheads="1"/>
          </p:cNvPicPr>
          <p:nvPr/>
        </p:nvPicPr>
        <p:blipFill>
          <a:blip r:embed="rId3"/>
          <a:srcRect l="16667" t="54222" r="32222" b="39555"/>
          <a:stretch>
            <a:fillRect/>
          </a:stretch>
        </p:blipFill>
        <p:spPr bwMode="auto">
          <a:xfrm>
            <a:off x="1692275" y="2014736"/>
            <a:ext cx="7272338" cy="838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 Placeholder 8"/>
          <p:cNvSpPr txBox="1">
            <a:spLocks/>
          </p:cNvSpPr>
          <p:nvPr/>
        </p:nvSpPr>
        <p:spPr>
          <a:xfrm>
            <a:off x="1547664" y="6093296"/>
            <a:ext cx="5190998" cy="576064"/>
          </a:xfrm>
          <a:prstGeom prst="rect">
            <a:avLst/>
          </a:prstGeom>
        </p:spPr>
        <p:txBody>
          <a:bodyPr/>
          <a:lstStyle/>
          <a:p>
            <a:pPr marL="342900" indent="-342900" eaLnBrk="1" hangingPunct="1">
              <a:spcBef>
                <a:spcPct val="50000"/>
              </a:spcBef>
              <a:defRPr/>
            </a:pPr>
            <a:endParaRPr lang="en-US" sz="1200" dirty="0" smtClean="0">
              <a:solidFill>
                <a:srgbClr val="000000"/>
              </a:solidFill>
              <a:latin typeface="Calibri"/>
              <a:cs typeface="Calibri"/>
            </a:endParaRPr>
          </a:p>
          <a:p>
            <a:pPr marL="342900" lvl="4" indent="-342900" eaLnBrk="1" hangingPunct="1">
              <a:spcBef>
                <a:spcPct val="50000"/>
              </a:spcBef>
              <a:defRPr/>
            </a:pPr>
            <a:r>
              <a:rPr lang="en-US" altLang="en-US" sz="1200" dirty="0" smtClean="0">
                <a:solidFill>
                  <a:srgbClr val="000000"/>
                </a:solidFill>
                <a:latin typeface="Calibri"/>
                <a:cs typeface="Calibri"/>
              </a:rPr>
              <a:t>National </a:t>
            </a:r>
            <a:r>
              <a:rPr lang="en-US" altLang="en-US" sz="1200" dirty="0">
                <a:solidFill>
                  <a:srgbClr val="000000"/>
                </a:solidFill>
                <a:latin typeface="Calibri"/>
                <a:cs typeface="Calibri"/>
              </a:rPr>
              <a:t>Center on Intensive Intervention, </a:t>
            </a:r>
            <a:r>
              <a:rPr lang="en-US" altLang="en-US" sz="1200" dirty="0" smtClean="0">
                <a:solidFill>
                  <a:srgbClr val="000000"/>
                </a:solidFill>
                <a:latin typeface="Calibri"/>
                <a:cs typeface="Calibri"/>
              </a:rPr>
              <a:t>2014</a:t>
            </a:r>
            <a:endParaRPr lang="en-US" altLang="en-US" sz="1200" dirty="0">
              <a:solidFill>
                <a:srgbClr val="000000"/>
              </a:solidFill>
              <a:latin typeface="Calibri"/>
              <a:cs typeface="Calibri"/>
            </a:endParaRPr>
          </a:p>
          <a:p>
            <a:pPr marL="342900" indent="-342900" eaLnBrk="1" hangingPunct="1">
              <a:spcBef>
                <a:spcPct val="50000"/>
              </a:spcBef>
              <a:defRPr/>
            </a:pPr>
            <a:endParaRPr lang="en-US" sz="1200" dirty="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p:nvPr>
        </p:nvSpPr>
        <p:spPr>
          <a:ln>
            <a:miter lim="800000"/>
            <a:headEnd/>
            <a:tailEnd/>
          </a:ln>
        </p:spPr>
        <p:txBody>
          <a:bodyPr lIns="0" tIns="0" rIns="0" bIns="0" anchor="ctr"/>
          <a:lstStyle/>
          <a:p>
            <a:pPr>
              <a:lnSpc>
                <a:spcPct val="90000"/>
              </a:lnSpc>
            </a:pPr>
            <a:r>
              <a:rPr lang="en-US" altLang="en-US" dirty="0" smtClean="0">
                <a:latin typeface="Calibri"/>
                <a:cs typeface="Calibri"/>
              </a:rPr>
              <a:t>Content and Language </a:t>
            </a:r>
            <a:br>
              <a:rPr lang="en-US" altLang="en-US" dirty="0" smtClean="0">
                <a:latin typeface="Calibri"/>
                <a:cs typeface="Calibri"/>
              </a:rPr>
            </a:br>
            <a:r>
              <a:rPr lang="en-US" altLang="en-US" dirty="0" smtClean="0">
                <a:latin typeface="Calibri"/>
                <a:cs typeface="Calibri"/>
              </a:rPr>
              <a:t>of the Chart</a:t>
            </a:r>
          </a:p>
        </p:txBody>
      </p:sp>
      <p:pic>
        <p:nvPicPr>
          <p:cNvPr id="88068" name="Picture 11"/>
          <p:cNvPicPr>
            <a:picLocks noChangeAspect="1" noChangeArrowheads="1"/>
          </p:cNvPicPr>
          <p:nvPr/>
        </p:nvPicPr>
        <p:blipFill rotWithShape="1">
          <a:blip r:embed="rId3"/>
          <a:srcRect l="3359" r="5841" b="6410"/>
          <a:stretch/>
        </p:blipFill>
        <p:spPr bwMode="auto">
          <a:xfrm>
            <a:off x="2843808" y="1556792"/>
            <a:ext cx="4684365" cy="34736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 Placeholder 8"/>
          <p:cNvSpPr txBox="1">
            <a:spLocks/>
          </p:cNvSpPr>
          <p:nvPr/>
        </p:nvSpPr>
        <p:spPr>
          <a:xfrm>
            <a:off x="1547664" y="6093296"/>
            <a:ext cx="5190998" cy="576064"/>
          </a:xfrm>
          <a:prstGeom prst="rect">
            <a:avLst/>
          </a:prstGeom>
        </p:spPr>
        <p:txBody>
          <a:bodyPr/>
          <a:lstStyle/>
          <a:p>
            <a:pPr marL="342900" indent="-342900" eaLnBrk="1" hangingPunct="1">
              <a:spcBef>
                <a:spcPct val="50000"/>
              </a:spcBef>
              <a:defRPr/>
            </a:pPr>
            <a:endParaRPr lang="en-US" sz="1200" dirty="0" smtClean="0">
              <a:solidFill>
                <a:srgbClr val="000000"/>
              </a:solidFill>
              <a:latin typeface="Calibri"/>
              <a:cs typeface="Calibri"/>
            </a:endParaRPr>
          </a:p>
          <a:p>
            <a:pPr marL="342900" lvl="4" indent="-342900" eaLnBrk="1" hangingPunct="1">
              <a:spcBef>
                <a:spcPct val="50000"/>
              </a:spcBef>
              <a:defRPr/>
            </a:pPr>
            <a:r>
              <a:rPr lang="en-US" altLang="en-US" sz="1200" dirty="0" smtClean="0">
                <a:solidFill>
                  <a:srgbClr val="000000"/>
                </a:solidFill>
                <a:latin typeface="Calibri"/>
                <a:cs typeface="Calibri"/>
              </a:rPr>
              <a:t>National </a:t>
            </a:r>
            <a:r>
              <a:rPr lang="en-US" altLang="en-US" sz="1200" dirty="0">
                <a:solidFill>
                  <a:srgbClr val="000000"/>
                </a:solidFill>
                <a:latin typeface="Calibri"/>
                <a:cs typeface="Calibri"/>
              </a:rPr>
              <a:t>Center on Intensive Intervention, </a:t>
            </a:r>
            <a:r>
              <a:rPr lang="en-US" altLang="en-US" sz="1200" dirty="0" smtClean="0">
                <a:solidFill>
                  <a:srgbClr val="000000"/>
                </a:solidFill>
                <a:latin typeface="Calibri"/>
                <a:cs typeface="Calibri"/>
              </a:rPr>
              <a:t>2014</a:t>
            </a:r>
            <a:endParaRPr lang="en-US" altLang="en-US" sz="1200" dirty="0">
              <a:solidFill>
                <a:srgbClr val="000000"/>
              </a:solidFill>
              <a:latin typeface="Calibri"/>
              <a:cs typeface="Calibri"/>
            </a:endParaRPr>
          </a:p>
          <a:p>
            <a:pPr marL="342900" indent="-342900" eaLnBrk="1" hangingPunct="1">
              <a:spcBef>
                <a:spcPct val="50000"/>
              </a:spcBef>
              <a:defRPr/>
            </a:pPr>
            <a:endParaRPr lang="en-US" sz="1200" dirty="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p:cNvSpPr>
            <a:spLocks noGrp="1"/>
          </p:cNvSpPr>
          <p:nvPr>
            <p:ph type="title"/>
          </p:nvPr>
        </p:nvSpPr>
        <p:spPr>
          <a:ln>
            <a:miter lim="800000"/>
            <a:headEnd/>
            <a:tailEnd/>
          </a:ln>
        </p:spPr>
        <p:txBody>
          <a:bodyPr/>
          <a:lstStyle/>
          <a:p>
            <a:pPr>
              <a:lnSpc>
                <a:spcPct val="85000"/>
              </a:lnSpc>
            </a:pPr>
            <a:r>
              <a:rPr lang="en-US" altLang="en-US" sz="3800" dirty="0" smtClean="0"/>
              <a:t/>
            </a:r>
            <a:br>
              <a:rPr lang="en-US" altLang="en-US" sz="3800" dirty="0" smtClean="0"/>
            </a:br>
            <a:r>
              <a:rPr lang="en-US" altLang="en-US" dirty="0" smtClean="0">
                <a:latin typeface="Calibri"/>
                <a:cs typeface="Calibri"/>
              </a:rPr>
              <a:t>Disaggregated Data in the Screening Tools Chart</a:t>
            </a:r>
            <a:br>
              <a:rPr lang="en-US" altLang="en-US" dirty="0" smtClean="0">
                <a:latin typeface="Calibri"/>
                <a:cs typeface="Calibri"/>
              </a:rPr>
            </a:br>
            <a:endParaRPr lang="en-US" altLang="en-US" dirty="0" smtClean="0">
              <a:latin typeface="Calibri"/>
              <a:cs typeface="Calibri"/>
            </a:endParaRPr>
          </a:p>
        </p:txBody>
      </p:sp>
      <p:sp>
        <p:nvSpPr>
          <p:cNvPr id="151555" name="Slide Number Placeholder 3"/>
          <p:cNvSpPr>
            <a:spLocks noGrp="1"/>
          </p:cNvSpPr>
          <p:nvPr>
            <p:ph type="sldNum" sz="quarter" idx="4294967295"/>
          </p:nvPr>
        </p:nvSpPr>
        <p:spPr bwMode="auto">
          <a:xfrm>
            <a:off x="0" y="5373688"/>
            <a:ext cx="1296988" cy="2682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fld id="{770FDFFB-6FC7-4957-97CF-2FCFEAD63558}" type="slidenum">
              <a:rPr lang="en-US" altLang="en-US" sz="1800">
                <a:solidFill>
                  <a:schemeClr val="tx1"/>
                </a:solidFill>
              </a:rPr>
              <a:pPr eaLnBrk="1" hangingPunct="1">
                <a:spcBef>
                  <a:spcPct val="0"/>
                </a:spcBef>
                <a:buFontTx/>
                <a:buNone/>
              </a:pPr>
              <a:t>72</a:t>
            </a:fld>
            <a:endParaRPr lang="en-US" altLang="en-US" sz="1800">
              <a:solidFill>
                <a:schemeClr val="tx1"/>
              </a:solidFill>
            </a:endParaRPr>
          </a:p>
        </p:txBody>
      </p:sp>
      <p:grpSp>
        <p:nvGrpSpPr>
          <p:cNvPr id="151556" name="Group 7"/>
          <p:cNvGrpSpPr>
            <a:grpSpLocks/>
          </p:cNvGrpSpPr>
          <p:nvPr/>
        </p:nvGrpSpPr>
        <p:grpSpPr bwMode="auto">
          <a:xfrm>
            <a:off x="1676400" y="1988840"/>
            <a:ext cx="7072064" cy="2801342"/>
            <a:chOff x="228600" y="2247900"/>
            <a:chExt cx="8610847" cy="3429000"/>
          </a:xfrm>
        </p:grpSpPr>
        <p:pic>
          <p:nvPicPr>
            <p:cNvPr id="89093" name="Picture 4"/>
            <p:cNvPicPr>
              <a:picLocks noChangeAspect="1" noChangeArrowheads="1"/>
            </p:cNvPicPr>
            <p:nvPr/>
          </p:nvPicPr>
          <p:blipFill rotWithShape="1">
            <a:blip r:embed="rId3"/>
            <a:srcRect l="46718" t="27044" r="45079" b="36479"/>
            <a:stretch/>
          </p:blipFill>
          <p:spPr bwMode="auto">
            <a:xfrm>
              <a:off x="228600" y="2362200"/>
              <a:ext cx="1001742" cy="3200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28600" y="2362200"/>
              <a:ext cx="990628" cy="1143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pic>
          <p:nvPicPr>
            <p:cNvPr id="89095" name="Picture 3"/>
            <p:cNvPicPr>
              <a:picLocks noChangeAspect="1" noChangeArrowheads="1"/>
            </p:cNvPicPr>
            <p:nvPr/>
          </p:nvPicPr>
          <p:blipFill>
            <a:blip r:embed="rId4"/>
            <a:srcRect l="1157" t="13252" r="1733" b="39758"/>
            <a:stretch>
              <a:fillRect/>
            </a:stretch>
          </p:blipFill>
          <p:spPr bwMode="auto">
            <a:xfrm>
              <a:off x="1454185" y="2247900"/>
              <a:ext cx="7385262" cy="3429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rot="5400000" flipH="1" flipV="1">
              <a:off x="1181135" y="2705093"/>
              <a:ext cx="533400" cy="45721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1" name="Text Placeholder 8"/>
          <p:cNvSpPr txBox="1">
            <a:spLocks/>
          </p:cNvSpPr>
          <p:nvPr/>
        </p:nvSpPr>
        <p:spPr>
          <a:xfrm>
            <a:off x="1547664" y="6093296"/>
            <a:ext cx="5190998" cy="576064"/>
          </a:xfrm>
          <a:prstGeom prst="rect">
            <a:avLst/>
          </a:prstGeom>
        </p:spPr>
        <p:txBody>
          <a:bodyPr/>
          <a:lstStyle/>
          <a:p>
            <a:pPr marL="342900" indent="-342900" eaLnBrk="1" hangingPunct="1">
              <a:spcBef>
                <a:spcPct val="50000"/>
              </a:spcBef>
              <a:defRPr/>
            </a:pPr>
            <a:endParaRPr lang="en-US" sz="1200" dirty="0" smtClean="0">
              <a:solidFill>
                <a:srgbClr val="000000"/>
              </a:solidFill>
              <a:latin typeface="Calibri"/>
              <a:cs typeface="Calibri"/>
            </a:endParaRPr>
          </a:p>
          <a:p>
            <a:pPr marL="342900" lvl="4" indent="-342900" eaLnBrk="1" hangingPunct="1">
              <a:spcBef>
                <a:spcPct val="50000"/>
              </a:spcBef>
              <a:defRPr/>
            </a:pPr>
            <a:r>
              <a:rPr lang="en-US" altLang="en-US" sz="1200" dirty="0" smtClean="0">
                <a:solidFill>
                  <a:srgbClr val="000000"/>
                </a:solidFill>
                <a:latin typeface="Calibri"/>
                <a:cs typeface="Calibri"/>
              </a:rPr>
              <a:t>National </a:t>
            </a:r>
            <a:r>
              <a:rPr lang="en-US" altLang="en-US" sz="1200" dirty="0">
                <a:solidFill>
                  <a:srgbClr val="000000"/>
                </a:solidFill>
                <a:latin typeface="Calibri"/>
                <a:cs typeface="Calibri"/>
              </a:rPr>
              <a:t>Center on Intensive Intervention, </a:t>
            </a:r>
            <a:r>
              <a:rPr lang="en-US" altLang="en-US" sz="1200" dirty="0" smtClean="0">
                <a:solidFill>
                  <a:srgbClr val="000000"/>
                </a:solidFill>
                <a:latin typeface="Calibri"/>
                <a:cs typeface="Calibri"/>
              </a:rPr>
              <a:t>2014</a:t>
            </a:r>
            <a:endParaRPr lang="en-US" altLang="en-US" sz="1200" dirty="0">
              <a:solidFill>
                <a:srgbClr val="000000"/>
              </a:solidFill>
              <a:latin typeface="Calibri"/>
              <a:cs typeface="Calibri"/>
            </a:endParaRPr>
          </a:p>
          <a:p>
            <a:pPr marL="342900" indent="-342900" eaLnBrk="1" hangingPunct="1">
              <a:spcBef>
                <a:spcPct val="50000"/>
              </a:spcBef>
              <a:defRPr/>
            </a:pPr>
            <a:endParaRPr lang="en-US" sz="1200" dirty="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p:cNvSpPr>
            <a:spLocks noGrp="1"/>
          </p:cNvSpPr>
          <p:nvPr>
            <p:ph type="title"/>
          </p:nvPr>
        </p:nvSpPr>
        <p:spPr>
          <a:ln>
            <a:miter lim="800000"/>
            <a:headEnd/>
            <a:tailEnd/>
          </a:ln>
        </p:spPr>
        <p:txBody>
          <a:bodyPr/>
          <a:lstStyle/>
          <a:p>
            <a:r>
              <a:rPr lang="en-US" altLang="en-US" dirty="0" smtClean="0">
                <a:latin typeface="Calibri"/>
                <a:cs typeface="Calibri"/>
              </a:rPr>
              <a:t>Ask for More Information</a:t>
            </a:r>
            <a:r>
              <a:rPr lang="en-US" altLang="en-US" sz="3600" dirty="0" smtClean="0"/>
              <a:t> </a:t>
            </a:r>
          </a:p>
        </p:txBody>
      </p:sp>
      <p:pic>
        <p:nvPicPr>
          <p:cNvPr id="3074" name="Picture 2"/>
          <p:cNvPicPr>
            <a:picLocks noGrp="1" noChangeAspect="1" noChangeArrowheads="1"/>
          </p:cNvPicPr>
          <p:nvPr>
            <p:ph idx="4294967295"/>
          </p:nvPr>
        </p:nvPicPr>
        <p:blipFill rotWithShape="1">
          <a:blip r:embed="rId3"/>
          <a:srcRect l="10682" t="36747" r="10307" b="16667"/>
          <a:stretch/>
        </p:blipFill>
        <p:spPr>
          <a:xfrm>
            <a:off x="3779911" y="1549988"/>
            <a:ext cx="4822751" cy="3679212"/>
          </a:xfrm>
          <a:effectLst>
            <a:outerShdw blurRad="292100" dist="139700" dir="2700000" algn="tl" rotWithShape="0">
              <a:srgbClr val="333333">
                <a:alpha val="65000"/>
              </a:srgbClr>
            </a:outerShdw>
          </a:effectLst>
        </p:spPr>
      </p:pic>
      <p:pic>
        <p:nvPicPr>
          <p:cNvPr id="5" name="Picture 2"/>
          <p:cNvPicPr>
            <a:picLocks noChangeAspect="1" noChangeArrowheads="1"/>
          </p:cNvPicPr>
          <p:nvPr/>
        </p:nvPicPr>
        <p:blipFill>
          <a:blip r:embed="rId4"/>
          <a:srcRect b="1521"/>
          <a:stretch>
            <a:fillRect/>
          </a:stretch>
        </p:blipFill>
        <p:spPr bwMode="auto">
          <a:xfrm rot="20611076">
            <a:off x="1763669" y="2207442"/>
            <a:ext cx="1910042" cy="25481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8"/>
          <p:cNvSpPr txBox="1">
            <a:spLocks/>
          </p:cNvSpPr>
          <p:nvPr/>
        </p:nvSpPr>
        <p:spPr>
          <a:xfrm>
            <a:off x="1547664" y="6093296"/>
            <a:ext cx="5190998" cy="576064"/>
          </a:xfrm>
          <a:prstGeom prst="rect">
            <a:avLst/>
          </a:prstGeom>
        </p:spPr>
        <p:txBody>
          <a:bodyPr/>
          <a:lstStyle/>
          <a:p>
            <a:pPr marL="342900" indent="-342900" eaLnBrk="1" hangingPunct="1">
              <a:spcBef>
                <a:spcPct val="50000"/>
              </a:spcBef>
              <a:defRPr/>
            </a:pPr>
            <a:endParaRPr lang="en-US" sz="1200" dirty="0" smtClean="0">
              <a:solidFill>
                <a:srgbClr val="000000"/>
              </a:solidFill>
              <a:latin typeface="Calibri"/>
              <a:cs typeface="Calibri"/>
            </a:endParaRPr>
          </a:p>
          <a:p>
            <a:pPr marL="342900" lvl="4" indent="-342900" eaLnBrk="1" hangingPunct="1">
              <a:spcBef>
                <a:spcPct val="50000"/>
              </a:spcBef>
              <a:defRPr/>
            </a:pPr>
            <a:r>
              <a:rPr lang="en-US" altLang="en-US" sz="1200" dirty="0" smtClean="0">
                <a:solidFill>
                  <a:srgbClr val="000000"/>
                </a:solidFill>
                <a:latin typeface="Calibri"/>
                <a:cs typeface="Calibri"/>
              </a:rPr>
              <a:t>National </a:t>
            </a:r>
            <a:r>
              <a:rPr lang="en-US" altLang="en-US" sz="1200" dirty="0">
                <a:solidFill>
                  <a:srgbClr val="000000"/>
                </a:solidFill>
                <a:latin typeface="Calibri"/>
                <a:cs typeface="Calibri"/>
              </a:rPr>
              <a:t>Center on Intensive Intervention, </a:t>
            </a:r>
            <a:r>
              <a:rPr lang="en-US" altLang="en-US" sz="1200" dirty="0" smtClean="0">
                <a:solidFill>
                  <a:srgbClr val="000000"/>
                </a:solidFill>
                <a:latin typeface="Calibri"/>
                <a:cs typeface="Calibri"/>
              </a:rPr>
              <a:t>2014</a:t>
            </a:r>
            <a:endParaRPr lang="en-US" altLang="en-US" sz="1200" dirty="0">
              <a:solidFill>
                <a:srgbClr val="000000"/>
              </a:solidFill>
              <a:latin typeface="Calibri"/>
              <a:cs typeface="Calibri"/>
            </a:endParaRPr>
          </a:p>
          <a:p>
            <a:pPr marL="342900" indent="-342900" eaLnBrk="1" hangingPunct="1">
              <a:spcBef>
                <a:spcPct val="50000"/>
              </a:spcBef>
              <a:defRPr/>
            </a:pPr>
            <a:endParaRPr lang="en-US" sz="1200" dirty="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p:cNvSpPr>
            <a:spLocks noGrp="1"/>
          </p:cNvSpPr>
          <p:nvPr>
            <p:ph type="title"/>
          </p:nvPr>
        </p:nvSpPr>
        <p:spPr>
          <a:xfrm>
            <a:off x="1692275" y="274638"/>
            <a:ext cx="6994525" cy="1282154"/>
          </a:xfrm>
          <a:ln>
            <a:miter lim="800000"/>
            <a:headEnd/>
            <a:tailEnd/>
          </a:ln>
        </p:spPr>
        <p:txBody>
          <a:bodyPr/>
          <a:lstStyle/>
          <a:p>
            <a:r>
              <a:rPr lang="en-US" altLang="en-US" dirty="0" smtClean="0">
                <a:latin typeface="Calibri"/>
                <a:cs typeface="Calibri"/>
              </a:rPr>
              <a:t>Activity: Reviewing </a:t>
            </a:r>
            <a:br>
              <a:rPr lang="en-US" altLang="en-US" dirty="0" smtClean="0">
                <a:latin typeface="Calibri"/>
                <a:cs typeface="Calibri"/>
              </a:rPr>
            </a:br>
            <a:r>
              <a:rPr lang="en-US" altLang="en-US" dirty="0" smtClean="0">
                <a:latin typeface="Calibri"/>
                <a:cs typeface="Calibri"/>
              </a:rPr>
              <a:t>the Tools Chart </a:t>
            </a:r>
          </a:p>
        </p:txBody>
      </p:sp>
      <p:sp>
        <p:nvSpPr>
          <p:cNvPr id="3" name="Content Placeholder 2"/>
          <p:cNvSpPr>
            <a:spLocks noGrp="1"/>
          </p:cNvSpPr>
          <p:nvPr>
            <p:ph idx="1"/>
          </p:nvPr>
        </p:nvSpPr>
        <p:spPr>
          <a:xfrm>
            <a:off x="1692275" y="1744191"/>
            <a:ext cx="6994525" cy="3629025"/>
          </a:xfrm>
        </p:spPr>
        <p:txBody>
          <a:bodyPr/>
          <a:lstStyle/>
          <a:p>
            <a:pPr marL="0" indent="0">
              <a:buClr>
                <a:schemeClr val="accent1"/>
              </a:buClr>
              <a:buNone/>
              <a:defRPr/>
            </a:pPr>
            <a:r>
              <a:rPr lang="en-US" sz="2800" dirty="0">
                <a:latin typeface="Calibri"/>
                <a:cs typeface="Calibri"/>
              </a:rPr>
              <a:t>Review Screening Tools Chart</a:t>
            </a:r>
          </a:p>
          <a:p>
            <a:pPr marL="857250" lvl="2" indent="-457200">
              <a:buClr>
                <a:schemeClr val="tx2"/>
              </a:buClr>
              <a:buFont typeface="Arial"/>
              <a:buChar char="•"/>
              <a:defRPr/>
            </a:pPr>
            <a:r>
              <a:rPr lang="en-US" sz="2800" dirty="0">
                <a:latin typeface="Calibri"/>
                <a:ea typeface="+mn-ea"/>
                <a:cs typeface="Calibri"/>
              </a:rPr>
              <a:t>What screening tools in math have high classification accuracy, reliability, and validity?</a:t>
            </a:r>
          </a:p>
          <a:p>
            <a:pPr marL="857250" lvl="2" indent="-457200">
              <a:buClr>
                <a:schemeClr val="tx2"/>
              </a:buClr>
              <a:buFont typeface="Arial"/>
              <a:buChar char="•"/>
              <a:defRPr/>
            </a:pPr>
            <a:r>
              <a:rPr lang="en-US" sz="2800" dirty="0">
                <a:latin typeface="Calibri"/>
                <a:ea typeface="+mn-ea"/>
                <a:cs typeface="Calibri"/>
              </a:rPr>
              <a:t>What evidence exists for their reliability and validity?</a:t>
            </a:r>
          </a:p>
          <a:p>
            <a:pPr marL="857250" lvl="2" indent="-457200">
              <a:buClr>
                <a:schemeClr val="tx2"/>
              </a:buClr>
              <a:buFont typeface="Arial"/>
              <a:buChar char="•"/>
              <a:defRPr/>
            </a:pPr>
            <a:r>
              <a:rPr lang="en-US" sz="2800" dirty="0">
                <a:latin typeface="Calibri"/>
                <a:ea typeface="+mn-ea"/>
                <a:cs typeface="Calibri"/>
              </a:rPr>
              <a:t>Which tools are most efficient</a:t>
            </a:r>
            <a:r>
              <a:rPr lang="en-US" sz="2800" dirty="0" smtClean="0">
                <a:latin typeface="Calibri"/>
                <a:ea typeface="+mn-ea"/>
                <a:cs typeface="Calibri"/>
              </a:rPr>
              <a:t>?</a:t>
            </a:r>
            <a:endParaRPr lang="en-US" sz="2800" dirty="0">
              <a:latin typeface="Calibri"/>
              <a:ea typeface="+mn-ea"/>
              <a:cs typeface="Calibri"/>
            </a:endParaRPr>
          </a:p>
        </p:txBody>
      </p:sp>
      <p:sp>
        <p:nvSpPr>
          <p:cNvPr id="155652" name="Slide Number Placeholder 3"/>
          <p:cNvSpPr>
            <a:spLocks noGrp="1"/>
          </p:cNvSpPr>
          <p:nvPr>
            <p:ph type="sldNum" sz="quarter" idx="4294967295"/>
          </p:nvPr>
        </p:nvSpPr>
        <p:spPr bwMode="auto">
          <a:xfrm>
            <a:off x="28575" y="5373688"/>
            <a:ext cx="1296988" cy="2682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fld id="{17DF7673-F854-4C81-98EF-CAEDDBF96FE0}" type="slidenum">
              <a:rPr lang="en-US" altLang="en-US" sz="1800">
                <a:solidFill>
                  <a:schemeClr val="tx1"/>
                </a:solidFill>
              </a:rPr>
              <a:pPr eaLnBrk="1" hangingPunct="1">
                <a:spcBef>
                  <a:spcPct val="0"/>
                </a:spcBef>
                <a:buFontTx/>
                <a:buNone/>
              </a:pPr>
              <a:t>74</a:t>
            </a:fld>
            <a:endParaRPr lang="en-US" altLang="en-US" sz="1800">
              <a:solidFill>
                <a:schemeClr val="tx1"/>
              </a:solidFill>
            </a:endParaRPr>
          </a:p>
        </p:txBody>
      </p:sp>
      <p:sp>
        <p:nvSpPr>
          <p:cNvPr id="5" name="12-Point Star 4"/>
          <p:cNvSpPr/>
          <p:nvPr/>
        </p:nvSpPr>
        <p:spPr>
          <a:xfrm>
            <a:off x="-29294" y="188641"/>
            <a:ext cx="1864989" cy="1080120"/>
          </a:xfrm>
          <a:prstGeom prst="star12">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en-US" sz="1400" b="1" dirty="0">
                <a:solidFill>
                  <a:schemeClr val="accent4"/>
                </a:solidFill>
                <a:latin typeface="Calibri"/>
                <a:cs typeface="Calibri"/>
              </a:rPr>
              <a:t>Handout 6</a:t>
            </a:r>
          </a:p>
        </p:txBody>
      </p:sp>
      <p:sp>
        <p:nvSpPr>
          <p:cNvPr id="6" name="12-Point Star 5"/>
          <p:cNvSpPr/>
          <p:nvPr/>
        </p:nvSpPr>
        <p:spPr>
          <a:xfrm>
            <a:off x="107504" y="1124273"/>
            <a:ext cx="1763688" cy="864567"/>
          </a:xfrm>
          <a:prstGeom prst="star12">
            <a:avLst/>
          </a:prstGeom>
          <a:solidFill>
            <a:srgbClr val="FFC000"/>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200" dirty="0">
                <a:solidFill>
                  <a:schemeClr val="accent4"/>
                </a:solidFill>
                <a:latin typeface="Calibri"/>
                <a:cs typeface="Calibri"/>
              </a:rPr>
              <a:t>Interactive Activity</a:t>
            </a:r>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4"/>
          <p:cNvSpPr>
            <a:spLocks noChangeArrowheads="1"/>
          </p:cNvSpPr>
          <p:nvPr/>
        </p:nvSpPr>
        <p:spPr bwMode="auto">
          <a:xfrm>
            <a:off x="381000" y="609600"/>
            <a:ext cx="7467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4000">
              <a:solidFill>
                <a:schemeClr val="tx1"/>
              </a:solidFill>
              <a:latin typeface="Calibri" panose="020F0502020204030204" pitchFamily="34" charset="0"/>
            </a:endParaRPr>
          </a:p>
        </p:txBody>
      </p:sp>
      <p:sp>
        <p:nvSpPr>
          <p:cNvPr id="157699" name="Rectangle 5"/>
          <p:cNvSpPr>
            <a:spLocks noChangeArrowheads="1"/>
          </p:cNvSpPr>
          <p:nvPr/>
        </p:nvSpPr>
        <p:spPr bwMode="auto">
          <a:xfrm>
            <a:off x="762000" y="1752600"/>
            <a:ext cx="7924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eaLnBrk="1" hangingPunct="1">
              <a:lnSpc>
                <a:spcPct val="80000"/>
              </a:lnSpc>
              <a:buClr>
                <a:srgbClr val="92D050"/>
              </a:buClr>
              <a:buSzPct val="90000"/>
              <a:buFont typeface="Wingdings" panose="05000000000000000000" pitchFamily="2" charset="2"/>
              <a:buChar char="v"/>
            </a:pPr>
            <a:endParaRPr lang="en-US" altLang="en-US">
              <a:solidFill>
                <a:schemeClr val="tx1"/>
              </a:solidFill>
              <a:latin typeface="Calibri" panose="020F0502020204030204" pitchFamily="34" charset="0"/>
            </a:endParaRPr>
          </a:p>
        </p:txBody>
      </p:sp>
      <p:sp>
        <p:nvSpPr>
          <p:cNvPr id="157701" name="Title 4"/>
          <p:cNvSpPr>
            <a:spLocks noGrp="1"/>
          </p:cNvSpPr>
          <p:nvPr>
            <p:ph type="title"/>
          </p:nvPr>
        </p:nvSpPr>
        <p:spPr>
          <a:ln>
            <a:miter lim="800000"/>
            <a:headEnd/>
            <a:tailEnd/>
          </a:ln>
        </p:spPr>
        <p:txBody>
          <a:bodyPr lIns="0" tIns="0" rIns="0" bIns="0" anchor="ctr"/>
          <a:lstStyle/>
          <a:p>
            <a:pPr>
              <a:lnSpc>
                <a:spcPct val="90000"/>
              </a:lnSpc>
            </a:pPr>
            <a:r>
              <a:rPr lang="en-US" altLang="en-US" dirty="0" smtClean="0">
                <a:latin typeface="Calibri"/>
                <a:cs typeface="Calibri"/>
              </a:rPr>
              <a:t>Identifying Students </a:t>
            </a:r>
            <a:br>
              <a:rPr lang="en-US" altLang="en-US" dirty="0" smtClean="0">
                <a:latin typeface="Calibri"/>
                <a:cs typeface="Calibri"/>
              </a:rPr>
            </a:br>
            <a:r>
              <a:rPr lang="en-US" altLang="en-US" dirty="0" smtClean="0">
                <a:latin typeface="Calibri"/>
                <a:cs typeface="Calibri"/>
              </a:rPr>
              <a:t>as At Risk</a:t>
            </a:r>
          </a:p>
        </p:txBody>
      </p:sp>
      <p:sp>
        <p:nvSpPr>
          <p:cNvPr id="40965" name="Content Placeholder 5"/>
          <p:cNvSpPr>
            <a:spLocks noGrp="1"/>
          </p:cNvSpPr>
          <p:nvPr>
            <p:ph idx="1"/>
          </p:nvPr>
        </p:nvSpPr>
        <p:spPr/>
        <p:txBody>
          <a:bodyPr lIns="0" tIns="0" rIns="0" bIns="0"/>
          <a:lstStyle/>
          <a:p>
            <a:pPr marL="0" indent="0">
              <a:lnSpc>
                <a:spcPct val="80000"/>
              </a:lnSpc>
              <a:buClr>
                <a:schemeClr val="accent1"/>
              </a:buClr>
              <a:buSzPct val="90000"/>
              <a:buNone/>
              <a:defRPr/>
            </a:pPr>
            <a:r>
              <a:rPr lang="en-US" sz="2800" dirty="0" smtClean="0">
                <a:solidFill>
                  <a:schemeClr val="tx1"/>
                </a:solidFill>
                <a:latin typeface="Calibri"/>
                <a:cs typeface="Calibri"/>
              </a:rPr>
              <a:t>Success in MTSS </a:t>
            </a:r>
            <a:r>
              <a:rPr lang="en-US" sz="2800" dirty="0">
                <a:solidFill>
                  <a:schemeClr val="tx1"/>
                </a:solidFill>
                <a:latin typeface="Calibri"/>
                <a:cs typeface="Calibri"/>
              </a:rPr>
              <a:t>depends on accurate identification of </a:t>
            </a:r>
            <a:r>
              <a:rPr lang="en-US" sz="2800" dirty="0" smtClean="0">
                <a:solidFill>
                  <a:schemeClr val="tx1"/>
                </a:solidFill>
                <a:latin typeface="Calibri"/>
                <a:cs typeface="Calibri"/>
              </a:rPr>
              <a:t>students who are </a:t>
            </a:r>
            <a:r>
              <a:rPr lang="en-US" sz="2800" dirty="0">
                <a:solidFill>
                  <a:schemeClr val="tx1"/>
                </a:solidFill>
                <a:latin typeface="Calibri"/>
                <a:cs typeface="Calibri"/>
              </a:rPr>
              <a:t>at risk for poor learning outcomes. </a:t>
            </a:r>
            <a:endParaRPr lang="en-US" sz="2800" dirty="0" smtClean="0">
              <a:solidFill>
                <a:schemeClr val="tx1"/>
              </a:solidFill>
              <a:latin typeface="Calibri"/>
              <a:cs typeface="Calibri"/>
            </a:endParaRPr>
          </a:p>
          <a:p>
            <a:pPr>
              <a:lnSpc>
                <a:spcPct val="80000"/>
              </a:lnSpc>
              <a:buClr>
                <a:schemeClr val="accent1"/>
              </a:buClr>
              <a:buSzPct val="90000"/>
              <a:defRPr/>
            </a:pPr>
            <a:endParaRPr lang="en-US" dirty="0">
              <a:solidFill>
                <a:schemeClr val="tx1"/>
              </a:solidFill>
              <a:cs typeface="+mn-cs"/>
            </a:endParaRPr>
          </a:p>
        </p:txBody>
      </p:sp>
      <p:pic>
        <p:nvPicPr>
          <p:cNvPr id="89094" name="Picture 6"/>
          <p:cNvPicPr>
            <a:picLocks noChangeAspect="1" noChangeArrowheads="1"/>
          </p:cNvPicPr>
          <p:nvPr/>
        </p:nvPicPr>
        <p:blipFill rotWithShape="1">
          <a:blip r:embed="rId3">
            <a:duotone>
              <a:prstClr val="black"/>
              <a:srgbClr val="D9C3A5">
                <a:tint val="50000"/>
                <a:satMod val="180000"/>
              </a:srgbClr>
            </a:duotone>
          </a:blip>
          <a:srcRect t="5113"/>
          <a:stretch/>
        </p:blipFill>
        <p:spPr bwMode="auto">
          <a:xfrm>
            <a:off x="4078575" y="2926018"/>
            <a:ext cx="4093825" cy="237519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sp>
        <p:nvSpPr>
          <p:cNvPr id="157703" name="TextBox 1"/>
          <p:cNvSpPr txBox="1">
            <a:spLocks noChangeArrowheads="1"/>
          </p:cNvSpPr>
          <p:nvPr/>
        </p:nvSpPr>
        <p:spPr bwMode="auto">
          <a:xfrm>
            <a:off x="2090098" y="2781064"/>
            <a:ext cx="21133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b="1">
                <a:solidFill>
                  <a:srgbClr val="FFC000"/>
                </a:solidFill>
                <a:latin typeface="Calibri"/>
                <a:cs typeface="Calibri"/>
              </a:rPr>
              <a:t>Clinical Decision Making Model</a:t>
            </a:r>
          </a:p>
        </p:txBody>
      </p:sp>
      <p:cxnSp>
        <p:nvCxnSpPr>
          <p:cNvPr id="4" name="Straight Arrow Connector 3"/>
          <p:cNvCxnSpPr/>
          <p:nvPr/>
        </p:nvCxnSpPr>
        <p:spPr>
          <a:xfrm>
            <a:off x="3094984" y="3552588"/>
            <a:ext cx="870291" cy="1"/>
          </a:xfrm>
          <a:prstGeom prst="straightConnector1">
            <a:avLst/>
          </a:prstGeom>
          <a:ln w="57150">
            <a:solidFill>
              <a:srgbClr val="FFC000"/>
            </a:solidFill>
            <a:tailEnd type="arrow"/>
          </a:ln>
        </p:spPr>
        <p:style>
          <a:lnRef idx="2">
            <a:schemeClr val="accent2"/>
          </a:lnRef>
          <a:fillRef idx="0">
            <a:schemeClr val="accent2"/>
          </a:fillRef>
          <a:effectRef idx="1">
            <a:schemeClr val="accent2"/>
          </a:effectRef>
          <a:fontRef idx="minor">
            <a:schemeClr val="tx1"/>
          </a:fontRef>
        </p:style>
      </p:cxnSp>
      <p:sp>
        <p:nvSpPr>
          <p:cNvPr id="10" name="Text Placeholder 8"/>
          <p:cNvSpPr txBox="1">
            <a:spLocks/>
          </p:cNvSpPr>
          <p:nvPr/>
        </p:nvSpPr>
        <p:spPr>
          <a:xfrm>
            <a:off x="1547664" y="6093296"/>
            <a:ext cx="5190998" cy="576064"/>
          </a:xfrm>
          <a:prstGeom prst="rect">
            <a:avLst/>
          </a:prstGeom>
        </p:spPr>
        <p:txBody>
          <a:bodyPr/>
          <a:lstStyle/>
          <a:p>
            <a:pPr marL="342900" indent="-342900" eaLnBrk="1" hangingPunct="1">
              <a:spcBef>
                <a:spcPct val="50000"/>
              </a:spcBef>
              <a:defRPr/>
            </a:pPr>
            <a:endParaRPr lang="en-US" sz="1200" dirty="0" smtClean="0">
              <a:solidFill>
                <a:srgbClr val="000000"/>
              </a:solidFill>
              <a:latin typeface="Calibri"/>
              <a:cs typeface="Calibri"/>
            </a:endParaRPr>
          </a:p>
          <a:p>
            <a:pPr marL="342900" lvl="4" indent="-342900" eaLnBrk="1" hangingPunct="1">
              <a:spcBef>
                <a:spcPct val="50000"/>
              </a:spcBef>
              <a:defRPr/>
            </a:pPr>
            <a:r>
              <a:rPr lang="en-US" altLang="en-US" sz="1200" dirty="0" smtClean="0">
                <a:solidFill>
                  <a:srgbClr val="000000"/>
                </a:solidFill>
                <a:latin typeface="Calibri"/>
                <a:cs typeface="Calibri"/>
              </a:rPr>
              <a:t>National </a:t>
            </a:r>
            <a:r>
              <a:rPr lang="en-US" altLang="en-US" sz="1200" dirty="0">
                <a:solidFill>
                  <a:srgbClr val="000000"/>
                </a:solidFill>
                <a:latin typeface="Calibri"/>
                <a:cs typeface="Calibri"/>
              </a:rPr>
              <a:t>Center on Intensive Intervention, </a:t>
            </a:r>
            <a:r>
              <a:rPr lang="en-US" altLang="en-US" sz="1200" dirty="0" smtClean="0">
                <a:solidFill>
                  <a:srgbClr val="000000"/>
                </a:solidFill>
                <a:latin typeface="Calibri"/>
                <a:cs typeface="Calibri"/>
              </a:rPr>
              <a:t>2010</a:t>
            </a:r>
            <a:endParaRPr lang="en-US" altLang="en-US" sz="1200" dirty="0">
              <a:solidFill>
                <a:srgbClr val="000000"/>
              </a:solidFill>
              <a:latin typeface="Calibri"/>
              <a:cs typeface="Calibri"/>
            </a:endParaRPr>
          </a:p>
          <a:p>
            <a:pPr marL="342900" indent="-342900" eaLnBrk="1" hangingPunct="1">
              <a:spcBef>
                <a:spcPct val="50000"/>
              </a:spcBef>
              <a:defRPr/>
            </a:pPr>
            <a:endParaRPr lang="en-US" sz="1200" dirty="0">
              <a:solidFill>
                <a:srgbClr val="000000"/>
              </a:solidFill>
              <a:latin typeface="Calibri"/>
              <a:cs typeface="Calibri"/>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p:nvPr>
        </p:nvSpPr>
        <p:spPr>
          <a:ln>
            <a:miter lim="800000"/>
            <a:headEnd/>
            <a:tailEnd/>
          </a:ln>
        </p:spPr>
        <p:txBody>
          <a:bodyPr/>
          <a:lstStyle/>
          <a:p>
            <a:r>
              <a:rPr lang="en-US" altLang="en-US" dirty="0" smtClean="0">
                <a:latin typeface="Calibri"/>
                <a:cs typeface="Calibri"/>
              </a:rPr>
              <a:t>Determining Cut Score</a:t>
            </a:r>
          </a:p>
        </p:txBody>
      </p:sp>
      <p:sp>
        <p:nvSpPr>
          <p:cNvPr id="3" name="Content Placeholder 2"/>
          <p:cNvSpPr>
            <a:spLocks noGrp="1"/>
          </p:cNvSpPr>
          <p:nvPr>
            <p:ph idx="1"/>
          </p:nvPr>
        </p:nvSpPr>
        <p:spPr/>
        <p:txBody>
          <a:bodyPr rtlCol="0">
            <a:normAutofit/>
          </a:bodyPr>
          <a:lstStyle/>
          <a:p>
            <a:pPr>
              <a:buClr>
                <a:srgbClr val="0061AF"/>
              </a:buClr>
              <a:buSzPct val="90000"/>
              <a:buFont typeface="Arial"/>
              <a:buChar char="•"/>
              <a:defRPr/>
            </a:pPr>
            <a:r>
              <a:rPr lang="en-US" sz="2000" dirty="0">
                <a:solidFill>
                  <a:schemeClr val="tx1"/>
                </a:solidFill>
                <a:latin typeface="Calibri"/>
                <a:cs typeface="Calibri"/>
              </a:rPr>
              <a:t>Screeners use cut scores to divide students who are considered potentially at risk from those who are </a:t>
            </a:r>
            <a:r>
              <a:rPr lang="en-US" sz="2000" dirty="0" smtClean="0">
                <a:solidFill>
                  <a:schemeClr val="tx1"/>
                </a:solidFill>
                <a:latin typeface="Calibri"/>
                <a:cs typeface="Calibri"/>
              </a:rPr>
              <a:t>considered not </a:t>
            </a:r>
            <a:r>
              <a:rPr lang="en-US" sz="2000" dirty="0">
                <a:solidFill>
                  <a:schemeClr val="tx1"/>
                </a:solidFill>
                <a:latin typeface="Calibri"/>
                <a:cs typeface="Calibri"/>
              </a:rPr>
              <a:t>at risk.</a:t>
            </a:r>
          </a:p>
          <a:p>
            <a:pPr>
              <a:buClr>
                <a:srgbClr val="0061AF"/>
              </a:buClr>
              <a:buFont typeface="Arial"/>
              <a:buChar char="•"/>
              <a:defRPr/>
            </a:pPr>
            <a:r>
              <a:rPr lang="en-US" sz="2000" dirty="0" smtClean="0">
                <a:latin typeface="Calibri"/>
                <a:cs typeface="Calibri"/>
              </a:rPr>
              <a:t>There </a:t>
            </a:r>
            <a:r>
              <a:rPr lang="en-US" sz="2000" dirty="0">
                <a:latin typeface="Calibri"/>
                <a:cs typeface="Calibri"/>
              </a:rPr>
              <a:t>are multiple ways to determine the </a:t>
            </a:r>
            <a:r>
              <a:rPr lang="en-US" sz="2000" dirty="0" smtClean="0">
                <a:latin typeface="Calibri"/>
                <a:cs typeface="Calibri"/>
              </a:rPr>
              <a:t>criterion for a cut score.  </a:t>
            </a:r>
            <a:r>
              <a:rPr lang="en-US" sz="2000" dirty="0">
                <a:latin typeface="Calibri"/>
                <a:cs typeface="Calibri"/>
              </a:rPr>
              <a:t>One example is percentile ranks</a:t>
            </a:r>
            <a:r>
              <a:rPr lang="en-US" sz="2000" dirty="0" smtClean="0">
                <a:latin typeface="Calibri"/>
                <a:cs typeface="Calibri"/>
              </a:rPr>
              <a:t>:</a:t>
            </a:r>
          </a:p>
        </p:txBody>
      </p:sp>
      <p:sp>
        <p:nvSpPr>
          <p:cNvPr id="159748" name="Slide Number Placeholder 3"/>
          <p:cNvSpPr>
            <a:spLocks noGrp="1"/>
          </p:cNvSpPr>
          <p:nvPr>
            <p:ph type="sldNum" sz="quarter" idx="4294967295"/>
          </p:nvPr>
        </p:nvSpPr>
        <p:spPr bwMode="auto">
          <a:xfrm>
            <a:off x="0" y="5373688"/>
            <a:ext cx="1296988" cy="2682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fld id="{2300394F-09AD-480D-9919-358898D45B44}" type="slidenum">
              <a:rPr lang="en-US" altLang="en-US" sz="1800">
                <a:solidFill>
                  <a:schemeClr val="tx1"/>
                </a:solidFill>
              </a:rPr>
              <a:pPr eaLnBrk="1" hangingPunct="1">
                <a:spcBef>
                  <a:spcPct val="0"/>
                </a:spcBef>
                <a:buFontTx/>
                <a:buNone/>
              </a:pPr>
              <a:t>76</a:t>
            </a:fld>
            <a:endParaRPr lang="en-US" altLang="en-US" sz="1800">
              <a:solidFill>
                <a:schemeClr val="tx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556991411"/>
              </p:ext>
            </p:extLst>
          </p:nvPr>
        </p:nvGraphicFramePr>
        <p:xfrm>
          <a:off x="1835696" y="3748672"/>
          <a:ext cx="6768033" cy="1768560"/>
        </p:xfrm>
        <a:graphic>
          <a:graphicData uri="http://schemas.openxmlformats.org/drawingml/2006/table">
            <a:tbl>
              <a:tblPr firstRow="1" bandRow="1">
                <a:tableStyleId>{6E25E649-3F16-4E02-A733-19D2CDBF48F0}</a:tableStyleId>
              </a:tblPr>
              <a:tblGrid>
                <a:gridCol w="3528392"/>
                <a:gridCol w="3239641"/>
              </a:tblGrid>
              <a:tr h="442140">
                <a:tc>
                  <a:txBody>
                    <a:bodyPr/>
                    <a:lstStyle/>
                    <a:p>
                      <a:r>
                        <a:rPr lang="en-US" sz="2000" dirty="0" smtClean="0">
                          <a:latin typeface="Calibri"/>
                          <a:cs typeface="Calibri"/>
                        </a:rPr>
                        <a:t>Percentile</a:t>
                      </a:r>
                      <a:endParaRPr lang="en-US" sz="2000" dirty="0">
                        <a:latin typeface="Calibri"/>
                        <a:cs typeface="Calibri"/>
                      </a:endParaRPr>
                    </a:p>
                  </a:txBody>
                  <a:tcPr marL="84259" marR="84259" marT="42122" marB="42122">
                    <a:lnL>
                      <a:noFill/>
                    </a:lnL>
                    <a:lnR w="28575" cap="flat" cmpd="sng" algn="ctr">
                      <a:solidFill>
                        <a:schemeClr val="bg1"/>
                      </a:solidFill>
                      <a:prstDash val="solid"/>
                      <a:round/>
                      <a:headEnd type="none" w="med" len="med"/>
                      <a:tailEnd type="none" w="med" len="med"/>
                    </a:lnR>
                    <a:lnT w="254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1AF"/>
                    </a:solidFill>
                  </a:tcPr>
                </a:tc>
                <a:tc>
                  <a:txBody>
                    <a:bodyPr/>
                    <a:lstStyle/>
                    <a:p>
                      <a:r>
                        <a:rPr lang="en-US" sz="2000" dirty="0" smtClean="0">
                          <a:latin typeface="Calibri"/>
                          <a:cs typeface="Calibri"/>
                        </a:rPr>
                        <a:t>Determination</a:t>
                      </a:r>
                      <a:endParaRPr lang="en-US" sz="2000" dirty="0">
                        <a:latin typeface="Calibri"/>
                        <a:cs typeface="Calibri"/>
                      </a:endParaRPr>
                    </a:p>
                  </a:txBody>
                  <a:tcPr marL="84259" marR="84259" marT="42122" marB="42122">
                    <a:lnL w="28575" cap="flat" cmpd="sng" algn="ctr">
                      <a:solidFill>
                        <a:schemeClr val="bg1"/>
                      </a:solidFill>
                      <a:prstDash val="solid"/>
                      <a:round/>
                      <a:headEnd type="none" w="med" len="med"/>
                      <a:tailEnd type="none" w="med" len="med"/>
                    </a:lnL>
                    <a:lnR>
                      <a:noFill/>
                    </a:lnR>
                    <a:lnT w="254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1AF"/>
                    </a:solidFill>
                  </a:tcPr>
                </a:tc>
              </a:tr>
              <a:tr h="4421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latin typeface="Calibri"/>
                          <a:cs typeface="Calibri"/>
                        </a:rPr>
                        <a:t>Below</a:t>
                      </a:r>
                      <a:r>
                        <a:rPr lang="en-US" sz="2000" baseline="0" dirty="0" smtClean="0">
                          <a:latin typeface="Calibri"/>
                          <a:cs typeface="Calibri"/>
                        </a:rPr>
                        <a:t> 10 percentile</a:t>
                      </a:r>
                      <a:endParaRPr lang="en-US" sz="2000" dirty="0">
                        <a:latin typeface="Calibri"/>
                        <a:cs typeface="Calibri"/>
                      </a:endParaRPr>
                    </a:p>
                  </a:txBody>
                  <a:tcPr marL="84259" marR="84259" marT="42122" marB="42122">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2">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latin typeface="Calibri"/>
                          <a:cs typeface="Calibri"/>
                        </a:rPr>
                        <a:t>deficient</a:t>
                      </a:r>
                      <a:endParaRPr lang="en-US" sz="2000" dirty="0">
                        <a:latin typeface="Calibri"/>
                        <a:cs typeface="Calibri"/>
                      </a:endParaRPr>
                    </a:p>
                  </a:txBody>
                  <a:tcPr marL="84259" marR="84259" marT="42122" marB="42122">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2">
                        <a:lumMod val="20000"/>
                        <a:lumOff val="80000"/>
                      </a:schemeClr>
                    </a:solidFill>
                  </a:tcPr>
                </a:tc>
              </a:tr>
              <a:tr h="442140">
                <a:tc>
                  <a:txBody>
                    <a:bodyPr/>
                    <a:lstStyle/>
                    <a:p>
                      <a:r>
                        <a:rPr lang="en-US" sz="2000" dirty="0" smtClean="0">
                          <a:latin typeface="Calibri"/>
                          <a:cs typeface="Calibri"/>
                        </a:rPr>
                        <a:t>10th-25th percentile</a:t>
                      </a:r>
                      <a:endParaRPr lang="en-US" sz="2000" dirty="0">
                        <a:latin typeface="Calibri"/>
                        <a:cs typeface="Calibri"/>
                      </a:endParaRPr>
                    </a:p>
                  </a:txBody>
                  <a:tcPr marL="84259" marR="84259" marT="42122" marB="42122">
                    <a:lnL>
                      <a:noFill/>
                    </a:lnL>
                    <a:lnR w="28575"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2000" dirty="0" smtClean="0">
                          <a:latin typeface="Calibri"/>
                          <a:cs typeface="Calibri"/>
                        </a:rPr>
                        <a:t>emerging</a:t>
                      </a:r>
                      <a:endParaRPr lang="en-US" sz="2000" dirty="0">
                        <a:latin typeface="Calibri"/>
                        <a:cs typeface="Calibri"/>
                      </a:endParaRPr>
                    </a:p>
                  </a:txBody>
                  <a:tcPr marL="84259" marR="84259" marT="42122" marB="42122">
                    <a:lnL w="28575"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solidFill>
                  </a:tcPr>
                </a:tc>
              </a:tr>
              <a:tr h="442140">
                <a:tc>
                  <a:txBody>
                    <a:bodyPr/>
                    <a:lstStyle/>
                    <a:p>
                      <a:r>
                        <a:rPr lang="en-US" sz="2000" dirty="0" smtClean="0">
                          <a:latin typeface="Calibri"/>
                          <a:cs typeface="Calibri"/>
                        </a:rPr>
                        <a:t>Above 25th percentile</a:t>
                      </a:r>
                      <a:endParaRPr lang="en-US" sz="2000" dirty="0">
                        <a:latin typeface="Calibri"/>
                        <a:cs typeface="Calibri"/>
                      </a:endParaRPr>
                    </a:p>
                  </a:txBody>
                  <a:tcPr marL="84259" marR="84259" marT="42122" marB="42122">
                    <a:lnL>
                      <a:noFill/>
                    </a:lnL>
                    <a:lnR w="28575" cap="flat" cmpd="sng" algn="ctr">
                      <a:solidFill>
                        <a:schemeClr val="bg1"/>
                      </a:solidFill>
                      <a:prstDash val="solid"/>
                      <a:round/>
                      <a:headEnd type="none" w="med" len="med"/>
                      <a:tailEnd type="none" w="med" len="med"/>
                    </a:lnR>
                    <a:lnT>
                      <a:noFill/>
                    </a:lnT>
                    <a:lnB w="28575" cap="flat" cmpd="sng" algn="ctr">
                      <a:solidFill>
                        <a:srgbClr val="0061AF"/>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r>
                        <a:rPr lang="en-US" sz="2000" dirty="0" smtClean="0">
                          <a:latin typeface="Calibri"/>
                          <a:cs typeface="Calibri"/>
                        </a:rPr>
                        <a:t>established</a:t>
                      </a:r>
                      <a:endParaRPr lang="en-US" sz="2000" dirty="0">
                        <a:latin typeface="Calibri"/>
                        <a:cs typeface="Calibri"/>
                      </a:endParaRPr>
                    </a:p>
                  </a:txBody>
                  <a:tcPr marL="84259" marR="84259" marT="42122" marB="42122">
                    <a:lnL w="28575" cap="flat" cmpd="sng" algn="ctr">
                      <a:solidFill>
                        <a:schemeClr val="bg1"/>
                      </a:solidFill>
                      <a:prstDash val="solid"/>
                      <a:round/>
                      <a:headEnd type="none" w="med" len="med"/>
                      <a:tailEnd type="none" w="med" len="med"/>
                    </a:lnL>
                    <a:lnR>
                      <a:noFill/>
                    </a:lnR>
                    <a:lnT>
                      <a:noFill/>
                    </a:lnT>
                    <a:lnB w="28575" cap="flat" cmpd="sng" algn="ctr">
                      <a:solidFill>
                        <a:srgbClr val="0061AF"/>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r>
            </a:tbl>
          </a:graphicData>
        </a:graphic>
      </p:graphicFrame>
      <p:pic>
        <p:nvPicPr>
          <p:cNvPr id="7" name="Picture 7" descr="C:\Users\lartzi\Downloads\46740395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332656"/>
            <a:ext cx="1403825" cy="9361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ext Placeholder 8"/>
          <p:cNvSpPr txBox="1">
            <a:spLocks/>
          </p:cNvSpPr>
          <p:nvPr/>
        </p:nvSpPr>
        <p:spPr>
          <a:xfrm>
            <a:off x="1547664" y="6093296"/>
            <a:ext cx="5190998" cy="576064"/>
          </a:xfrm>
          <a:prstGeom prst="rect">
            <a:avLst/>
          </a:prstGeom>
        </p:spPr>
        <p:txBody>
          <a:bodyPr/>
          <a:lstStyle/>
          <a:p>
            <a:pPr marL="342900" indent="-342900" eaLnBrk="1" hangingPunct="1">
              <a:spcBef>
                <a:spcPct val="50000"/>
              </a:spcBef>
              <a:defRPr/>
            </a:pPr>
            <a:endParaRPr lang="en-US" sz="1200" dirty="0" smtClean="0">
              <a:solidFill>
                <a:srgbClr val="000000"/>
              </a:solidFill>
              <a:latin typeface="Calibri"/>
              <a:cs typeface="Calibri"/>
            </a:endParaRPr>
          </a:p>
          <a:p>
            <a:pPr marL="342900" lvl="4" indent="-342900" eaLnBrk="1" hangingPunct="1">
              <a:spcBef>
                <a:spcPct val="50000"/>
              </a:spcBef>
              <a:defRPr/>
            </a:pPr>
            <a:r>
              <a:rPr lang="en-US" altLang="en-US" sz="1200" dirty="0" smtClean="0">
                <a:solidFill>
                  <a:srgbClr val="000000"/>
                </a:solidFill>
                <a:latin typeface="Calibri"/>
                <a:cs typeface="Calibri"/>
              </a:rPr>
              <a:t>National </a:t>
            </a:r>
            <a:r>
              <a:rPr lang="en-US" altLang="en-US" sz="1200" dirty="0">
                <a:solidFill>
                  <a:srgbClr val="000000"/>
                </a:solidFill>
                <a:latin typeface="Calibri"/>
                <a:cs typeface="Calibri"/>
              </a:rPr>
              <a:t>Center on Intensive Intervention, </a:t>
            </a:r>
            <a:r>
              <a:rPr lang="en-US" altLang="en-US" sz="1200" dirty="0" smtClean="0">
                <a:solidFill>
                  <a:srgbClr val="000000"/>
                </a:solidFill>
                <a:latin typeface="Calibri"/>
                <a:cs typeface="Calibri"/>
              </a:rPr>
              <a:t>2010</a:t>
            </a:r>
            <a:endParaRPr lang="en-US" altLang="en-US" sz="1200" dirty="0">
              <a:solidFill>
                <a:srgbClr val="000000"/>
              </a:solidFill>
              <a:latin typeface="Calibri"/>
              <a:cs typeface="Calibri"/>
            </a:endParaRPr>
          </a:p>
          <a:p>
            <a:pPr marL="342900" indent="-342900" eaLnBrk="1" hangingPunct="1">
              <a:spcBef>
                <a:spcPct val="50000"/>
              </a:spcBef>
              <a:defRPr/>
            </a:pPr>
            <a:endParaRPr lang="en-US" sz="1200" dirty="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l="40556" t="27312" r="21666" b="17334"/>
          <a:stretch>
            <a:fillRect/>
          </a:stretch>
        </p:blipFill>
        <p:spPr bwMode="auto">
          <a:xfrm>
            <a:off x="1524000" y="369888"/>
            <a:ext cx="6096000" cy="558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flipH="1" flipV="1">
            <a:off x="4800600" y="369888"/>
            <a:ext cx="2819400" cy="557371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1476375" y="369888"/>
            <a:ext cx="2714625" cy="556418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8"/>
          <p:cNvSpPr txBox="1">
            <a:spLocks/>
          </p:cNvSpPr>
          <p:nvPr/>
        </p:nvSpPr>
        <p:spPr>
          <a:xfrm>
            <a:off x="1547664" y="6093296"/>
            <a:ext cx="5190998" cy="576064"/>
          </a:xfrm>
          <a:prstGeom prst="rect">
            <a:avLst/>
          </a:prstGeom>
        </p:spPr>
        <p:txBody>
          <a:bodyPr/>
          <a:lstStyle/>
          <a:p>
            <a:pPr marL="342900" indent="-342900" eaLnBrk="1" hangingPunct="1">
              <a:spcBef>
                <a:spcPct val="50000"/>
              </a:spcBef>
              <a:defRPr/>
            </a:pPr>
            <a:endParaRPr lang="en-US" sz="1200" dirty="0" smtClean="0">
              <a:solidFill>
                <a:srgbClr val="000000"/>
              </a:solidFill>
              <a:latin typeface="Calibri"/>
              <a:cs typeface="Calibri"/>
            </a:endParaRPr>
          </a:p>
          <a:p>
            <a:pPr marL="342900" lvl="4" indent="-342900" eaLnBrk="1" hangingPunct="1">
              <a:spcBef>
                <a:spcPct val="50000"/>
              </a:spcBef>
              <a:defRPr/>
            </a:pPr>
            <a:r>
              <a:rPr lang="en-US" altLang="en-US" sz="1200" dirty="0" smtClean="0">
                <a:solidFill>
                  <a:srgbClr val="000000"/>
                </a:solidFill>
                <a:latin typeface="Calibri"/>
                <a:cs typeface="Calibri"/>
              </a:rPr>
              <a:t>National </a:t>
            </a:r>
            <a:r>
              <a:rPr lang="en-US" altLang="en-US" sz="1200" dirty="0">
                <a:solidFill>
                  <a:srgbClr val="000000"/>
                </a:solidFill>
                <a:latin typeface="Calibri"/>
                <a:cs typeface="Calibri"/>
              </a:rPr>
              <a:t>Center on Intensive Intervention, </a:t>
            </a:r>
            <a:r>
              <a:rPr lang="en-US" altLang="en-US" sz="1200" dirty="0" smtClean="0">
                <a:solidFill>
                  <a:srgbClr val="000000"/>
                </a:solidFill>
                <a:latin typeface="Calibri"/>
                <a:cs typeface="Calibri"/>
              </a:rPr>
              <a:t>2010</a:t>
            </a:r>
            <a:endParaRPr lang="en-US" altLang="en-US" sz="1200" dirty="0">
              <a:solidFill>
                <a:srgbClr val="000000"/>
              </a:solidFill>
              <a:latin typeface="Calibri"/>
              <a:cs typeface="Calibri"/>
            </a:endParaRPr>
          </a:p>
          <a:p>
            <a:pPr marL="342900" indent="-342900" eaLnBrk="1" hangingPunct="1">
              <a:spcBef>
                <a:spcPct val="50000"/>
              </a:spcBef>
              <a:defRPr/>
            </a:pPr>
            <a:endParaRPr lang="en-US" sz="1200" dirty="0">
              <a:solidFill>
                <a:srgbClr val="000000"/>
              </a:solidFill>
              <a:latin typeface="Calibri"/>
              <a:cs typeface="Calibri"/>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xit" presetSubtype="4" fill="hold" nodeType="clickEffect">
                                  <p:stCondLst>
                                    <p:cond delay="0"/>
                                  </p:stCondLst>
                                  <p:childTnLst>
                                    <p:anim calcmode="lin" valueType="num">
                                      <p:cBhvr additive="base">
                                        <p:cTn id="15" dur="500"/>
                                        <p:tgtEl>
                                          <p:spTgt spid="12"/>
                                        </p:tgtEl>
                                        <p:attrNameLst>
                                          <p:attrName>ppt_x</p:attrName>
                                        </p:attrNameLst>
                                      </p:cBhvr>
                                      <p:tavLst>
                                        <p:tav tm="0">
                                          <p:val>
                                            <p:strVal val="ppt_x"/>
                                          </p:val>
                                        </p:tav>
                                        <p:tav tm="100000">
                                          <p:val>
                                            <p:strVal val="ppt_x"/>
                                          </p:val>
                                        </p:tav>
                                      </p:tavLst>
                                    </p:anim>
                                    <p:anim calcmode="lin" valueType="num">
                                      <p:cBhvr additive="base">
                                        <p:cTn id="16" dur="500"/>
                                        <p:tgtEl>
                                          <p:spTgt spid="12"/>
                                        </p:tgtEl>
                                        <p:attrNameLst>
                                          <p:attrName>ppt_y</p:attrName>
                                        </p:attrNameLst>
                                      </p:cBhvr>
                                      <p:tavLst>
                                        <p:tav tm="0">
                                          <p:val>
                                            <p:strVal val="ppt_y"/>
                                          </p:val>
                                        </p:tav>
                                        <p:tav tm="100000">
                                          <p:val>
                                            <p:strVal val="1+ppt_h/2"/>
                                          </p:val>
                                        </p:tav>
                                      </p:tavLst>
                                    </p:anim>
                                    <p:set>
                                      <p:cBhvr>
                                        <p:cTn id="1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l="21666" t="17334" r="40556" b="27312"/>
          <a:stretch>
            <a:fillRect/>
          </a:stretch>
        </p:blipFill>
        <p:spPr bwMode="auto">
          <a:xfrm>
            <a:off x="1524000" y="369888"/>
            <a:ext cx="6096000" cy="558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flipH="1" flipV="1">
            <a:off x="4800600" y="369888"/>
            <a:ext cx="2819400" cy="557371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1476375" y="369888"/>
            <a:ext cx="2714625" cy="556418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8"/>
          <p:cNvSpPr txBox="1">
            <a:spLocks/>
          </p:cNvSpPr>
          <p:nvPr/>
        </p:nvSpPr>
        <p:spPr>
          <a:xfrm>
            <a:off x="1547664" y="6093296"/>
            <a:ext cx="5190998" cy="576064"/>
          </a:xfrm>
          <a:prstGeom prst="rect">
            <a:avLst/>
          </a:prstGeom>
        </p:spPr>
        <p:txBody>
          <a:bodyPr/>
          <a:lstStyle/>
          <a:p>
            <a:pPr marL="342900" indent="-342900" eaLnBrk="1" hangingPunct="1">
              <a:spcBef>
                <a:spcPct val="50000"/>
              </a:spcBef>
              <a:defRPr/>
            </a:pPr>
            <a:endParaRPr lang="en-US" sz="1200" dirty="0" smtClean="0">
              <a:solidFill>
                <a:srgbClr val="000000"/>
              </a:solidFill>
              <a:latin typeface="Calibri"/>
              <a:cs typeface="Calibri"/>
            </a:endParaRPr>
          </a:p>
          <a:p>
            <a:pPr marL="342900" lvl="4" indent="-342900" eaLnBrk="1" hangingPunct="1">
              <a:spcBef>
                <a:spcPct val="50000"/>
              </a:spcBef>
              <a:defRPr/>
            </a:pPr>
            <a:r>
              <a:rPr lang="en-US" altLang="en-US" sz="1200" dirty="0" smtClean="0">
                <a:solidFill>
                  <a:srgbClr val="000000"/>
                </a:solidFill>
                <a:latin typeface="Calibri"/>
                <a:cs typeface="Calibri"/>
              </a:rPr>
              <a:t>National </a:t>
            </a:r>
            <a:r>
              <a:rPr lang="en-US" altLang="en-US" sz="1200" dirty="0">
                <a:solidFill>
                  <a:srgbClr val="000000"/>
                </a:solidFill>
                <a:latin typeface="Calibri"/>
                <a:cs typeface="Calibri"/>
              </a:rPr>
              <a:t>Center on Intensive Intervention, </a:t>
            </a:r>
            <a:r>
              <a:rPr lang="en-US" altLang="en-US" sz="1200" dirty="0" smtClean="0">
                <a:solidFill>
                  <a:srgbClr val="000000"/>
                </a:solidFill>
                <a:latin typeface="Calibri"/>
                <a:cs typeface="Calibri"/>
              </a:rPr>
              <a:t>2010</a:t>
            </a:r>
            <a:endParaRPr lang="en-US" altLang="en-US" sz="1200" dirty="0">
              <a:solidFill>
                <a:srgbClr val="000000"/>
              </a:solidFill>
              <a:latin typeface="Calibri"/>
              <a:cs typeface="Calibri"/>
            </a:endParaRPr>
          </a:p>
          <a:p>
            <a:pPr marL="342900" indent="-342900" eaLnBrk="1" hangingPunct="1">
              <a:spcBef>
                <a:spcPct val="50000"/>
              </a:spcBef>
              <a:defRPr/>
            </a:pPr>
            <a:endParaRPr lang="en-US" sz="1200" dirty="0">
              <a:solidFill>
                <a:srgbClr val="000000"/>
              </a:solidFill>
              <a:latin typeface="Calibri"/>
              <a:cs typeface="Calibri"/>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xit" presetSubtype="4" fill="hold" nodeType="clickEffect">
                                  <p:stCondLst>
                                    <p:cond delay="0"/>
                                  </p:stCondLst>
                                  <p:childTnLst>
                                    <p:anim calcmode="lin" valueType="num">
                                      <p:cBhvr additive="base">
                                        <p:cTn id="15" dur="500"/>
                                        <p:tgtEl>
                                          <p:spTgt spid="12"/>
                                        </p:tgtEl>
                                        <p:attrNameLst>
                                          <p:attrName>ppt_x</p:attrName>
                                        </p:attrNameLst>
                                      </p:cBhvr>
                                      <p:tavLst>
                                        <p:tav tm="0">
                                          <p:val>
                                            <p:strVal val="ppt_x"/>
                                          </p:val>
                                        </p:tav>
                                        <p:tav tm="100000">
                                          <p:val>
                                            <p:strVal val="ppt_x"/>
                                          </p:val>
                                        </p:tav>
                                      </p:tavLst>
                                    </p:anim>
                                    <p:anim calcmode="lin" valueType="num">
                                      <p:cBhvr additive="base">
                                        <p:cTn id="16" dur="500"/>
                                        <p:tgtEl>
                                          <p:spTgt spid="12"/>
                                        </p:tgtEl>
                                        <p:attrNameLst>
                                          <p:attrName>ppt_y</p:attrName>
                                        </p:attrNameLst>
                                      </p:cBhvr>
                                      <p:tavLst>
                                        <p:tav tm="0">
                                          <p:val>
                                            <p:strVal val="ppt_y"/>
                                          </p:val>
                                        </p:tav>
                                        <p:tav tm="100000">
                                          <p:val>
                                            <p:strVal val="1+ppt_h/2"/>
                                          </p:val>
                                        </p:tav>
                                      </p:tavLst>
                                    </p:anim>
                                    <p:set>
                                      <p:cBhvr>
                                        <p:cTn id="1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p:cNvSpPr>
            <a:spLocks noGrp="1"/>
          </p:cNvSpPr>
          <p:nvPr>
            <p:ph type="title"/>
          </p:nvPr>
        </p:nvSpPr>
        <p:spPr>
          <a:xfrm>
            <a:off x="1692275" y="274638"/>
            <a:ext cx="6994525" cy="1282154"/>
          </a:xfrm>
          <a:ln>
            <a:miter lim="800000"/>
            <a:headEnd/>
            <a:tailEnd/>
          </a:ln>
        </p:spPr>
        <p:txBody>
          <a:bodyPr/>
          <a:lstStyle/>
          <a:p>
            <a:r>
              <a:rPr lang="en-US" altLang="en-US" dirty="0" smtClean="0">
                <a:latin typeface="Calibri"/>
                <a:cs typeface="Calibri"/>
              </a:rPr>
              <a:t>Progress Monitoring in Universal Instruction</a:t>
            </a:r>
          </a:p>
        </p:txBody>
      </p:sp>
      <p:sp>
        <p:nvSpPr>
          <p:cNvPr id="3" name="Content Placeholder 2"/>
          <p:cNvSpPr>
            <a:spLocks noGrp="1"/>
          </p:cNvSpPr>
          <p:nvPr>
            <p:ph idx="1"/>
          </p:nvPr>
        </p:nvSpPr>
        <p:spPr/>
        <p:txBody>
          <a:bodyPr/>
          <a:lstStyle/>
          <a:p>
            <a:pPr>
              <a:buFont typeface="Arial"/>
              <a:buChar char="•"/>
              <a:defRPr/>
            </a:pPr>
            <a:r>
              <a:rPr lang="en-US" sz="2000" dirty="0" smtClean="0">
                <a:latin typeface="Calibri"/>
                <a:cs typeface="Calibri"/>
              </a:rPr>
              <a:t>Students </a:t>
            </a:r>
            <a:r>
              <a:rPr lang="en-US" sz="2000" dirty="0">
                <a:latin typeface="Calibri"/>
                <a:cs typeface="Calibri"/>
              </a:rPr>
              <a:t>identified through the universal screening are monitored to assess </a:t>
            </a:r>
            <a:r>
              <a:rPr lang="en-US" sz="2000" dirty="0" smtClean="0">
                <a:latin typeface="Calibri"/>
                <a:cs typeface="Calibri"/>
              </a:rPr>
              <a:t>their risk status.</a:t>
            </a:r>
            <a:endParaRPr lang="en-US" sz="2000" dirty="0">
              <a:latin typeface="Calibri"/>
              <a:cs typeface="Calibri"/>
            </a:endParaRPr>
          </a:p>
          <a:p>
            <a:pPr marL="0" indent="0">
              <a:buFont typeface="Wingdings" panose="05000000000000000000" pitchFamily="2" charset="2"/>
              <a:buNone/>
              <a:defRPr/>
            </a:pPr>
            <a:endParaRPr lang="en-US" dirty="0"/>
          </a:p>
        </p:txBody>
      </p:sp>
      <p:pic>
        <p:nvPicPr>
          <p:cNvPr id="16589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2348880"/>
            <a:ext cx="3888432" cy="28746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7" descr="C:\Users\lartzi\Downloads\46740395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80" y="388359"/>
            <a:ext cx="1393167" cy="9289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 Placeholder 8"/>
          <p:cNvSpPr txBox="1">
            <a:spLocks/>
          </p:cNvSpPr>
          <p:nvPr/>
        </p:nvSpPr>
        <p:spPr>
          <a:xfrm>
            <a:off x="1547664" y="6093296"/>
            <a:ext cx="5190998" cy="576064"/>
          </a:xfrm>
          <a:prstGeom prst="rect">
            <a:avLst/>
          </a:prstGeom>
        </p:spPr>
        <p:txBody>
          <a:bodyPr/>
          <a:lstStyle/>
          <a:p>
            <a:pPr marL="342900" indent="-342900" eaLnBrk="1" hangingPunct="1">
              <a:spcBef>
                <a:spcPct val="50000"/>
              </a:spcBef>
              <a:defRPr/>
            </a:pPr>
            <a:endParaRPr lang="en-US" sz="1200" dirty="0" smtClean="0">
              <a:solidFill>
                <a:srgbClr val="000000"/>
              </a:solidFill>
              <a:latin typeface="Calibri"/>
              <a:cs typeface="Calibri"/>
            </a:endParaRPr>
          </a:p>
          <a:p>
            <a:pPr marL="342900" lvl="4" indent="-342900" eaLnBrk="1" hangingPunct="1">
              <a:spcBef>
                <a:spcPct val="50000"/>
              </a:spcBef>
              <a:defRPr/>
            </a:pPr>
            <a:r>
              <a:rPr lang="en-US" altLang="en-US" sz="1200" dirty="0" smtClean="0">
                <a:solidFill>
                  <a:srgbClr val="000000"/>
                </a:solidFill>
                <a:latin typeface="Calibri"/>
                <a:cs typeface="Calibri"/>
              </a:rPr>
              <a:t>National </a:t>
            </a:r>
            <a:r>
              <a:rPr lang="en-US" altLang="en-US" sz="1200" dirty="0">
                <a:solidFill>
                  <a:srgbClr val="000000"/>
                </a:solidFill>
                <a:latin typeface="Calibri"/>
                <a:cs typeface="Calibri"/>
              </a:rPr>
              <a:t>Center on Intensive Intervention, </a:t>
            </a:r>
            <a:r>
              <a:rPr lang="en-US" altLang="en-US" sz="1200" dirty="0" smtClean="0">
                <a:solidFill>
                  <a:srgbClr val="000000"/>
                </a:solidFill>
                <a:latin typeface="Calibri"/>
                <a:cs typeface="Calibri"/>
              </a:rPr>
              <a:t>2014a</a:t>
            </a:r>
            <a:endParaRPr lang="en-US" altLang="en-US" sz="1200" dirty="0">
              <a:solidFill>
                <a:srgbClr val="000000"/>
              </a:solidFill>
              <a:latin typeface="Calibri"/>
              <a:cs typeface="Calibri"/>
            </a:endParaRPr>
          </a:p>
          <a:p>
            <a:pPr marL="342900" indent="-342900" eaLnBrk="1" hangingPunct="1">
              <a:spcBef>
                <a:spcPct val="50000"/>
              </a:spcBef>
              <a:defRPr/>
            </a:pPr>
            <a:endParaRPr lang="en-US" sz="1200" dirty="0">
              <a:solidFill>
                <a:srgbClr val="00000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54050"/>
            <a:ext cx="7272338"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1599730" y="2852738"/>
            <a:ext cx="7272808" cy="2705472"/>
          </a:xfrm>
          <a:prstGeom prst="rect">
            <a:avLst/>
          </a:prstGeom>
          <a:noFill/>
          <a:ln>
            <a:noFill/>
          </a:ln>
          <a:extLst/>
        </p:spPr>
        <p:txBody>
          <a:bodyPr/>
          <a:lstStyle>
            <a:lvl1pPr algn="ctr" rtl="0" eaLnBrk="0" fontAlgn="base" hangingPunct="0">
              <a:spcBef>
                <a:spcPct val="0"/>
              </a:spcBef>
              <a:spcAft>
                <a:spcPct val="0"/>
              </a:spcAft>
              <a:defRPr sz="4400" b="1">
                <a:solidFill>
                  <a:srgbClr val="0061AF"/>
                </a:solidFill>
                <a:latin typeface="+mj-lt"/>
                <a:ea typeface="+mj-ea"/>
                <a:cs typeface="+mj-cs"/>
              </a:defRPr>
            </a:lvl1pPr>
            <a:lvl2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2pPr>
            <a:lvl3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3pPr>
            <a:lvl4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4pPr>
            <a:lvl5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defRPr/>
            </a:pPr>
            <a:r>
              <a:rPr lang="en-US" kern="0" dirty="0" smtClean="0">
                <a:solidFill>
                  <a:schemeClr val="tx1"/>
                </a:solidFill>
                <a:latin typeface="Calibri"/>
                <a:cs typeface="Calibri"/>
              </a:rPr>
              <a:t>What Is </a:t>
            </a:r>
            <a:r>
              <a:rPr lang="en-US" kern="0" dirty="0">
                <a:solidFill>
                  <a:schemeClr val="tx1"/>
                </a:solidFill>
                <a:latin typeface="Calibri"/>
                <a:cs typeface="Calibri"/>
              </a:rPr>
              <a:t>U</a:t>
            </a:r>
            <a:r>
              <a:rPr lang="en-US" kern="0" dirty="0" smtClean="0">
                <a:solidFill>
                  <a:schemeClr val="tx1"/>
                </a:solidFill>
                <a:latin typeface="Calibri"/>
                <a:cs typeface="Calibri"/>
              </a:rPr>
              <a:t>niversal </a:t>
            </a:r>
            <a:r>
              <a:rPr lang="en-US" kern="0" dirty="0">
                <a:solidFill>
                  <a:schemeClr val="tx1"/>
                </a:solidFill>
                <a:latin typeface="Calibri"/>
                <a:cs typeface="Calibri"/>
              </a:rPr>
              <a:t>I</a:t>
            </a:r>
            <a:r>
              <a:rPr lang="en-US" kern="0" dirty="0" smtClean="0">
                <a:solidFill>
                  <a:schemeClr val="tx1"/>
                </a:solidFill>
                <a:latin typeface="Calibri"/>
                <a:cs typeface="Calibri"/>
              </a:rPr>
              <a:t>nstruction in MTSS?</a:t>
            </a:r>
            <a:endParaRPr lang="en-US" kern="0" dirty="0">
              <a:solidFill>
                <a:schemeClr val="tx1"/>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p:cNvSpPr>
          <p:nvPr>
            <p:ph type="title"/>
          </p:nvPr>
        </p:nvSpPr>
        <p:spPr>
          <a:ln>
            <a:miter lim="800000"/>
            <a:headEnd/>
            <a:tailEnd/>
          </a:ln>
        </p:spPr>
        <p:txBody>
          <a:bodyPr/>
          <a:lstStyle/>
          <a:p>
            <a:r>
              <a:rPr lang="en-US" altLang="en-US" dirty="0" smtClean="0">
                <a:latin typeface="Calibri"/>
                <a:cs typeface="Calibri"/>
              </a:rPr>
              <a:t>Progress Monitoring</a:t>
            </a:r>
          </a:p>
        </p:txBody>
      </p:sp>
      <p:sp>
        <p:nvSpPr>
          <p:cNvPr id="5123" name="Rectangle 3"/>
          <p:cNvSpPr>
            <a:spLocks noGrp="1"/>
          </p:cNvSpPr>
          <p:nvPr>
            <p:ph idx="1"/>
          </p:nvPr>
        </p:nvSpPr>
        <p:spPr>
          <a:xfrm>
            <a:off x="1547813" y="1484313"/>
            <a:ext cx="7291387" cy="4680991"/>
          </a:xfrm>
        </p:spPr>
        <p:txBody>
          <a:bodyPr>
            <a:noAutofit/>
          </a:bodyPr>
          <a:lstStyle/>
          <a:p>
            <a:pPr>
              <a:buClr>
                <a:srgbClr val="0061AF"/>
              </a:buClr>
              <a:buFont typeface="Arial"/>
              <a:buChar char="•"/>
              <a:defRPr/>
            </a:pPr>
            <a:r>
              <a:rPr lang="en-US" sz="2400" b="1" dirty="0">
                <a:solidFill>
                  <a:schemeClr val="tx1"/>
                </a:solidFill>
                <a:latin typeface="Calibri"/>
                <a:cs typeface="Calibri"/>
              </a:rPr>
              <a:t>PURPOSE: </a:t>
            </a:r>
            <a:r>
              <a:rPr lang="en-US" sz="2400" dirty="0">
                <a:solidFill>
                  <a:schemeClr val="tx1"/>
                </a:solidFill>
                <a:latin typeface="Calibri"/>
                <a:cs typeface="Calibri"/>
              </a:rPr>
              <a:t>Monitor students’ response to </a:t>
            </a:r>
            <a:r>
              <a:rPr lang="en-US" sz="2400" dirty="0" smtClean="0">
                <a:solidFill>
                  <a:schemeClr val="tx1"/>
                </a:solidFill>
                <a:latin typeface="Calibri"/>
                <a:cs typeface="Calibri"/>
              </a:rPr>
              <a:t>universal, supplemental, </a:t>
            </a:r>
            <a:r>
              <a:rPr lang="en-US" sz="2400" dirty="0">
                <a:solidFill>
                  <a:schemeClr val="tx1"/>
                </a:solidFill>
                <a:latin typeface="Calibri"/>
                <a:cs typeface="Calibri"/>
              </a:rPr>
              <a:t>or </a:t>
            </a:r>
            <a:r>
              <a:rPr lang="en-US" sz="2400" dirty="0" smtClean="0">
                <a:solidFill>
                  <a:schemeClr val="tx1"/>
                </a:solidFill>
                <a:latin typeface="Calibri"/>
                <a:cs typeface="Calibri"/>
              </a:rPr>
              <a:t>intensive </a:t>
            </a:r>
            <a:r>
              <a:rPr lang="en-US" sz="2400" dirty="0">
                <a:solidFill>
                  <a:schemeClr val="tx1"/>
                </a:solidFill>
                <a:latin typeface="Calibri"/>
                <a:cs typeface="Calibri"/>
              </a:rPr>
              <a:t>instruction </a:t>
            </a:r>
            <a:r>
              <a:rPr lang="en-US" sz="2400" dirty="0" smtClean="0">
                <a:solidFill>
                  <a:schemeClr val="tx1"/>
                </a:solidFill>
                <a:latin typeface="Calibri"/>
                <a:cs typeface="Calibri"/>
              </a:rPr>
              <a:t>to </a:t>
            </a:r>
            <a:r>
              <a:rPr lang="en-US" sz="2400" dirty="0">
                <a:solidFill>
                  <a:schemeClr val="tx1"/>
                </a:solidFill>
                <a:latin typeface="Calibri"/>
                <a:cs typeface="Calibri"/>
              </a:rPr>
              <a:t>estimate rates </a:t>
            </a:r>
            <a:r>
              <a:rPr lang="en-US" sz="2400" dirty="0" smtClean="0">
                <a:solidFill>
                  <a:schemeClr val="tx1"/>
                </a:solidFill>
                <a:latin typeface="Calibri"/>
                <a:cs typeface="Calibri"/>
              </a:rPr>
              <a:t>of improvement</a:t>
            </a:r>
            <a:r>
              <a:rPr lang="en-US" sz="2400" dirty="0">
                <a:solidFill>
                  <a:schemeClr val="tx1"/>
                </a:solidFill>
                <a:latin typeface="Calibri"/>
                <a:cs typeface="Calibri"/>
              </a:rPr>
              <a:t>, identify students who are not demonstrating adequate progress, and compare the efficacy of different forms of </a:t>
            </a:r>
            <a:r>
              <a:rPr lang="en-US" sz="2400" dirty="0" smtClean="0">
                <a:solidFill>
                  <a:schemeClr val="tx1"/>
                </a:solidFill>
                <a:latin typeface="Calibri"/>
                <a:cs typeface="Calibri"/>
              </a:rPr>
              <a:t>instruction.</a:t>
            </a:r>
            <a:endParaRPr lang="en-US" sz="2400" dirty="0">
              <a:solidFill>
                <a:schemeClr val="tx1"/>
              </a:solidFill>
              <a:latin typeface="Calibri"/>
              <a:cs typeface="Calibri"/>
            </a:endParaRPr>
          </a:p>
          <a:p>
            <a:pPr>
              <a:buClr>
                <a:srgbClr val="0061AF"/>
              </a:buClr>
              <a:buFont typeface="Arial"/>
              <a:buChar char="•"/>
              <a:defRPr/>
            </a:pPr>
            <a:r>
              <a:rPr lang="en-US" sz="2400" b="1" dirty="0">
                <a:solidFill>
                  <a:schemeClr val="tx1"/>
                </a:solidFill>
                <a:latin typeface="Calibri"/>
                <a:cs typeface="Calibri"/>
              </a:rPr>
              <a:t>FOCUS: </a:t>
            </a:r>
            <a:r>
              <a:rPr lang="en-US" sz="2400" dirty="0">
                <a:solidFill>
                  <a:schemeClr val="tx1"/>
                </a:solidFill>
                <a:latin typeface="Calibri"/>
                <a:cs typeface="Calibri"/>
              </a:rPr>
              <a:t>Students identified through screening as at risk for poor learning </a:t>
            </a:r>
            <a:r>
              <a:rPr lang="en-US" sz="2400" dirty="0" smtClean="0">
                <a:solidFill>
                  <a:schemeClr val="tx1"/>
                </a:solidFill>
                <a:latin typeface="Calibri"/>
                <a:cs typeface="Calibri"/>
              </a:rPr>
              <a:t>outcomes.</a:t>
            </a:r>
            <a:endParaRPr lang="en-US" sz="2400" dirty="0">
              <a:solidFill>
                <a:schemeClr val="tx1"/>
              </a:solidFill>
              <a:latin typeface="Calibri"/>
              <a:cs typeface="Calibri"/>
            </a:endParaRPr>
          </a:p>
          <a:p>
            <a:pPr>
              <a:buClr>
                <a:srgbClr val="0061AF"/>
              </a:buClr>
              <a:buFont typeface="Arial"/>
              <a:buChar char="•"/>
              <a:defRPr/>
            </a:pPr>
            <a:r>
              <a:rPr lang="en-US" sz="2400" b="1" dirty="0">
                <a:solidFill>
                  <a:schemeClr val="tx1"/>
                </a:solidFill>
                <a:latin typeface="Calibri"/>
                <a:cs typeface="Calibri"/>
              </a:rPr>
              <a:t>TOOLS: </a:t>
            </a:r>
            <a:r>
              <a:rPr lang="en-US" sz="2400" dirty="0">
                <a:solidFill>
                  <a:schemeClr val="tx1"/>
                </a:solidFill>
                <a:latin typeface="Calibri"/>
                <a:cs typeface="Calibri"/>
              </a:rPr>
              <a:t>Brief assessments that are valid, reliable, and </a:t>
            </a:r>
            <a:r>
              <a:rPr lang="en-US" sz="2400" dirty="0" smtClean="0">
                <a:solidFill>
                  <a:schemeClr val="tx1"/>
                </a:solidFill>
                <a:latin typeface="Calibri"/>
                <a:cs typeface="Calibri"/>
              </a:rPr>
              <a:t>evidence based.</a:t>
            </a:r>
            <a:endParaRPr lang="en-US" sz="2400" dirty="0">
              <a:solidFill>
                <a:schemeClr val="tx1"/>
              </a:solidFill>
              <a:latin typeface="Calibri"/>
              <a:cs typeface="Calibri"/>
            </a:endParaRPr>
          </a:p>
          <a:p>
            <a:pPr>
              <a:buClr>
                <a:srgbClr val="0061AF"/>
              </a:buClr>
              <a:buFont typeface="Arial"/>
              <a:buChar char="•"/>
              <a:defRPr/>
            </a:pPr>
            <a:r>
              <a:rPr lang="en-US" sz="2400" b="1" dirty="0">
                <a:solidFill>
                  <a:schemeClr val="tx1"/>
                </a:solidFill>
                <a:latin typeface="Calibri"/>
                <a:cs typeface="Calibri"/>
              </a:rPr>
              <a:t>TIMEFRAME: </a:t>
            </a:r>
            <a:r>
              <a:rPr lang="en-US" sz="2400" dirty="0">
                <a:solidFill>
                  <a:schemeClr val="tx1"/>
                </a:solidFill>
                <a:latin typeface="Calibri"/>
                <a:cs typeface="Calibri"/>
              </a:rPr>
              <a:t>Students are assessed at regular intervals (e.g., weekly, biweekly, </a:t>
            </a:r>
            <a:r>
              <a:rPr lang="en-US" sz="2400" dirty="0" smtClean="0">
                <a:solidFill>
                  <a:schemeClr val="tx1"/>
                </a:solidFill>
                <a:latin typeface="Calibri"/>
                <a:cs typeface="Calibri"/>
              </a:rPr>
              <a:t>monthly).</a:t>
            </a:r>
            <a:endParaRPr lang="en-US" sz="2400" dirty="0">
              <a:solidFill>
                <a:schemeClr val="tx1"/>
              </a:solidFill>
              <a:latin typeface="Calibri"/>
              <a:cs typeface="Calibri"/>
            </a:endParaRPr>
          </a:p>
        </p:txBody>
      </p:sp>
      <p:sp>
        <p:nvSpPr>
          <p:cNvPr id="167940" name="Slide Number Placeholder 3"/>
          <p:cNvSpPr>
            <a:spLocks noGrp="1"/>
          </p:cNvSpPr>
          <p:nvPr>
            <p:ph type="sldNum" sz="quarter" idx="4294967295"/>
          </p:nvPr>
        </p:nvSpPr>
        <p:spPr bwMode="auto">
          <a:xfrm>
            <a:off x="28575" y="5373688"/>
            <a:ext cx="1296988" cy="2682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fld id="{EF2A21FE-DA8E-4036-A7D9-5FE3D11495C4}" type="slidenum">
              <a:rPr lang="en-US" altLang="en-US" sz="1800">
                <a:solidFill>
                  <a:schemeClr val="tx1"/>
                </a:solidFill>
              </a:rPr>
              <a:pPr eaLnBrk="1" hangingPunct="1">
                <a:spcBef>
                  <a:spcPct val="0"/>
                </a:spcBef>
                <a:buFontTx/>
                <a:buNone/>
              </a:pPr>
              <a:t>80</a:t>
            </a:fld>
            <a:endParaRPr lang="en-US" altLang="en-US" sz="1800">
              <a:solidFill>
                <a:schemeClr val="tx1"/>
              </a:solidFill>
            </a:endParaRPr>
          </a:p>
        </p:txBody>
      </p:sp>
      <p:sp>
        <p:nvSpPr>
          <p:cNvPr id="5" name="Rectangle 2"/>
          <p:cNvSpPr>
            <a:spLocks noChangeArrowheads="1"/>
          </p:cNvSpPr>
          <p:nvPr/>
        </p:nvSpPr>
        <p:spPr bwMode="auto">
          <a:xfrm>
            <a:off x="-180528" y="6453188"/>
            <a:ext cx="50405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lvl="4" eaLnBrk="1" hangingPunct="1">
              <a:spcBef>
                <a:spcPct val="0"/>
              </a:spcBef>
              <a:buFontTx/>
              <a:buNone/>
            </a:pPr>
            <a:r>
              <a:rPr lang="en-US" altLang="en-US" sz="1200" dirty="0">
                <a:solidFill>
                  <a:srgbClr val="000000"/>
                </a:solidFill>
                <a:latin typeface="Calibri"/>
                <a:ea typeface="ＭＳ Ｐゴシック" panose="020B0600070205080204" pitchFamily="34" charset="-128"/>
                <a:cs typeface="Calibri"/>
              </a:rPr>
              <a:t>Center on Response to Intervention, </a:t>
            </a:r>
            <a:r>
              <a:rPr lang="en-US" altLang="en-US" sz="1200" dirty="0" err="1" smtClean="0">
                <a:solidFill>
                  <a:srgbClr val="000000"/>
                </a:solidFill>
                <a:latin typeface="Calibri"/>
                <a:ea typeface="ＭＳ Ｐゴシック" panose="020B0600070205080204" pitchFamily="34" charset="-128"/>
                <a:cs typeface="Calibri"/>
              </a:rPr>
              <a:t>n.d.d</a:t>
            </a:r>
            <a:endParaRPr lang="en-US" altLang="en-US" sz="1200" dirty="0">
              <a:solidFill>
                <a:srgbClr val="000000"/>
              </a:solidFill>
              <a:latin typeface="Calibri"/>
              <a:ea typeface="ＭＳ Ｐゴシック" panose="020B0600070205080204" pitchFamily="34" charset="-128"/>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2"/>
          <p:cNvSpPr>
            <a:spLocks noGrp="1"/>
          </p:cNvSpPr>
          <p:nvPr>
            <p:ph type="title"/>
          </p:nvPr>
        </p:nvSpPr>
        <p:spPr>
          <a:xfrm>
            <a:off x="1692275" y="274638"/>
            <a:ext cx="6994525" cy="1282154"/>
          </a:xfrm>
          <a:ln>
            <a:miter lim="800000"/>
            <a:headEnd/>
            <a:tailEnd/>
          </a:ln>
        </p:spPr>
        <p:txBody>
          <a:bodyPr/>
          <a:lstStyle/>
          <a:p>
            <a:r>
              <a:rPr lang="en-US" altLang="en-US" dirty="0" smtClean="0">
                <a:latin typeface="Calibri"/>
                <a:cs typeface="Calibri"/>
              </a:rPr>
              <a:t>What </a:t>
            </a:r>
            <a:r>
              <a:rPr lang="en-US" altLang="en-US" dirty="0">
                <a:latin typeface="Calibri"/>
                <a:cs typeface="Calibri"/>
              </a:rPr>
              <a:t>I</a:t>
            </a:r>
            <a:r>
              <a:rPr lang="en-US" altLang="en-US" dirty="0" smtClean="0">
                <a:latin typeface="Calibri"/>
                <a:cs typeface="Calibri"/>
              </a:rPr>
              <a:t>s </a:t>
            </a:r>
            <a:br>
              <a:rPr lang="en-US" altLang="en-US" dirty="0" smtClean="0">
                <a:latin typeface="Calibri"/>
                <a:cs typeface="Calibri"/>
              </a:rPr>
            </a:br>
            <a:r>
              <a:rPr lang="en-US" altLang="en-US" dirty="0" smtClean="0">
                <a:latin typeface="Calibri"/>
                <a:cs typeface="Calibri"/>
              </a:rPr>
              <a:t>Progress Monitoring?</a:t>
            </a:r>
          </a:p>
        </p:txBody>
      </p:sp>
      <p:sp>
        <p:nvSpPr>
          <p:cNvPr id="7" name="Content Placeholder 1"/>
          <p:cNvSpPr>
            <a:spLocks noGrp="1"/>
          </p:cNvSpPr>
          <p:nvPr>
            <p:ph idx="1"/>
          </p:nvPr>
        </p:nvSpPr>
        <p:spPr>
          <a:xfrm>
            <a:off x="1691680" y="1628329"/>
            <a:ext cx="6984776" cy="3240831"/>
          </a:xfrm>
        </p:spPr>
        <p:txBody>
          <a:bodyPr/>
          <a:lstStyle/>
          <a:p>
            <a:pPr>
              <a:buFont typeface="Arial"/>
              <a:buChar char="•"/>
              <a:defRPr/>
            </a:pPr>
            <a:r>
              <a:rPr lang="en-US" sz="2000" dirty="0" smtClean="0">
                <a:solidFill>
                  <a:srgbClr val="0061AF"/>
                </a:solidFill>
                <a:latin typeface="Calibri"/>
                <a:cs typeface="Calibri"/>
              </a:rPr>
              <a:t>Uses data to quantify student achievement.</a:t>
            </a:r>
          </a:p>
          <a:p>
            <a:pPr>
              <a:buFont typeface="Arial"/>
              <a:buChar char="•"/>
              <a:defRPr/>
            </a:pPr>
            <a:r>
              <a:rPr lang="en-US" sz="2000" dirty="0" smtClean="0">
                <a:solidFill>
                  <a:srgbClr val="0061AF"/>
                </a:solidFill>
                <a:latin typeface="Calibri"/>
                <a:cs typeface="Calibri"/>
              </a:rPr>
              <a:t>Allows practitioners to:</a:t>
            </a:r>
          </a:p>
          <a:p>
            <a:pPr lvl="1">
              <a:buFont typeface="Courier New"/>
              <a:buChar char="o"/>
              <a:defRPr/>
            </a:pPr>
            <a:r>
              <a:rPr lang="en-US" sz="2000" dirty="0" smtClean="0">
                <a:solidFill>
                  <a:srgbClr val="0061AF"/>
                </a:solidFill>
                <a:latin typeface="Calibri"/>
                <a:cs typeface="Calibri"/>
              </a:rPr>
              <a:t>Estimate </a:t>
            </a:r>
            <a:r>
              <a:rPr lang="en-US" sz="2000" dirty="0">
                <a:solidFill>
                  <a:srgbClr val="0061AF"/>
                </a:solidFill>
                <a:latin typeface="Calibri"/>
                <a:cs typeface="Calibri"/>
              </a:rPr>
              <a:t>rates of </a:t>
            </a:r>
            <a:r>
              <a:rPr lang="en-US" sz="2000" dirty="0" smtClean="0">
                <a:solidFill>
                  <a:srgbClr val="0061AF"/>
                </a:solidFill>
                <a:latin typeface="Calibri"/>
                <a:cs typeface="Calibri"/>
              </a:rPr>
              <a:t>improvement. </a:t>
            </a:r>
          </a:p>
          <a:p>
            <a:pPr lvl="1">
              <a:buFont typeface="Courier New"/>
              <a:buChar char="o"/>
              <a:defRPr/>
            </a:pPr>
            <a:r>
              <a:rPr lang="en-US" sz="2000" dirty="0" smtClean="0">
                <a:solidFill>
                  <a:srgbClr val="0061AF"/>
                </a:solidFill>
                <a:latin typeface="Calibri"/>
                <a:cs typeface="Calibri"/>
              </a:rPr>
              <a:t>Identify </a:t>
            </a:r>
            <a:r>
              <a:rPr lang="en-US" sz="2000" dirty="0">
                <a:solidFill>
                  <a:srgbClr val="0061AF"/>
                </a:solidFill>
                <a:latin typeface="Calibri"/>
                <a:cs typeface="Calibri"/>
              </a:rPr>
              <a:t>students who are not demonstrating adequate </a:t>
            </a:r>
            <a:r>
              <a:rPr lang="en-US" sz="2000" dirty="0" smtClean="0">
                <a:solidFill>
                  <a:srgbClr val="0061AF"/>
                </a:solidFill>
                <a:latin typeface="Calibri"/>
                <a:cs typeface="Calibri"/>
              </a:rPr>
              <a:t>progress.</a:t>
            </a:r>
          </a:p>
          <a:p>
            <a:pPr lvl="1">
              <a:buFont typeface="Courier New"/>
              <a:buChar char="o"/>
              <a:defRPr/>
            </a:pPr>
            <a:r>
              <a:rPr lang="en-US" sz="2000" dirty="0" smtClean="0">
                <a:solidFill>
                  <a:srgbClr val="0061AF"/>
                </a:solidFill>
                <a:latin typeface="Calibri"/>
                <a:cs typeface="Calibri"/>
              </a:rPr>
              <a:t>Compare </a:t>
            </a:r>
            <a:r>
              <a:rPr lang="en-US" sz="2000" dirty="0">
                <a:solidFill>
                  <a:srgbClr val="0061AF"/>
                </a:solidFill>
                <a:latin typeface="Calibri"/>
                <a:cs typeface="Calibri"/>
              </a:rPr>
              <a:t>the efficacy of different forms of instruction in order to design more effective, individualized </a:t>
            </a:r>
            <a:r>
              <a:rPr lang="en-US" sz="2000" dirty="0" smtClean="0">
                <a:solidFill>
                  <a:srgbClr val="0061AF"/>
                </a:solidFill>
                <a:latin typeface="Calibri"/>
                <a:cs typeface="Calibri"/>
              </a:rPr>
              <a:t>instruction.</a:t>
            </a:r>
            <a:endParaRPr lang="en-US" sz="2000" dirty="0">
              <a:solidFill>
                <a:srgbClr val="0061AF"/>
              </a:solidFill>
              <a:latin typeface="Calibri"/>
              <a:cs typeface="Calibri"/>
            </a:endParaRPr>
          </a:p>
        </p:txBody>
      </p:sp>
      <p:pic>
        <p:nvPicPr>
          <p:cNvPr id="97286" name="Picture 6" descr="C:\Users\lartzi\Downloads\488365913.jpg"/>
          <p:cNvPicPr>
            <a:picLocks noChangeAspect="1" noChangeArrowheads="1"/>
          </p:cNvPicPr>
          <p:nvPr/>
        </p:nvPicPr>
        <p:blipFill rotWithShape="1">
          <a:blip r:embed="rId3">
            <a:extLst>
              <a:ext uri="{28A0092B-C50C-407E-A947-70E740481C1C}">
                <a14:useLocalDpi xmlns:a14="http://schemas.microsoft.com/office/drawing/2010/main" val="0"/>
              </a:ext>
            </a:extLst>
          </a:blip>
          <a:srcRect r="8626"/>
          <a:stretch/>
        </p:blipFill>
        <p:spPr bwMode="auto">
          <a:xfrm>
            <a:off x="5652121" y="4168487"/>
            <a:ext cx="1728192" cy="22848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Rectangle 2"/>
          <p:cNvSpPr>
            <a:spLocks noChangeArrowheads="1"/>
          </p:cNvSpPr>
          <p:nvPr/>
        </p:nvSpPr>
        <p:spPr bwMode="auto">
          <a:xfrm>
            <a:off x="-180528" y="6453188"/>
            <a:ext cx="50405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lvl="4" eaLnBrk="1" hangingPunct="1">
              <a:spcBef>
                <a:spcPct val="0"/>
              </a:spcBef>
              <a:buFontTx/>
              <a:buNone/>
            </a:pPr>
            <a:r>
              <a:rPr lang="en-US" altLang="en-US" sz="1200" dirty="0">
                <a:solidFill>
                  <a:srgbClr val="000000"/>
                </a:solidFill>
                <a:latin typeface="Calibri"/>
                <a:ea typeface="ＭＳ Ｐゴシック" panose="020B0600070205080204" pitchFamily="34" charset="-128"/>
                <a:cs typeface="Calibri"/>
              </a:rPr>
              <a:t>Center on Response to Intervention, </a:t>
            </a:r>
            <a:r>
              <a:rPr lang="en-US" altLang="en-US" sz="1200" dirty="0" err="1" smtClean="0">
                <a:solidFill>
                  <a:srgbClr val="000000"/>
                </a:solidFill>
                <a:latin typeface="Calibri"/>
                <a:ea typeface="ＭＳ Ｐゴシック" panose="020B0600070205080204" pitchFamily="34" charset="-128"/>
                <a:cs typeface="Calibri"/>
              </a:rPr>
              <a:t>n.d.d</a:t>
            </a:r>
            <a:endParaRPr lang="en-US" altLang="en-US" sz="1200" dirty="0">
              <a:solidFill>
                <a:srgbClr val="000000"/>
              </a:solidFill>
              <a:latin typeface="Calibri"/>
              <a:ea typeface="ＭＳ Ｐゴシック" panose="020B0600070205080204" pitchFamily="34" charset="-128"/>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19250" y="1772890"/>
            <a:ext cx="6553200" cy="3816350"/>
          </a:xfrm>
        </p:spPr>
        <p:txBody>
          <a:bodyPr/>
          <a:lstStyle/>
          <a:p>
            <a:pPr marL="457200" lvl="1" indent="-457200">
              <a:lnSpc>
                <a:spcPct val="80000"/>
              </a:lnSpc>
              <a:spcBef>
                <a:spcPts val="1200"/>
              </a:spcBef>
              <a:buFont typeface="Arial"/>
              <a:buChar char="•"/>
              <a:defRPr/>
            </a:pPr>
            <a:r>
              <a:rPr lang="en-US" sz="2400" dirty="0">
                <a:solidFill>
                  <a:srgbClr val="0061AF"/>
                </a:solidFill>
                <a:latin typeface="Calibri"/>
                <a:ea typeface="+mn-ea"/>
                <a:cs typeface="Calibri"/>
              </a:rPr>
              <a:t>Brief </a:t>
            </a:r>
            <a:r>
              <a:rPr lang="en-US" sz="2400" dirty="0" smtClean="0">
                <a:solidFill>
                  <a:srgbClr val="0061AF"/>
                </a:solidFill>
                <a:latin typeface="Calibri"/>
                <a:ea typeface="+mn-ea"/>
                <a:cs typeface="Calibri"/>
              </a:rPr>
              <a:t>assessments.</a:t>
            </a:r>
            <a:endParaRPr lang="en-US" sz="2400" dirty="0">
              <a:solidFill>
                <a:srgbClr val="0061AF"/>
              </a:solidFill>
              <a:latin typeface="Calibri"/>
              <a:ea typeface="+mn-ea"/>
              <a:cs typeface="Calibri"/>
            </a:endParaRPr>
          </a:p>
          <a:p>
            <a:pPr marL="457200" lvl="1" indent="-457200">
              <a:lnSpc>
                <a:spcPct val="80000"/>
              </a:lnSpc>
              <a:spcBef>
                <a:spcPts val="1200"/>
              </a:spcBef>
              <a:buFont typeface="Arial"/>
              <a:buChar char="•"/>
              <a:defRPr/>
            </a:pPr>
            <a:r>
              <a:rPr lang="en-US" sz="2400" dirty="0" smtClean="0">
                <a:solidFill>
                  <a:srgbClr val="0061AF"/>
                </a:solidFill>
                <a:latin typeface="Calibri"/>
                <a:ea typeface="+mn-ea"/>
                <a:cs typeface="Calibri"/>
              </a:rPr>
              <a:t>Repeated </a:t>
            </a:r>
            <a:r>
              <a:rPr lang="en-US" sz="2400" dirty="0">
                <a:solidFill>
                  <a:srgbClr val="0061AF"/>
                </a:solidFill>
                <a:latin typeface="Calibri"/>
                <a:ea typeface="+mn-ea"/>
                <a:cs typeface="Calibri"/>
              </a:rPr>
              <a:t>measures that capture student learning </a:t>
            </a:r>
            <a:r>
              <a:rPr lang="en-US" sz="2400" dirty="0" smtClean="0">
                <a:solidFill>
                  <a:srgbClr val="0061AF"/>
                </a:solidFill>
                <a:latin typeface="Calibri"/>
                <a:ea typeface="+mn-ea"/>
                <a:cs typeface="Calibri"/>
              </a:rPr>
              <a:t>over time.</a:t>
            </a:r>
            <a:endParaRPr lang="en-US" sz="2400" dirty="0">
              <a:solidFill>
                <a:srgbClr val="0061AF"/>
              </a:solidFill>
              <a:latin typeface="Calibri"/>
              <a:ea typeface="+mn-ea"/>
              <a:cs typeface="Calibri"/>
            </a:endParaRPr>
          </a:p>
          <a:p>
            <a:pPr marL="457200" lvl="1" indent="-457200">
              <a:lnSpc>
                <a:spcPct val="80000"/>
              </a:lnSpc>
              <a:spcBef>
                <a:spcPts val="1200"/>
              </a:spcBef>
              <a:buFont typeface="Arial"/>
              <a:buChar char="•"/>
              <a:defRPr/>
            </a:pPr>
            <a:r>
              <a:rPr lang="en-US" sz="2400" dirty="0" smtClean="0">
                <a:solidFill>
                  <a:srgbClr val="0061AF"/>
                </a:solidFill>
                <a:latin typeface="Calibri"/>
                <a:ea typeface="+mn-ea"/>
                <a:cs typeface="Calibri"/>
              </a:rPr>
              <a:t>Measures </a:t>
            </a:r>
            <a:r>
              <a:rPr lang="en-US" sz="2400" dirty="0">
                <a:solidFill>
                  <a:srgbClr val="0061AF"/>
                </a:solidFill>
                <a:latin typeface="Calibri"/>
                <a:ea typeface="+mn-ea"/>
                <a:cs typeface="Calibri"/>
              </a:rPr>
              <a:t>of </a:t>
            </a:r>
            <a:r>
              <a:rPr lang="en-US" sz="2400" dirty="0" smtClean="0">
                <a:solidFill>
                  <a:srgbClr val="0061AF"/>
                </a:solidFill>
                <a:latin typeface="Calibri"/>
                <a:ea typeface="+mn-ea"/>
                <a:cs typeface="Calibri"/>
              </a:rPr>
              <a:t>grade-, age-, </a:t>
            </a:r>
            <a:r>
              <a:rPr lang="en-US" sz="2400" dirty="0">
                <a:solidFill>
                  <a:srgbClr val="0061AF"/>
                </a:solidFill>
                <a:latin typeface="Calibri"/>
                <a:ea typeface="+mn-ea"/>
                <a:cs typeface="Calibri"/>
              </a:rPr>
              <a:t>or instructionally appropriate </a:t>
            </a:r>
            <a:r>
              <a:rPr lang="en-US" sz="2400" dirty="0" smtClean="0">
                <a:solidFill>
                  <a:srgbClr val="0061AF"/>
                </a:solidFill>
                <a:latin typeface="Calibri"/>
                <a:ea typeface="+mn-ea"/>
                <a:cs typeface="Calibri"/>
              </a:rPr>
              <a:t>outcomes.</a:t>
            </a:r>
            <a:endParaRPr lang="en-US" sz="2400" dirty="0">
              <a:solidFill>
                <a:srgbClr val="0061AF"/>
              </a:solidFill>
              <a:latin typeface="Calibri"/>
              <a:ea typeface="+mn-ea"/>
              <a:cs typeface="Calibri"/>
            </a:endParaRPr>
          </a:p>
          <a:p>
            <a:pPr marL="457200" lvl="1" indent="-457200">
              <a:lnSpc>
                <a:spcPct val="80000"/>
              </a:lnSpc>
              <a:spcBef>
                <a:spcPts val="1200"/>
              </a:spcBef>
              <a:buFont typeface="Arial"/>
              <a:buChar char="•"/>
              <a:defRPr/>
            </a:pPr>
            <a:r>
              <a:rPr lang="en-US" sz="2400" dirty="0" smtClean="0">
                <a:solidFill>
                  <a:srgbClr val="0061AF"/>
                </a:solidFill>
                <a:latin typeface="Calibri"/>
                <a:ea typeface="+mn-ea"/>
                <a:cs typeface="Calibri"/>
              </a:rPr>
              <a:t>Reliable, presenting evidence to make valid inferences.</a:t>
            </a:r>
            <a:endParaRPr lang="en-US" sz="2400" dirty="0">
              <a:solidFill>
                <a:srgbClr val="0061AF"/>
              </a:solidFill>
              <a:latin typeface="Calibri"/>
              <a:ea typeface="+mn-ea"/>
              <a:cs typeface="Calibri"/>
            </a:endParaRPr>
          </a:p>
        </p:txBody>
      </p:sp>
      <p:sp>
        <p:nvSpPr>
          <p:cNvPr id="172035" name="Title 2"/>
          <p:cNvSpPr>
            <a:spLocks noGrp="1"/>
          </p:cNvSpPr>
          <p:nvPr>
            <p:ph type="title"/>
          </p:nvPr>
        </p:nvSpPr>
        <p:spPr>
          <a:xfrm>
            <a:off x="1692275" y="274638"/>
            <a:ext cx="6994525" cy="1354162"/>
          </a:xfrm>
          <a:ln>
            <a:miter lim="800000"/>
            <a:headEnd/>
            <a:tailEnd/>
          </a:ln>
        </p:spPr>
        <p:txBody>
          <a:bodyPr/>
          <a:lstStyle/>
          <a:p>
            <a:r>
              <a:rPr lang="en-US" altLang="en-US" dirty="0" smtClean="0">
                <a:latin typeface="Calibri"/>
                <a:cs typeface="Calibri"/>
              </a:rPr>
              <a:t>Progress-Monitoring Tools Should Be:</a:t>
            </a:r>
          </a:p>
        </p:txBody>
      </p:sp>
      <p:sp>
        <p:nvSpPr>
          <p:cNvPr id="6" name="Rectangle 2"/>
          <p:cNvSpPr>
            <a:spLocks noChangeArrowheads="1"/>
          </p:cNvSpPr>
          <p:nvPr/>
        </p:nvSpPr>
        <p:spPr bwMode="auto">
          <a:xfrm>
            <a:off x="-180528" y="6453188"/>
            <a:ext cx="50405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lvl="4" eaLnBrk="1" hangingPunct="1">
              <a:spcBef>
                <a:spcPct val="0"/>
              </a:spcBef>
              <a:buFontTx/>
              <a:buNone/>
            </a:pPr>
            <a:r>
              <a:rPr lang="en-US" altLang="en-US" sz="1200" dirty="0">
                <a:solidFill>
                  <a:srgbClr val="000000"/>
                </a:solidFill>
                <a:latin typeface="Calibri"/>
                <a:ea typeface="ＭＳ Ｐゴシック" panose="020B0600070205080204" pitchFamily="34" charset="-128"/>
                <a:cs typeface="Calibri"/>
              </a:rPr>
              <a:t>Center on Response to Intervention, </a:t>
            </a:r>
            <a:r>
              <a:rPr lang="en-US" altLang="en-US" sz="1200" dirty="0" err="1" smtClean="0">
                <a:solidFill>
                  <a:srgbClr val="000000"/>
                </a:solidFill>
                <a:latin typeface="Calibri"/>
                <a:ea typeface="ＭＳ Ｐゴシック" panose="020B0600070205080204" pitchFamily="34" charset="-128"/>
                <a:cs typeface="Calibri"/>
              </a:rPr>
              <a:t>n.d.d</a:t>
            </a:r>
            <a:endParaRPr lang="en-US" altLang="en-US" sz="1200" dirty="0">
              <a:solidFill>
                <a:srgbClr val="000000"/>
              </a:solidFill>
              <a:latin typeface="Calibri"/>
              <a:ea typeface="ＭＳ Ｐゴシック" panose="020B0600070205080204" pitchFamily="34" charset="-128"/>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692275" y="274638"/>
            <a:ext cx="6994525" cy="1498178"/>
          </a:xfrm>
          <a:ln>
            <a:miter lim="800000"/>
            <a:headEnd/>
            <a:tailEnd/>
          </a:ln>
        </p:spPr>
        <p:txBody>
          <a:bodyPr>
            <a:noAutofit/>
          </a:bodyPr>
          <a:lstStyle/>
          <a:p>
            <a:pPr>
              <a:defRPr/>
            </a:pPr>
            <a:r>
              <a:rPr lang="en-US" dirty="0" smtClean="0">
                <a:latin typeface="Calibri"/>
                <a:cs typeface="Calibri"/>
              </a:rPr>
              <a:t>Identify Students Not Making Adequate Progress</a:t>
            </a:r>
          </a:p>
        </p:txBody>
      </p:sp>
      <p:sp>
        <p:nvSpPr>
          <p:cNvPr id="174083" name="TextBox 36"/>
          <p:cNvSpPr txBox="1">
            <a:spLocks noChangeArrowheads="1"/>
          </p:cNvSpPr>
          <p:nvPr/>
        </p:nvSpPr>
        <p:spPr bwMode="auto">
          <a:xfrm>
            <a:off x="762000" y="3657600"/>
            <a:ext cx="304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b="1">
                <a:solidFill>
                  <a:schemeClr val="tx1"/>
                </a:solidFill>
              </a:rPr>
              <a:t>X</a:t>
            </a:r>
          </a:p>
        </p:txBody>
      </p:sp>
      <p:sp>
        <p:nvSpPr>
          <p:cNvPr id="174084" name="Slide Number Placeholder 31"/>
          <p:cNvSpPr>
            <a:spLocks noGrp="1"/>
          </p:cNvSpPr>
          <p:nvPr>
            <p:ph type="sldNum" sz="quarter" idx="4294967295"/>
          </p:nvPr>
        </p:nvSpPr>
        <p:spPr bwMode="auto">
          <a:xfrm>
            <a:off x="28575" y="5373688"/>
            <a:ext cx="1296988" cy="2682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fld id="{08A25DEF-CE7B-4FF4-A6A8-3E91CF8A8F8A}" type="slidenum">
              <a:rPr lang="en-US" altLang="en-US" sz="1800">
                <a:solidFill>
                  <a:schemeClr val="tx1"/>
                </a:solidFill>
              </a:rPr>
              <a:pPr eaLnBrk="1" hangingPunct="1">
                <a:spcBef>
                  <a:spcPct val="0"/>
                </a:spcBef>
                <a:buFontTx/>
                <a:buNone/>
              </a:pPr>
              <a:t>83</a:t>
            </a:fld>
            <a:endParaRPr lang="en-US" altLang="en-US" sz="1800">
              <a:solidFill>
                <a:schemeClr val="tx1"/>
              </a:solidFill>
            </a:endParaRPr>
          </a:p>
        </p:txBody>
      </p:sp>
      <p:grpSp>
        <p:nvGrpSpPr>
          <p:cNvPr id="2" name="Group 1"/>
          <p:cNvGrpSpPr/>
          <p:nvPr/>
        </p:nvGrpSpPr>
        <p:grpSpPr>
          <a:xfrm>
            <a:off x="2483346" y="1959922"/>
            <a:ext cx="5329014" cy="3629318"/>
            <a:chOff x="1619250" y="1570038"/>
            <a:chExt cx="6659563" cy="4535487"/>
          </a:xfrm>
        </p:grpSpPr>
        <p:pic>
          <p:nvPicPr>
            <p:cNvPr id="101399" name="Picture 23"/>
            <p:cNvPicPr>
              <a:picLocks noChangeAspect="1" noChangeArrowheads="1"/>
            </p:cNvPicPr>
            <p:nvPr/>
          </p:nvPicPr>
          <p:blipFill rotWithShape="1">
            <a:blip r:embed="rId3"/>
            <a:srcRect l="5967" t="6528" r="7691"/>
            <a:stretch/>
          </p:blipFill>
          <p:spPr bwMode="auto">
            <a:xfrm>
              <a:off x="1619250" y="1570038"/>
              <a:ext cx="3917950" cy="3273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1401" name="Picture 25"/>
            <p:cNvPicPr>
              <a:picLocks noChangeAspect="1" noChangeArrowheads="1"/>
            </p:cNvPicPr>
            <p:nvPr/>
          </p:nvPicPr>
          <p:blipFill>
            <a:blip r:embed="rId4"/>
            <a:srcRect/>
            <a:stretch>
              <a:fillRect/>
            </a:stretch>
          </p:blipFill>
          <p:spPr bwMode="auto">
            <a:xfrm>
              <a:off x="4427538" y="3516313"/>
              <a:ext cx="3851275" cy="25892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Rectangle 2"/>
          <p:cNvSpPr>
            <a:spLocks noChangeArrowheads="1"/>
          </p:cNvSpPr>
          <p:nvPr/>
        </p:nvSpPr>
        <p:spPr bwMode="auto">
          <a:xfrm>
            <a:off x="-180528" y="6453188"/>
            <a:ext cx="43565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lvl="4" eaLnBrk="1" hangingPunct="1">
              <a:spcBef>
                <a:spcPct val="0"/>
              </a:spcBef>
              <a:buFontTx/>
              <a:buNone/>
            </a:pPr>
            <a:r>
              <a:rPr lang="en-US" altLang="en-US" sz="1200" dirty="0" smtClean="0">
                <a:solidFill>
                  <a:srgbClr val="000000"/>
                </a:solidFill>
                <a:latin typeface="Calibri"/>
                <a:ea typeface="ＭＳ Ｐゴシック" panose="020B0600070205080204" pitchFamily="34" charset="-128"/>
                <a:cs typeface="Calibri"/>
              </a:rPr>
              <a:t>Brown &amp; Doolittle,2008; </a:t>
            </a:r>
            <a:r>
              <a:rPr lang="en-US" altLang="en-US" sz="1200" dirty="0">
                <a:solidFill>
                  <a:srgbClr val="000000"/>
                </a:solidFill>
                <a:latin typeface="Calibri"/>
                <a:ea typeface="ＭＳ Ｐゴシック" panose="020B0600070205080204" pitchFamily="34" charset="-128"/>
                <a:cs typeface="Calibri"/>
              </a:rPr>
              <a:t>Center on Response to Intervention, </a:t>
            </a:r>
            <a:r>
              <a:rPr lang="en-US" altLang="en-US" sz="1200" dirty="0" err="1" smtClean="0">
                <a:solidFill>
                  <a:srgbClr val="000000"/>
                </a:solidFill>
                <a:latin typeface="Calibri"/>
                <a:ea typeface="ＭＳ Ｐゴシック" panose="020B0600070205080204" pitchFamily="34" charset="-128"/>
                <a:cs typeface="Calibri"/>
              </a:rPr>
              <a:t>n.d.d</a:t>
            </a:r>
            <a:endParaRPr lang="en-US" altLang="en-US" sz="1200" dirty="0">
              <a:solidFill>
                <a:srgbClr val="000000"/>
              </a:solidFill>
              <a:latin typeface="Calibri"/>
              <a:ea typeface="ＭＳ Ｐゴシック" panose="020B0600070205080204" pitchFamily="34" charset="-128"/>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1"/>
          <p:cNvSpPr>
            <a:spLocks noGrp="1"/>
          </p:cNvSpPr>
          <p:nvPr>
            <p:ph type="title"/>
          </p:nvPr>
        </p:nvSpPr>
        <p:spPr>
          <a:ln>
            <a:miter lim="800000"/>
            <a:headEnd/>
            <a:tailEnd/>
          </a:ln>
        </p:spPr>
        <p:txBody>
          <a:bodyPr/>
          <a:lstStyle/>
          <a:p>
            <a:r>
              <a:rPr lang="en-US" altLang="en-US" dirty="0" smtClean="0">
                <a:latin typeface="Calibri"/>
                <a:cs typeface="Calibri"/>
              </a:rPr>
              <a:t>Activity: Pick and Chips</a:t>
            </a:r>
          </a:p>
        </p:txBody>
      </p:sp>
      <p:sp>
        <p:nvSpPr>
          <p:cNvPr id="3" name="Content Placeholder 2"/>
          <p:cNvSpPr>
            <a:spLocks noGrp="1"/>
          </p:cNvSpPr>
          <p:nvPr>
            <p:ph idx="1"/>
          </p:nvPr>
        </p:nvSpPr>
        <p:spPr/>
        <p:txBody>
          <a:bodyPr/>
          <a:lstStyle/>
          <a:p>
            <a:pPr>
              <a:buFont typeface="Arial"/>
              <a:buChar char="•"/>
              <a:defRPr/>
            </a:pPr>
            <a:r>
              <a:rPr lang="en-US" sz="2400" dirty="0" smtClean="0">
                <a:latin typeface="Calibri"/>
                <a:cs typeface="Calibri"/>
              </a:rPr>
              <a:t>Pass a “chip” out to each group member.</a:t>
            </a:r>
          </a:p>
          <a:p>
            <a:pPr>
              <a:buFont typeface="Arial"/>
              <a:buChar char="•"/>
              <a:defRPr/>
            </a:pPr>
            <a:r>
              <a:rPr lang="en-US" sz="2400" dirty="0" smtClean="0">
                <a:latin typeface="Calibri"/>
                <a:cs typeface="Calibri"/>
              </a:rPr>
              <a:t>One member picks a card and reads it to others at the table.</a:t>
            </a:r>
          </a:p>
          <a:p>
            <a:pPr>
              <a:buFont typeface="Arial"/>
              <a:buChar char="•"/>
              <a:defRPr/>
            </a:pPr>
            <a:r>
              <a:rPr lang="en-US" sz="2400" dirty="0" smtClean="0">
                <a:latin typeface="Calibri"/>
                <a:cs typeface="Calibri"/>
              </a:rPr>
              <a:t>Each person reacts to the card and can agree or disagree with any of the comments they previously heard</a:t>
            </a:r>
            <a:r>
              <a:rPr lang="en-US" sz="2400" dirty="0">
                <a:latin typeface="Calibri"/>
                <a:cs typeface="Calibri"/>
              </a:rPr>
              <a:t>. </a:t>
            </a:r>
            <a:r>
              <a:rPr lang="en-US" sz="2400" dirty="0" smtClean="0">
                <a:latin typeface="Calibri"/>
                <a:cs typeface="Calibri"/>
              </a:rPr>
              <a:t>After a member responds, he or she should put his or her chip in the middle. </a:t>
            </a:r>
            <a:endParaRPr lang="en-US" sz="2400" dirty="0">
              <a:latin typeface="Calibri"/>
              <a:cs typeface="Calibri"/>
            </a:endParaRPr>
          </a:p>
          <a:p>
            <a:pPr>
              <a:buFont typeface="Arial"/>
              <a:buChar char="•"/>
              <a:defRPr/>
            </a:pPr>
            <a:r>
              <a:rPr lang="en-US" sz="2400" dirty="0" smtClean="0">
                <a:latin typeface="Calibri"/>
                <a:cs typeface="Calibri"/>
              </a:rPr>
              <a:t>When all chips are in the middle, have another person pick a new card.</a:t>
            </a:r>
          </a:p>
        </p:txBody>
      </p:sp>
      <p:sp>
        <p:nvSpPr>
          <p:cNvPr id="4" name="12-Point Star 3"/>
          <p:cNvSpPr/>
          <p:nvPr/>
        </p:nvSpPr>
        <p:spPr>
          <a:xfrm>
            <a:off x="-16237" y="188641"/>
            <a:ext cx="1851933" cy="1080120"/>
          </a:xfrm>
          <a:prstGeom prst="star12">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en-US" sz="1400" b="1" dirty="0">
                <a:solidFill>
                  <a:schemeClr val="accent4"/>
                </a:solidFill>
                <a:latin typeface="Calibri"/>
                <a:cs typeface="Calibri"/>
              </a:rPr>
              <a:t>Handout 7</a:t>
            </a:r>
          </a:p>
        </p:txBody>
      </p:sp>
      <p:pic>
        <p:nvPicPr>
          <p:cNvPr id="176135" name="Picture 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12" y="5002213"/>
            <a:ext cx="1512888" cy="1176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12-Point Star 8"/>
          <p:cNvSpPr/>
          <p:nvPr/>
        </p:nvSpPr>
        <p:spPr>
          <a:xfrm>
            <a:off x="179512" y="1052265"/>
            <a:ext cx="1763688" cy="864567"/>
          </a:xfrm>
          <a:prstGeom prst="star12">
            <a:avLst/>
          </a:prstGeom>
          <a:solidFill>
            <a:srgbClr val="FFC000"/>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200" dirty="0">
                <a:solidFill>
                  <a:schemeClr val="accent4"/>
                </a:solidFill>
                <a:latin typeface="Calibri"/>
                <a:cs typeface="Calibri"/>
              </a:rPr>
              <a:t>Interactive Activity</a:t>
            </a:r>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p:cNvSpPr>
            <a:spLocks noGrp="1"/>
          </p:cNvSpPr>
          <p:nvPr>
            <p:ph type="title"/>
          </p:nvPr>
        </p:nvSpPr>
        <p:spPr>
          <a:xfrm>
            <a:off x="1692275" y="274638"/>
            <a:ext cx="6994525" cy="1354162"/>
          </a:xfrm>
          <a:ln>
            <a:miter lim="800000"/>
            <a:headEnd/>
            <a:tailEnd/>
          </a:ln>
        </p:spPr>
        <p:txBody>
          <a:bodyPr/>
          <a:lstStyle/>
          <a:p>
            <a:r>
              <a:rPr lang="en-US" altLang="en-US" dirty="0" smtClean="0">
                <a:latin typeface="Calibri"/>
                <a:cs typeface="Calibri"/>
              </a:rPr>
              <a:t>CEM Part 2 </a:t>
            </a:r>
            <a:br>
              <a:rPr lang="en-US" altLang="en-US" dirty="0" smtClean="0">
                <a:latin typeface="Calibri"/>
                <a:cs typeface="Calibri"/>
              </a:rPr>
            </a:br>
            <a:r>
              <a:rPr lang="en-US" altLang="en-US" dirty="0" smtClean="0">
                <a:latin typeface="Calibri"/>
                <a:cs typeface="Calibri"/>
              </a:rPr>
              <a:t>Guiding Questions</a:t>
            </a:r>
          </a:p>
        </p:txBody>
      </p:sp>
      <p:sp>
        <p:nvSpPr>
          <p:cNvPr id="3" name="Content Placeholder 2"/>
          <p:cNvSpPr>
            <a:spLocks noGrp="1"/>
          </p:cNvSpPr>
          <p:nvPr>
            <p:ph idx="1"/>
          </p:nvPr>
        </p:nvSpPr>
        <p:spPr>
          <a:xfrm>
            <a:off x="1692275" y="1671910"/>
            <a:ext cx="7200900" cy="4997450"/>
          </a:xfrm>
        </p:spPr>
        <p:txBody>
          <a:bodyPr/>
          <a:lstStyle/>
          <a:p>
            <a:pPr>
              <a:buFont typeface="Arial"/>
              <a:buChar char="•"/>
              <a:defRPr/>
            </a:pPr>
            <a:r>
              <a:rPr lang="en-US" sz="2400" dirty="0">
                <a:solidFill>
                  <a:schemeClr val="bg1">
                    <a:lumMod val="65000"/>
                  </a:schemeClr>
                </a:solidFill>
                <a:latin typeface="Calibri"/>
                <a:cs typeface="Calibri"/>
              </a:rPr>
              <a:t>What</a:t>
            </a:r>
            <a:r>
              <a:rPr lang="en-US" sz="2400" dirty="0" smtClean="0">
                <a:solidFill>
                  <a:schemeClr val="bg1">
                    <a:lumMod val="65000"/>
                  </a:schemeClr>
                </a:solidFill>
                <a:latin typeface="Calibri"/>
                <a:cs typeface="Calibri"/>
              </a:rPr>
              <a:t> is universal instruction in MTSS?</a:t>
            </a:r>
          </a:p>
          <a:p>
            <a:pPr>
              <a:buFont typeface="Arial"/>
              <a:buChar char="•"/>
              <a:defRPr/>
            </a:pPr>
            <a:r>
              <a:rPr lang="en-US" sz="2400" dirty="0" smtClean="0">
                <a:solidFill>
                  <a:schemeClr val="bg1">
                    <a:lumMod val="65000"/>
                  </a:schemeClr>
                </a:solidFill>
                <a:latin typeface="Calibri"/>
                <a:cs typeface="Calibri"/>
              </a:rPr>
              <a:t>What does high-quality math instruction at the universal level look like?</a:t>
            </a:r>
          </a:p>
          <a:p>
            <a:pPr>
              <a:buFont typeface="Arial"/>
              <a:buChar char="•"/>
              <a:defRPr/>
            </a:pPr>
            <a:r>
              <a:rPr lang="en-US" sz="2400" dirty="0" smtClean="0">
                <a:solidFill>
                  <a:schemeClr val="bg1">
                    <a:lumMod val="65000"/>
                  </a:schemeClr>
                </a:solidFill>
                <a:latin typeface="Calibri"/>
                <a:cs typeface="Calibri"/>
              </a:rPr>
              <a:t>What </a:t>
            </a:r>
            <a:r>
              <a:rPr lang="en-US" sz="2400" dirty="0">
                <a:solidFill>
                  <a:schemeClr val="bg1">
                    <a:lumMod val="65000"/>
                  </a:schemeClr>
                </a:solidFill>
                <a:latin typeface="Calibri"/>
                <a:cs typeface="Calibri"/>
              </a:rPr>
              <a:t>are considerations for math instruction in the </a:t>
            </a:r>
            <a:r>
              <a:rPr lang="en-US" sz="2400" dirty="0" smtClean="0">
                <a:solidFill>
                  <a:schemeClr val="bg1">
                    <a:lumMod val="65000"/>
                  </a:schemeClr>
                </a:solidFill>
                <a:latin typeface="Calibri"/>
                <a:cs typeface="Calibri"/>
              </a:rPr>
              <a:t>CCSS?</a:t>
            </a:r>
            <a:endParaRPr lang="en-US" sz="2400" dirty="0">
              <a:solidFill>
                <a:schemeClr val="bg1">
                  <a:lumMod val="65000"/>
                </a:schemeClr>
              </a:solidFill>
              <a:latin typeface="Calibri"/>
              <a:cs typeface="Calibri"/>
            </a:endParaRPr>
          </a:p>
          <a:p>
            <a:pPr marL="2062163">
              <a:buFont typeface="Arial"/>
              <a:buChar char="•"/>
              <a:defRPr/>
            </a:pPr>
            <a:r>
              <a:rPr lang="en-US" sz="2400" dirty="0" smtClean="0">
                <a:solidFill>
                  <a:schemeClr val="bg1">
                    <a:lumMod val="65000"/>
                  </a:schemeClr>
                </a:solidFill>
                <a:latin typeface="Calibri"/>
                <a:cs typeface="Calibri"/>
              </a:rPr>
              <a:t>What is the role of screening and progress monitoring at the universal level?</a:t>
            </a:r>
          </a:p>
          <a:p>
            <a:pPr marL="2062163">
              <a:buFont typeface="Arial"/>
              <a:buChar char="•"/>
              <a:defRPr/>
            </a:pPr>
            <a:r>
              <a:rPr lang="en-US" sz="2400" dirty="0" smtClean="0">
                <a:solidFill>
                  <a:srgbClr val="FFC000"/>
                </a:solidFill>
                <a:latin typeface="Calibri"/>
                <a:cs typeface="Calibri"/>
              </a:rPr>
              <a:t>How should data-based decisions be made?</a:t>
            </a:r>
            <a:endParaRPr lang="en-US" sz="2400" dirty="0">
              <a:solidFill>
                <a:srgbClr val="FFC000"/>
              </a:solidFill>
              <a:latin typeface="Calibri"/>
              <a:cs typeface="Calibri"/>
            </a:endParaRPr>
          </a:p>
          <a:p>
            <a:pPr>
              <a:buFont typeface="Wingdings" pitchFamily="2" charset="2"/>
              <a:buChar char="§"/>
              <a:defRPr/>
            </a:pPr>
            <a:endParaRPr lang="en-US" sz="20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4134718"/>
            <a:ext cx="1872208" cy="19585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54050"/>
            <a:ext cx="7272338"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1599730" y="2852738"/>
            <a:ext cx="7272808" cy="2705472"/>
          </a:xfrm>
          <a:prstGeom prst="rect">
            <a:avLst/>
          </a:prstGeom>
          <a:noFill/>
          <a:ln>
            <a:noFill/>
          </a:ln>
          <a:extLst/>
        </p:spPr>
        <p:txBody>
          <a:bodyPr/>
          <a:lstStyle>
            <a:lvl1pPr algn="ctr" rtl="0" eaLnBrk="0" fontAlgn="base" hangingPunct="0">
              <a:spcBef>
                <a:spcPct val="0"/>
              </a:spcBef>
              <a:spcAft>
                <a:spcPct val="0"/>
              </a:spcAft>
              <a:defRPr sz="4400" b="1">
                <a:solidFill>
                  <a:srgbClr val="0061AF"/>
                </a:solidFill>
                <a:latin typeface="+mj-lt"/>
                <a:ea typeface="+mj-ea"/>
                <a:cs typeface="+mj-cs"/>
              </a:defRPr>
            </a:lvl1pPr>
            <a:lvl2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2pPr>
            <a:lvl3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3pPr>
            <a:lvl4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4pPr>
            <a:lvl5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altLang="en-US" dirty="0" smtClean="0">
                <a:solidFill>
                  <a:schemeClr val="tx1"/>
                </a:solidFill>
                <a:latin typeface="Calibri"/>
                <a:cs typeface="Calibri"/>
              </a:rPr>
              <a:t>What Is the Process for </a:t>
            </a:r>
            <a:br>
              <a:rPr lang="en-US" altLang="en-US" dirty="0" smtClean="0">
                <a:solidFill>
                  <a:schemeClr val="tx1"/>
                </a:solidFill>
                <a:latin typeface="Calibri"/>
                <a:cs typeface="Calibri"/>
              </a:rPr>
            </a:br>
            <a:r>
              <a:rPr lang="en-US" altLang="en-US" dirty="0" smtClean="0">
                <a:solidFill>
                  <a:schemeClr val="tx1"/>
                </a:solidFill>
                <a:latin typeface="Calibri"/>
                <a:cs typeface="Calibri"/>
              </a:rPr>
              <a:t>Data-Based </a:t>
            </a:r>
            <a:r>
              <a:rPr lang="en-US" altLang="en-US" dirty="0">
                <a:solidFill>
                  <a:schemeClr val="tx1"/>
                </a:solidFill>
                <a:latin typeface="Calibri"/>
                <a:cs typeface="Calibri"/>
              </a:rPr>
              <a:t>D</a:t>
            </a:r>
            <a:r>
              <a:rPr lang="en-US" altLang="en-US" dirty="0" smtClean="0">
                <a:solidFill>
                  <a:schemeClr val="tx1"/>
                </a:solidFill>
                <a:latin typeface="Calibri"/>
                <a:cs typeface="Calibri"/>
              </a:rPr>
              <a:t>ecision </a:t>
            </a:r>
            <a:r>
              <a:rPr lang="en-US" altLang="en-US" dirty="0">
                <a:solidFill>
                  <a:schemeClr val="tx1"/>
                </a:solidFill>
                <a:latin typeface="Calibri"/>
                <a:cs typeface="Calibri"/>
              </a:rPr>
              <a:t>M</a:t>
            </a:r>
            <a:r>
              <a:rPr lang="en-US" altLang="en-US" dirty="0" smtClean="0">
                <a:solidFill>
                  <a:schemeClr val="tx1"/>
                </a:solidFill>
                <a:latin typeface="Calibri"/>
                <a:cs typeface="Calibri"/>
              </a:rPr>
              <a:t>aking?</a:t>
            </a:r>
            <a:endParaRPr lang="en-US" altLang="en-US" dirty="0">
              <a:solidFill>
                <a:schemeClr val="tx1"/>
              </a:solidFill>
              <a:latin typeface="Calibri"/>
              <a:cs typeface="Calibri"/>
            </a:endParaRPr>
          </a:p>
          <a:p>
            <a:pPr>
              <a:defRPr/>
            </a:pPr>
            <a:endParaRPr lang="en-US" sz="4000" kern="0" dirty="0">
              <a:ln w="1905"/>
              <a:solidFill>
                <a:schemeClr val="tx1"/>
              </a:solidFill>
              <a:effectLst>
                <a:outerShdw blurRad="38100" dist="38100" dir="2700000" algn="tl">
                  <a:srgbClr val="000000">
                    <a:alpha val="43137"/>
                  </a:srgbClr>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p:cNvSpPr>
            <a:spLocks noGrp="1"/>
          </p:cNvSpPr>
          <p:nvPr>
            <p:ph type="title"/>
          </p:nvPr>
        </p:nvSpPr>
        <p:spPr>
          <a:ln>
            <a:miter lim="800000"/>
            <a:headEnd/>
            <a:tailEnd/>
          </a:ln>
        </p:spPr>
        <p:txBody>
          <a:bodyPr/>
          <a:lstStyle/>
          <a:p>
            <a:r>
              <a:rPr lang="en-US" altLang="en-US" dirty="0" smtClean="0">
                <a:latin typeface="Calibri"/>
                <a:cs typeface="Calibri"/>
              </a:rPr>
              <a:t>Purpose of Data Analysis</a:t>
            </a:r>
          </a:p>
        </p:txBody>
      </p:sp>
      <p:sp>
        <p:nvSpPr>
          <p:cNvPr id="3" name="Content Placeholder 2"/>
          <p:cNvSpPr>
            <a:spLocks noGrp="1"/>
          </p:cNvSpPr>
          <p:nvPr>
            <p:ph idx="1"/>
          </p:nvPr>
        </p:nvSpPr>
        <p:spPr/>
        <p:txBody>
          <a:bodyPr/>
          <a:lstStyle/>
          <a:p>
            <a:pPr>
              <a:buClr>
                <a:srgbClr val="0061AF"/>
              </a:buClr>
              <a:buFont typeface="Arial"/>
              <a:buChar char="•"/>
              <a:defRPr/>
            </a:pPr>
            <a:r>
              <a:rPr lang="en-US" sz="2400" b="1" dirty="0">
                <a:solidFill>
                  <a:schemeClr val="tx1"/>
                </a:solidFill>
                <a:latin typeface="Calibri"/>
                <a:cs typeface="Calibri"/>
              </a:rPr>
              <a:t>Identify</a:t>
            </a:r>
            <a:r>
              <a:rPr lang="en-US" sz="2400" dirty="0">
                <a:solidFill>
                  <a:schemeClr val="tx1"/>
                </a:solidFill>
                <a:latin typeface="Calibri"/>
                <a:cs typeface="Calibri"/>
              </a:rPr>
              <a:t> students who need additional assessment and </a:t>
            </a:r>
            <a:r>
              <a:rPr lang="en-US" sz="2400" dirty="0" smtClean="0">
                <a:solidFill>
                  <a:schemeClr val="tx1"/>
                </a:solidFill>
                <a:latin typeface="Calibri"/>
                <a:cs typeface="Calibri"/>
              </a:rPr>
              <a:t>instruction.</a:t>
            </a:r>
            <a:endParaRPr lang="en-US" sz="2400" dirty="0">
              <a:solidFill>
                <a:schemeClr val="tx1"/>
              </a:solidFill>
              <a:latin typeface="Calibri"/>
              <a:cs typeface="Calibri"/>
            </a:endParaRPr>
          </a:p>
          <a:p>
            <a:pPr>
              <a:buClr>
                <a:srgbClr val="0061AF"/>
              </a:buClr>
              <a:buFont typeface="Arial"/>
              <a:buChar char="•"/>
              <a:defRPr/>
            </a:pPr>
            <a:r>
              <a:rPr lang="en-US" sz="2400" b="1" dirty="0">
                <a:solidFill>
                  <a:schemeClr val="tx1"/>
                </a:solidFill>
                <a:latin typeface="Calibri"/>
                <a:cs typeface="Calibri"/>
              </a:rPr>
              <a:t>Evaluate</a:t>
            </a:r>
            <a:r>
              <a:rPr lang="en-US" sz="2400" dirty="0">
                <a:solidFill>
                  <a:schemeClr val="tx1"/>
                </a:solidFill>
                <a:latin typeface="Calibri"/>
                <a:cs typeface="Calibri"/>
              </a:rPr>
              <a:t> effectiveness of </a:t>
            </a:r>
            <a:r>
              <a:rPr lang="en-US" sz="2400" dirty="0" smtClean="0">
                <a:solidFill>
                  <a:schemeClr val="tx1"/>
                </a:solidFill>
                <a:latin typeface="Calibri"/>
                <a:cs typeface="Calibri"/>
              </a:rPr>
              <a:t>universal </a:t>
            </a:r>
            <a:r>
              <a:rPr lang="en-US" sz="2400" dirty="0">
                <a:solidFill>
                  <a:schemeClr val="tx1"/>
                </a:solidFill>
                <a:latin typeface="Calibri"/>
                <a:cs typeface="Calibri"/>
              </a:rPr>
              <a:t>curriculum and </a:t>
            </a:r>
            <a:r>
              <a:rPr lang="en-US" sz="2400" dirty="0" smtClean="0">
                <a:solidFill>
                  <a:schemeClr val="tx1"/>
                </a:solidFill>
                <a:latin typeface="Calibri"/>
                <a:cs typeface="Calibri"/>
              </a:rPr>
              <a:t>instruction.</a:t>
            </a:r>
            <a:endParaRPr lang="en-US" sz="2400" dirty="0">
              <a:solidFill>
                <a:schemeClr val="tx1"/>
              </a:solidFill>
              <a:latin typeface="Calibri"/>
              <a:cs typeface="Calibri"/>
            </a:endParaRPr>
          </a:p>
          <a:p>
            <a:pPr>
              <a:buClr>
                <a:srgbClr val="0061AF"/>
              </a:buClr>
              <a:buFont typeface="Arial"/>
              <a:buChar char="•"/>
              <a:defRPr/>
            </a:pPr>
            <a:r>
              <a:rPr lang="en-US" sz="2400" b="1" dirty="0">
                <a:solidFill>
                  <a:schemeClr val="tx1"/>
                </a:solidFill>
                <a:latin typeface="Calibri"/>
                <a:cs typeface="Calibri"/>
              </a:rPr>
              <a:t>Allocate </a:t>
            </a:r>
            <a:r>
              <a:rPr lang="en-US" sz="2400" dirty="0" smtClean="0">
                <a:solidFill>
                  <a:schemeClr val="tx1"/>
                </a:solidFill>
                <a:latin typeface="Calibri"/>
                <a:cs typeface="Calibri"/>
              </a:rPr>
              <a:t>resources.</a:t>
            </a:r>
            <a:endParaRPr lang="en-US" sz="2400" dirty="0">
              <a:solidFill>
                <a:schemeClr val="tx1"/>
              </a:solidFill>
              <a:latin typeface="Calibri"/>
              <a:cs typeface="Calibri"/>
            </a:endParaRPr>
          </a:p>
          <a:p>
            <a:pPr>
              <a:buClr>
                <a:srgbClr val="0061AF"/>
              </a:buClr>
              <a:buFont typeface="Arial"/>
              <a:buChar char="•"/>
              <a:defRPr/>
            </a:pPr>
            <a:r>
              <a:rPr lang="en-US" sz="2400" b="1" dirty="0">
                <a:solidFill>
                  <a:schemeClr val="tx1"/>
                </a:solidFill>
                <a:latin typeface="Calibri"/>
                <a:cs typeface="Calibri"/>
              </a:rPr>
              <a:t>Evaluate</a:t>
            </a:r>
            <a:r>
              <a:rPr lang="en-US" sz="2400" dirty="0">
                <a:solidFill>
                  <a:schemeClr val="tx1"/>
                </a:solidFill>
                <a:latin typeface="Calibri"/>
                <a:cs typeface="Calibri"/>
              </a:rPr>
              <a:t> effectiveness of instruction programs for target groups (e.g., </a:t>
            </a:r>
            <a:r>
              <a:rPr lang="en-US" sz="2400" dirty="0" smtClean="0">
                <a:solidFill>
                  <a:schemeClr val="tx1"/>
                </a:solidFill>
                <a:latin typeface="Calibri"/>
                <a:cs typeface="Calibri"/>
              </a:rPr>
              <a:t>English learners, </a:t>
            </a:r>
            <a:r>
              <a:rPr lang="en-US" sz="2400" dirty="0">
                <a:solidFill>
                  <a:schemeClr val="tx1"/>
                </a:solidFill>
                <a:latin typeface="Calibri"/>
                <a:cs typeface="Calibri"/>
              </a:rPr>
              <a:t>Title I</a:t>
            </a:r>
            <a:r>
              <a:rPr lang="en-US" sz="2400" dirty="0" smtClean="0">
                <a:solidFill>
                  <a:schemeClr val="tx1"/>
                </a:solidFill>
                <a:latin typeface="Calibri"/>
                <a:cs typeface="Calibri"/>
              </a:rPr>
              <a:t>).</a:t>
            </a:r>
            <a:endParaRPr lang="en-US" sz="2400" dirty="0">
              <a:solidFill>
                <a:schemeClr val="tx1"/>
              </a:solidFill>
              <a:latin typeface="Calibri"/>
              <a:cs typeface="Calibri"/>
            </a:endParaRPr>
          </a:p>
        </p:txBody>
      </p:sp>
      <p:sp>
        <p:nvSpPr>
          <p:cNvPr id="182276" name="Slide Number Placeholder 3"/>
          <p:cNvSpPr>
            <a:spLocks noGrp="1"/>
          </p:cNvSpPr>
          <p:nvPr>
            <p:ph type="sldNum" sz="quarter" idx="4294967295"/>
          </p:nvPr>
        </p:nvSpPr>
        <p:spPr bwMode="auto">
          <a:xfrm>
            <a:off x="28575" y="5373688"/>
            <a:ext cx="1296988" cy="2682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fld id="{E1F75973-4045-46F1-9FA3-9DA979704E69}" type="slidenum">
              <a:rPr lang="en-US" altLang="en-US" sz="1800">
                <a:solidFill>
                  <a:schemeClr val="tx1"/>
                </a:solidFill>
              </a:rPr>
              <a:pPr eaLnBrk="1" hangingPunct="1">
                <a:spcBef>
                  <a:spcPct val="0"/>
                </a:spcBef>
                <a:buFontTx/>
                <a:buNone/>
              </a:pPr>
              <a:t>87</a:t>
            </a:fld>
            <a:endParaRPr lang="en-US" altLang="en-US" sz="1800">
              <a:solidFill>
                <a:schemeClr val="tx1"/>
              </a:solidFill>
            </a:endParaRPr>
          </a:p>
        </p:txBody>
      </p:sp>
      <p:sp>
        <p:nvSpPr>
          <p:cNvPr id="4" name="Rectangle 3"/>
          <p:cNvSpPr/>
          <p:nvPr/>
        </p:nvSpPr>
        <p:spPr>
          <a:xfrm>
            <a:off x="1619672" y="6309320"/>
            <a:ext cx="2809183" cy="276999"/>
          </a:xfrm>
          <a:prstGeom prst="rect">
            <a:avLst/>
          </a:prstGeom>
        </p:spPr>
        <p:txBody>
          <a:bodyPr wrap="none">
            <a:spAutoFit/>
          </a:bodyPr>
          <a:lstStyle/>
          <a:p>
            <a:r>
              <a:rPr lang="en-US" sz="1200" dirty="0">
                <a:solidFill>
                  <a:srgbClr val="000000"/>
                </a:solidFill>
                <a:latin typeface="Calibri"/>
                <a:cs typeface="Calibri"/>
              </a:rPr>
              <a:t>Center on Response to Intervention, </a:t>
            </a:r>
            <a:r>
              <a:rPr lang="en-US" sz="1200" dirty="0" err="1">
                <a:solidFill>
                  <a:srgbClr val="000000"/>
                </a:solidFill>
                <a:latin typeface="Calibri"/>
                <a:cs typeface="Calibri"/>
              </a:rPr>
              <a:t>n.d.d</a:t>
            </a:r>
            <a:r>
              <a:rPr lang="en-US" sz="1200" dirty="0">
                <a:solidFill>
                  <a:srgbClr val="000000"/>
                </a:solidFill>
                <a:latin typeface="Calibri"/>
                <a:cs typeface="Calibri"/>
              </a:rPr>
              <a:t> </a:t>
            </a:r>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p:nvPr>
        </p:nvSpPr>
        <p:spPr>
          <a:ln>
            <a:miter lim="800000"/>
            <a:headEnd/>
            <a:tailEnd/>
          </a:ln>
        </p:spPr>
        <p:txBody>
          <a:bodyPr/>
          <a:lstStyle/>
          <a:p>
            <a:r>
              <a:rPr lang="en-US" altLang="en-US" dirty="0" smtClean="0">
                <a:latin typeface="Calibri"/>
                <a:cs typeface="Calibri"/>
              </a:rPr>
              <a:t>Levels of Data Analyses</a:t>
            </a:r>
          </a:p>
        </p:txBody>
      </p:sp>
      <p:sp>
        <p:nvSpPr>
          <p:cNvPr id="3" name="Content Placeholder 2"/>
          <p:cNvSpPr>
            <a:spLocks noGrp="1"/>
          </p:cNvSpPr>
          <p:nvPr>
            <p:ph idx="1"/>
          </p:nvPr>
        </p:nvSpPr>
        <p:spPr/>
        <p:txBody>
          <a:bodyPr/>
          <a:lstStyle/>
          <a:p>
            <a:pPr marL="0" indent="0">
              <a:buClr>
                <a:schemeClr val="accent1"/>
              </a:buClr>
              <a:buNone/>
              <a:defRPr/>
            </a:pPr>
            <a:r>
              <a:rPr lang="en-US" sz="2800" b="1" dirty="0">
                <a:solidFill>
                  <a:schemeClr val="tx1"/>
                </a:solidFill>
                <a:latin typeface="Calibri"/>
                <a:cs typeface="Calibri"/>
              </a:rPr>
              <a:t>Data </a:t>
            </a:r>
            <a:r>
              <a:rPr lang="en-US" sz="2800" b="1" dirty="0" smtClean="0">
                <a:solidFill>
                  <a:schemeClr val="tx1"/>
                </a:solidFill>
                <a:latin typeface="Calibri"/>
                <a:cs typeface="Calibri"/>
              </a:rPr>
              <a:t>analyses </a:t>
            </a:r>
            <a:r>
              <a:rPr lang="en-US" sz="2800" b="1" dirty="0">
                <a:solidFill>
                  <a:schemeClr val="tx1"/>
                </a:solidFill>
                <a:latin typeface="Calibri"/>
                <a:cs typeface="Calibri"/>
              </a:rPr>
              <a:t>should occur at the</a:t>
            </a:r>
            <a:r>
              <a:rPr lang="en-US" sz="2800" b="1" dirty="0" smtClean="0">
                <a:solidFill>
                  <a:schemeClr val="tx1"/>
                </a:solidFill>
                <a:latin typeface="Calibri"/>
                <a:cs typeface="Calibri"/>
              </a:rPr>
              <a:t>:</a:t>
            </a:r>
            <a:endParaRPr lang="en-US" sz="2800" b="1" dirty="0">
              <a:solidFill>
                <a:schemeClr val="tx1"/>
              </a:solidFill>
              <a:latin typeface="Calibri"/>
              <a:cs typeface="Calibri"/>
            </a:endParaRPr>
          </a:p>
        </p:txBody>
      </p:sp>
      <p:sp>
        <p:nvSpPr>
          <p:cNvPr id="184324" name="Slide Number Placeholder 3"/>
          <p:cNvSpPr>
            <a:spLocks noGrp="1"/>
          </p:cNvSpPr>
          <p:nvPr>
            <p:ph type="sldNum" sz="quarter" idx="4294967295"/>
          </p:nvPr>
        </p:nvSpPr>
        <p:spPr bwMode="auto">
          <a:xfrm>
            <a:off x="28575" y="5373688"/>
            <a:ext cx="1296988" cy="2682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fld id="{EE4B8787-57CC-433F-9C15-392ABBEC2B4B}" type="slidenum">
              <a:rPr lang="en-US" altLang="en-US" sz="1800">
                <a:solidFill>
                  <a:schemeClr val="tx1"/>
                </a:solidFill>
              </a:rPr>
              <a:pPr eaLnBrk="1" hangingPunct="1">
                <a:spcBef>
                  <a:spcPct val="0"/>
                </a:spcBef>
                <a:buFontTx/>
                <a:buNone/>
              </a:pPr>
              <a:t>88</a:t>
            </a:fld>
            <a:endParaRPr lang="en-US" altLang="en-US" sz="1800">
              <a:solidFill>
                <a:schemeClr val="tx1"/>
              </a:solidFill>
            </a:endParaRPr>
          </a:p>
        </p:txBody>
      </p:sp>
      <p:grpSp>
        <p:nvGrpSpPr>
          <p:cNvPr id="5" name="Group 4"/>
          <p:cNvGrpSpPr/>
          <p:nvPr/>
        </p:nvGrpSpPr>
        <p:grpSpPr>
          <a:xfrm>
            <a:off x="1936013" y="2204864"/>
            <a:ext cx="6020363" cy="3528392"/>
            <a:chOff x="1691681" y="2204864"/>
            <a:chExt cx="6020363" cy="3528392"/>
          </a:xfrm>
        </p:grpSpPr>
        <p:grpSp>
          <p:nvGrpSpPr>
            <p:cNvPr id="2" name="Group 1"/>
            <p:cNvGrpSpPr/>
            <p:nvPr/>
          </p:nvGrpSpPr>
          <p:grpSpPr>
            <a:xfrm>
              <a:off x="1691681" y="2204864"/>
              <a:ext cx="6020363" cy="3204437"/>
              <a:chOff x="1691680" y="2204864"/>
              <a:chExt cx="6764561" cy="3600548"/>
            </a:xfrm>
          </p:grpSpPr>
          <p:pic>
            <p:nvPicPr>
              <p:cNvPr id="94214" name="Picture 10" descr="C:\Users\lartzi\Desktop\Part 2 Universal Math\PowerPoint\4534495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2204864"/>
                <a:ext cx="2232246" cy="15843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94215" name="Picture 11" descr="C:\Users\lartzi\Desktop\Part 2 Universal Math\PowerPoint\dv194007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4221088"/>
                <a:ext cx="2263775" cy="15843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94216" name="Picture 12" descr="C:\Users\lartzi\Desktop\Part 2 Universal Math\PowerPoint\46226864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224" y="4218515"/>
                <a:ext cx="1868017" cy="15553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sp>
            <p:nvSpPr>
              <p:cNvPr id="14" name="Rounded Rectangle 13"/>
              <p:cNvSpPr/>
              <p:nvPr/>
            </p:nvSpPr>
            <p:spPr>
              <a:xfrm>
                <a:off x="2417652" y="2204864"/>
                <a:ext cx="2226356" cy="1584176"/>
              </a:xfrm>
              <a:prstGeom prst="roundRect">
                <a:avLst/>
              </a:prstGeom>
              <a:blipFill>
                <a:blip r:embed="rId6">
                  <a:extLst>
                    <a:ext uri="{28A0092B-C50C-407E-A947-70E740481C1C}">
                      <a14:useLocalDpi xmlns:a14="http://schemas.microsoft.com/office/drawing/2010/main" val="0"/>
                    </a:ext>
                  </a:extLst>
                </a:blip>
                <a:srcRect/>
                <a:stretch>
                  <a:fillRect l="-2000" r="-2000"/>
                </a:stretch>
              </a:blip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101385" name="Picture 9" descr="C:\Users\lartzi\Downloads\17726256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1680" y="4221088"/>
                <a:ext cx="2137036" cy="15527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a:off x="2337786" y="3653272"/>
              <a:ext cx="1981425" cy="307777"/>
            </a:xfrm>
            <a:prstGeom prst="rect">
              <a:avLst/>
            </a:prstGeom>
            <a:noFill/>
          </p:spPr>
          <p:txBody>
            <a:bodyPr wrap="square" rtlCol="0">
              <a:spAutoFit/>
            </a:bodyPr>
            <a:lstStyle/>
            <a:p>
              <a:pPr algn="ctr"/>
              <a:r>
                <a:rPr lang="en-US" altLang="en-US" sz="1400" b="1" dirty="0">
                  <a:latin typeface="Calibri"/>
                  <a:cs typeface="Calibri"/>
                </a:rPr>
                <a:t>District Level</a:t>
              </a:r>
              <a:endParaRPr lang="en-US" sz="1400" dirty="0">
                <a:latin typeface="Calibri"/>
                <a:cs typeface="Calibri"/>
              </a:endParaRPr>
            </a:p>
          </p:txBody>
        </p:sp>
        <p:sp>
          <p:nvSpPr>
            <p:cNvPr id="15" name="TextBox 14"/>
            <p:cNvSpPr txBox="1"/>
            <p:nvPr/>
          </p:nvSpPr>
          <p:spPr>
            <a:xfrm>
              <a:off x="4644883" y="3653272"/>
              <a:ext cx="1981425" cy="307777"/>
            </a:xfrm>
            <a:prstGeom prst="rect">
              <a:avLst/>
            </a:prstGeom>
            <a:noFill/>
          </p:spPr>
          <p:txBody>
            <a:bodyPr wrap="square" rtlCol="0">
              <a:spAutoFit/>
            </a:bodyPr>
            <a:lstStyle/>
            <a:p>
              <a:pPr algn="ctr" eaLnBrk="1" hangingPunct="1"/>
              <a:r>
                <a:rPr lang="en-US" altLang="en-US" sz="1400" b="1" dirty="0">
                  <a:latin typeface="Calibri"/>
                  <a:cs typeface="Calibri"/>
                </a:rPr>
                <a:t>School </a:t>
              </a:r>
              <a:r>
                <a:rPr lang="en-US" altLang="en-US" sz="1400" b="1" dirty="0" smtClean="0">
                  <a:latin typeface="Calibri"/>
                  <a:cs typeface="Calibri"/>
                </a:rPr>
                <a:t>Level</a:t>
              </a:r>
              <a:endParaRPr lang="en-US" altLang="en-US" sz="1400" b="1" dirty="0">
                <a:latin typeface="Calibri"/>
                <a:cs typeface="Calibri"/>
              </a:endParaRPr>
            </a:p>
          </p:txBody>
        </p:sp>
        <p:sp>
          <p:nvSpPr>
            <p:cNvPr id="16" name="TextBox 15"/>
            <p:cNvSpPr txBox="1"/>
            <p:nvPr/>
          </p:nvSpPr>
          <p:spPr>
            <a:xfrm>
              <a:off x="1692211" y="5425479"/>
              <a:ext cx="1981425" cy="307777"/>
            </a:xfrm>
            <a:prstGeom prst="rect">
              <a:avLst/>
            </a:prstGeom>
            <a:noFill/>
          </p:spPr>
          <p:txBody>
            <a:bodyPr wrap="square" rtlCol="0">
              <a:spAutoFit/>
            </a:bodyPr>
            <a:lstStyle/>
            <a:p>
              <a:pPr algn="ctr"/>
              <a:r>
                <a:rPr lang="en-US" altLang="en-US" sz="1400" b="1" dirty="0">
                  <a:latin typeface="Calibri"/>
                  <a:cs typeface="Calibri"/>
                </a:rPr>
                <a:t>Grade Level</a:t>
              </a:r>
              <a:endParaRPr lang="en-US" sz="1400" dirty="0">
                <a:latin typeface="Calibri"/>
                <a:cs typeface="Calibri"/>
              </a:endParaRPr>
            </a:p>
          </p:txBody>
        </p:sp>
        <p:sp>
          <p:nvSpPr>
            <p:cNvPr id="17" name="TextBox 16"/>
            <p:cNvSpPr txBox="1"/>
            <p:nvPr/>
          </p:nvSpPr>
          <p:spPr>
            <a:xfrm>
              <a:off x="3806522" y="5425479"/>
              <a:ext cx="1981425" cy="307777"/>
            </a:xfrm>
            <a:prstGeom prst="rect">
              <a:avLst/>
            </a:prstGeom>
            <a:noFill/>
          </p:spPr>
          <p:txBody>
            <a:bodyPr wrap="square" rtlCol="0">
              <a:spAutoFit/>
            </a:bodyPr>
            <a:lstStyle/>
            <a:p>
              <a:pPr algn="ctr"/>
              <a:r>
                <a:rPr lang="en-US" altLang="en-US" sz="1400" b="1" dirty="0">
                  <a:latin typeface="Calibri"/>
                  <a:cs typeface="Calibri"/>
                </a:rPr>
                <a:t>Class Level</a:t>
              </a:r>
              <a:endParaRPr lang="en-US" sz="1400" dirty="0">
                <a:latin typeface="Calibri"/>
                <a:cs typeface="Calibri"/>
              </a:endParaRPr>
            </a:p>
          </p:txBody>
        </p:sp>
        <p:sp>
          <p:nvSpPr>
            <p:cNvPr id="18" name="TextBox 17"/>
            <p:cNvSpPr txBox="1"/>
            <p:nvPr/>
          </p:nvSpPr>
          <p:spPr>
            <a:xfrm>
              <a:off x="6049536" y="5425479"/>
              <a:ext cx="1662508" cy="307777"/>
            </a:xfrm>
            <a:prstGeom prst="rect">
              <a:avLst/>
            </a:prstGeom>
            <a:noFill/>
          </p:spPr>
          <p:txBody>
            <a:bodyPr wrap="square" rtlCol="0">
              <a:spAutoFit/>
            </a:bodyPr>
            <a:lstStyle/>
            <a:p>
              <a:pPr algn="ctr"/>
              <a:r>
                <a:rPr lang="en-US" altLang="en-US" sz="1400" b="1" dirty="0">
                  <a:latin typeface="Calibri"/>
                  <a:cs typeface="Calibri"/>
                </a:rPr>
                <a:t>Student Level</a:t>
              </a:r>
              <a:endParaRPr lang="en-US" sz="1400" dirty="0">
                <a:latin typeface="Calibri"/>
                <a:cs typeface="Calibri"/>
              </a:endParaRPr>
            </a:p>
          </p:txBody>
        </p:sp>
      </p:grpSp>
      <p:sp>
        <p:nvSpPr>
          <p:cNvPr id="19" name="Rectangle 18"/>
          <p:cNvSpPr/>
          <p:nvPr/>
        </p:nvSpPr>
        <p:spPr>
          <a:xfrm>
            <a:off x="1619672" y="6309320"/>
            <a:ext cx="2809183" cy="276999"/>
          </a:xfrm>
          <a:prstGeom prst="rect">
            <a:avLst/>
          </a:prstGeom>
        </p:spPr>
        <p:txBody>
          <a:bodyPr wrap="none">
            <a:spAutoFit/>
          </a:bodyPr>
          <a:lstStyle/>
          <a:p>
            <a:r>
              <a:rPr lang="en-US" sz="1200" dirty="0">
                <a:solidFill>
                  <a:srgbClr val="000000"/>
                </a:solidFill>
                <a:latin typeface="Calibri"/>
                <a:cs typeface="Calibri"/>
              </a:rPr>
              <a:t>Center on Response to Intervention, </a:t>
            </a:r>
            <a:r>
              <a:rPr lang="en-US" sz="1200" dirty="0" err="1">
                <a:solidFill>
                  <a:srgbClr val="000000"/>
                </a:solidFill>
                <a:latin typeface="Calibri"/>
                <a:cs typeface="Calibri"/>
              </a:rPr>
              <a:t>n.d.d</a:t>
            </a:r>
            <a:r>
              <a:rPr lang="en-US" sz="1200" dirty="0">
                <a:solidFill>
                  <a:srgbClr val="000000"/>
                </a:solidFill>
                <a:latin typeface="Calibri"/>
                <a:cs typeface="Calibri"/>
              </a:rPr>
              <a:t> </a:t>
            </a:r>
          </a:p>
        </p:txBody>
      </p:sp>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p:cNvSpPr>
            <a:spLocks noGrp="1"/>
          </p:cNvSpPr>
          <p:nvPr>
            <p:ph type="title"/>
          </p:nvPr>
        </p:nvSpPr>
        <p:spPr>
          <a:xfrm>
            <a:off x="1692275" y="274638"/>
            <a:ext cx="6994525" cy="1282154"/>
          </a:xfrm>
          <a:ln>
            <a:miter lim="800000"/>
            <a:headEnd/>
            <a:tailEnd/>
          </a:ln>
        </p:spPr>
        <p:txBody>
          <a:bodyPr/>
          <a:lstStyle/>
          <a:p>
            <a:r>
              <a:rPr lang="en-US" altLang="en-US" sz="4000" dirty="0" smtClean="0">
                <a:latin typeface="Calibri"/>
                <a:cs typeface="Calibri"/>
              </a:rPr>
              <a:t>Routines and Procedures for Data-Based Decision Making</a:t>
            </a:r>
          </a:p>
        </p:txBody>
      </p:sp>
      <p:sp>
        <p:nvSpPr>
          <p:cNvPr id="110595" name="Content Placeholder 2"/>
          <p:cNvSpPr>
            <a:spLocks noGrp="1"/>
          </p:cNvSpPr>
          <p:nvPr>
            <p:ph idx="1"/>
          </p:nvPr>
        </p:nvSpPr>
        <p:spPr/>
        <p:txBody>
          <a:bodyPr/>
          <a:lstStyle/>
          <a:p>
            <a:pPr>
              <a:buClr>
                <a:srgbClr val="0061AF"/>
              </a:buClr>
              <a:buFont typeface="Arial"/>
              <a:buChar char="•"/>
              <a:defRPr/>
            </a:pPr>
            <a:r>
              <a:rPr lang="en-US" sz="2400" dirty="0">
                <a:latin typeface="Calibri"/>
                <a:cs typeface="Calibri"/>
              </a:rPr>
              <a:t>Teams should </a:t>
            </a:r>
            <a:r>
              <a:rPr lang="en-US" sz="2400" dirty="0" smtClean="0">
                <a:latin typeface="Calibri"/>
                <a:cs typeface="Calibri"/>
              </a:rPr>
              <a:t>establish:</a:t>
            </a:r>
            <a:endParaRPr lang="en-US" sz="2400" dirty="0">
              <a:latin typeface="Calibri"/>
              <a:cs typeface="Calibri"/>
            </a:endParaRPr>
          </a:p>
          <a:p>
            <a:pPr lvl="1">
              <a:buClr>
                <a:srgbClr val="0061AF"/>
              </a:buClr>
              <a:buFont typeface="Courier New"/>
              <a:buChar char="o"/>
              <a:defRPr/>
            </a:pPr>
            <a:r>
              <a:rPr lang="en-US" sz="2400" dirty="0">
                <a:latin typeface="Calibri"/>
                <a:cs typeface="Calibri"/>
              </a:rPr>
              <a:t>Routines and procedures for conducting data </a:t>
            </a:r>
            <a:r>
              <a:rPr lang="en-US" sz="2400" dirty="0" smtClean="0">
                <a:latin typeface="Calibri"/>
                <a:cs typeface="Calibri"/>
              </a:rPr>
              <a:t>reviews.</a:t>
            </a:r>
            <a:endParaRPr lang="en-US" sz="2400" dirty="0">
              <a:latin typeface="Calibri"/>
              <a:cs typeface="Calibri"/>
            </a:endParaRPr>
          </a:p>
          <a:p>
            <a:pPr lvl="1">
              <a:buClr>
                <a:srgbClr val="0061AF"/>
              </a:buClr>
              <a:buFont typeface="Courier New"/>
              <a:buChar char="o"/>
              <a:defRPr/>
            </a:pPr>
            <a:r>
              <a:rPr lang="en-US" sz="2400" dirty="0" smtClean="0">
                <a:latin typeface="Calibri"/>
                <a:cs typeface="Calibri"/>
              </a:rPr>
              <a:t>Decision-making processes.</a:t>
            </a:r>
            <a:endParaRPr lang="en-US" sz="2400" dirty="0">
              <a:latin typeface="Calibri"/>
              <a:cs typeface="Calibri"/>
            </a:endParaRPr>
          </a:p>
          <a:p>
            <a:pPr lvl="1">
              <a:buClr>
                <a:srgbClr val="0061AF"/>
              </a:buClr>
              <a:buFont typeface="Courier New"/>
              <a:buChar char="o"/>
              <a:defRPr/>
            </a:pPr>
            <a:r>
              <a:rPr lang="en-US" sz="2400" dirty="0">
                <a:latin typeface="Calibri"/>
                <a:cs typeface="Calibri"/>
              </a:rPr>
              <a:t>Explicit decision rules for assessing student </a:t>
            </a:r>
            <a:r>
              <a:rPr lang="en-US" sz="2400" dirty="0" smtClean="0">
                <a:latin typeface="Calibri"/>
                <a:cs typeface="Calibri"/>
              </a:rPr>
              <a:t>progress.</a:t>
            </a:r>
            <a:endParaRPr lang="en-US" sz="2400" dirty="0">
              <a:latin typeface="Calibri"/>
              <a:cs typeface="Calibri"/>
            </a:endParaRPr>
          </a:p>
        </p:txBody>
      </p:sp>
      <p:sp>
        <p:nvSpPr>
          <p:cNvPr id="186372" name="Slide Number Placeholder 3"/>
          <p:cNvSpPr>
            <a:spLocks noGrp="1"/>
          </p:cNvSpPr>
          <p:nvPr>
            <p:ph type="sldNum" sz="quarter" idx="4294967295"/>
          </p:nvPr>
        </p:nvSpPr>
        <p:spPr bwMode="auto">
          <a:xfrm>
            <a:off x="0" y="5373688"/>
            <a:ext cx="1296988" cy="2682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fld id="{A57DD716-4477-4D96-9E94-DFC6493451FF}" type="slidenum">
              <a:rPr lang="en-US" altLang="en-US" sz="1800">
                <a:solidFill>
                  <a:schemeClr val="tx1"/>
                </a:solidFill>
              </a:rPr>
              <a:pPr eaLnBrk="1" hangingPunct="1">
                <a:spcBef>
                  <a:spcPct val="0"/>
                </a:spcBef>
                <a:buFontTx/>
                <a:buNone/>
              </a:pPr>
              <a:t>89</a:t>
            </a:fld>
            <a:endParaRPr lang="en-US" altLang="en-US" sz="1800">
              <a:solidFill>
                <a:schemeClr val="tx1"/>
              </a:solidFill>
            </a:endParaRPr>
          </a:p>
        </p:txBody>
      </p:sp>
      <p:grpSp>
        <p:nvGrpSpPr>
          <p:cNvPr id="2" name="Group 1"/>
          <p:cNvGrpSpPr/>
          <p:nvPr/>
        </p:nvGrpSpPr>
        <p:grpSpPr>
          <a:xfrm>
            <a:off x="4103948" y="4343818"/>
            <a:ext cx="4104455" cy="1317430"/>
            <a:chOff x="2051720" y="4365104"/>
            <a:chExt cx="5970009" cy="1916228"/>
          </a:xfrm>
        </p:grpSpPr>
        <p:pic>
          <p:nvPicPr>
            <p:cNvPr id="97287" name="Picture 7" descr="C:\Users\lartzi\Desktop\Part 2 Universal Math\PowerPoint\47647548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4365104"/>
              <a:ext cx="2873665" cy="191622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7" name="Picture 4" descr="C:\Users\lartzi\Downloads\10031299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4365104"/>
              <a:ext cx="2664296" cy="19162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p:spPr>
        </p:pic>
      </p:grpSp>
      <p:sp>
        <p:nvSpPr>
          <p:cNvPr id="10" name="Rectangle 9"/>
          <p:cNvSpPr/>
          <p:nvPr/>
        </p:nvSpPr>
        <p:spPr>
          <a:xfrm>
            <a:off x="1619672" y="6309320"/>
            <a:ext cx="2809183" cy="276999"/>
          </a:xfrm>
          <a:prstGeom prst="rect">
            <a:avLst/>
          </a:prstGeom>
        </p:spPr>
        <p:txBody>
          <a:bodyPr wrap="none">
            <a:spAutoFit/>
          </a:bodyPr>
          <a:lstStyle/>
          <a:p>
            <a:r>
              <a:rPr lang="en-US" sz="1200" dirty="0">
                <a:solidFill>
                  <a:srgbClr val="000000"/>
                </a:solidFill>
                <a:latin typeface="Calibri"/>
                <a:cs typeface="Calibri"/>
              </a:rPr>
              <a:t>Center on Response to Intervention, </a:t>
            </a:r>
            <a:r>
              <a:rPr lang="en-US" sz="1200" dirty="0" err="1">
                <a:solidFill>
                  <a:srgbClr val="000000"/>
                </a:solidFill>
                <a:latin typeface="Calibri"/>
                <a:cs typeface="Calibri"/>
              </a:rPr>
              <a:t>n.d.d</a:t>
            </a:r>
            <a:r>
              <a:rPr lang="en-US" sz="1200" dirty="0">
                <a:solidFill>
                  <a:srgbClr val="000000"/>
                </a:solidFill>
                <a:latin typeface="Calibri"/>
                <a:cs typeface="Calibri"/>
              </a:rPr>
              <a:t> </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p:cNvSpPr>
          <p:nvPr>
            <p:ph type="title"/>
          </p:nvPr>
        </p:nvSpPr>
        <p:spPr>
          <a:xfrm>
            <a:off x="1692275" y="116632"/>
            <a:ext cx="6994525" cy="1296144"/>
          </a:xfrm>
          <a:ln>
            <a:miter lim="800000"/>
            <a:headEnd/>
            <a:tailEnd/>
          </a:ln>
        </p:spPr>
        <p:txBody>
          <a:bodyPr/>
          <a:lstStyle/>
          <a:p>
            <a:r>
              <a:rPr lang="en-US" altLang="en-US" dirty="0" smtClean="0">
                <a:solidFill>
                  <a:srgbClr val="0061AF"/>
                </a:solidFill>
                <a:latin typeface="Calibri"/>
                <a:cs typeface="Calibri"/>
              </a:rPr>
              <a:t>Multi-Level </a:t>
            </a:r>
            <a:br>
              <a:rPr lang="en-US" altLang="en-US" dirty="0" smtClean="0">
                <a:solidFill>
                  <a:srgbClr val="0061AF"/>
                </a:solidFill>
                <a:latin typeface="Calibri"/>
                <a:cs typeface="Calibri"/>
              </a:rPr>
            </a:br>
            <a:r>
              <a:rPr lang="en-US" altLang="en-US" dirty="0" smtClean="0">
                <a:solidFill>
                  <a:srgbClr val="0061AF"/>
                </a:solidFill>
                <a:latin typeface="Calibri"/>
                <a:cs typeface="Calibri"/>
              </a:rPr>
              <a:t>Prevention System</a:t>
            </a:r>
          </a:p>
        </p:txBody>
      </p:sp>
      <p:sp>
        <p:nvSpPr>
          <p:cNvPr id="22532" name="AutoShape 3"/>
          <p:cNvSpPr>
            <a:spLocks noChangeArrowheads="1"/>
          </p:cNvSpPr>
          <p:nvPr/>
        </p:nvSpPr>
        <p:spPr bwMode="auto">
          <a:xfrm>
            <a:off x="2627313" y="1600200"/>
            <a:ext cx="3744912" cy="3387725"/>
          </a:xfrm>
          <a:prstGeom prst="triangle">
            <a:avLst>
              <a:gd name="adj" fmla="val 50000"/>
            </a:avLst>
          </a:prstGeom>
          <a:solidFill>
            <a:srgbClr val="339966"/>
          </a:solidFill>
          <a:ln w="9525">
            <a:solidFill>
              <a:srgbClr val="000000"/>
            </a:solidFill>
            <a:miter lim="800000"/>
            <a:headEnd/>
            <a:tailEnd/>
          </a:ln>
        </p:spPr>
        <p:txBody>
          <a:bodyPr wrap="none" anchor="ct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solidFill>
                <a:schemeClr val="tx1"/>
              </a:solidFill>
            </a:endParaRPr>
          </a:p>
        </p:txBody>
      </p:sp>
      <p:sp>
        <p:nvSpPr>
          <p:cNvPr id="22533" name="AutoShape 4"/>
          <p:cNvSpPr>
            <a:spLocks noChangeArrowheads="1"/>
          </p:cNvSpPr>
          <p:nvPr/>
        </p:nvSpPr>
        <p:spPr bwMode="auto">
          <a:xfrm>
            <a:off x="3832224" y="1568450"/>
            <a:ext cx="1357313" cy="1211263"/>
          </a:xfrm>
          <a:prstGeom prst="triangle">
            <a:avLst>
              <a:gd name="adj" fmla="val 50000"/>
            </a:avLst>
          </a:prstGeom>
          <a:solidFill>
            <a:srgbClr val="FFFF00"/>
          </a:solidFill>
          <a:ln w="9525">
            <a:solidFill>
              <a:srgbClr val="000000"/>
            </a:solidFill>
            <a:miter lim="800000"/>
            <a:headEnd/>
            <a:tailEnd/>
          </a:ln>
        </p:spPr>
        <p:txBody>
          <a:bodyPr wrap="none" anchor="ct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solidFill>
                <a:schemeClr val="tx1"/>
              </a:solidFill>
            </a:endParaRPr>
          </a:p>
        </p:txBody>
      </p:sp>
      <p:sp>
        <p:nvSpPr>
          <p:cNvPr id="22534" name="AutoShape 5"/>
          <p:cNvSpPr>
            <a:spLocks noChangeArrowheads="1"/>
          </p:cNvSpPr>
          <p:nvPr/>
        </p:nvSpPr>
        <p:spPr bwMode="auto">
          <a:xfrm>
            <a:off x="4157234" y="1504156"/>
            <a:ext cx="692150" cy="669925"/>
          </a:xfrm>
          <a:prstGeom prst="triangle">
            <a:avLst>
              <a:gd name="adj" fmla="val 50000"/>
            </a:avLst>
          </a:prstGeom>
          <a:solidFill>
            <a:srgbClr val="FF0000"/>
          </a:solidFill>
          <a:ln w="9525">
            <a:solidFill>
              <a:srgbClr val="000000"/>
            </a:solidFill>
            <a:miter lim="800000"/>
            <a:headEnd/>
            <a:tailEnd/>
          </a:ln>
        </p:spPr>
        <p:txBody>
          <a:bodyPr wrap="none" anchor="ct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b="1">
              <a:solidFill>
                <a:schemeClr val="tx1"/>
              </a:solidFill>
            </a:endParaRPr>
          </a:p>
        </p:txBody>
      </p:sp>
      <p:sp>
        <p:nvSpPr>
          <p:cNvPr id="47" name="TextBox 46"/>
          <p:cNvSpPr txBox="1"/>
          <p:nvPr/>
        </p:nvSpPr>
        <p:spPr>
          <a:xfrm>
            <a:off x="5436096" y="1951672"/>
            <a:ext cx="1812925" cy="1477328"/>
          </a:xfrm>
          <a:prstGeom prst="rect">
            <a:avLst/>
          </a:prstGeom>
          <a:noFill/>
        </p:spPr>
        <p:txBody>
          <a:bodyPr>
            <a:spAutoFit/>
          </a:bodyPr>
          <a:lstStyle/>
          <a:p>
            <a:pPr algn="ctr" eaLnBrk="1" hangingPunct="1">
              <a:defRPr/>
            </a:pPr>
            <a:r>
              <a:rPr lang="en-US" sz="1500" b="1" dirty="0">
                <a:latin typeface="Calibri"/>
                <a:cs typeface="Calibri"/>
              </a:rPr>
              <a:t>Supplemental Level of Prevention</a:t>
            </a:r>
          </a:p>
          <a:p>
            <a:pPr algn="ctr" eaLnBrk="1" hangingPunct="1">
              <a:defRPr/>
            </a:pPr>
            <a:r>
              <a:rPr lang="en-US" sz="1500" b="1" dirty="0">
                <a:solidFill>
                  <a:srgbClr val="000000"/>
                </a:solidFill>
                <a:latin typeface="Calibri"/>
                <a:cs typeface="Calibri"/>
              </a:rPr>
              <a:t>(~15% of students)</a:t>
            </a:r>
          </a:p>
          <a:p>
            <a:pPr algn="ctr" eaLnBrk="1" hangingPunct="1">
              <a:defRPr/>
            </a:pPr>
            <a:endParaRPr lang="en-US" sz="1500" b="1" dirty="0">
              <a:latin typeface="Calibri"/>
              <a:cs typeface="Calibri"/>
            </a:endParaRPr>
          </a:p>
          <a:p>
            <a:pPr algn="ctr" eaLnBrk="1" hangingPunct="1">
              <a:defRPr/>
            </a:pPr>
            <a:endParaRPr lang="en-US" sz="1500" b="1" dirty="0">
              <a:latin typeface="Calibri"/>
              <a:cs typeface="Calibri"/>
            </a:endParaRPr>
          </a:p>
          <a:p>
            <a:pPr eaLnBrk="1" hangingPunct="1">
              <a:defRPr/>
            </a:pPr>
            <a:endParaRPr lang="en-US" sz="1500" b="1" dirty="0">
              <a:latin typeface="Calibri"/>
              <a:cs typeface="Calibri"/>
            </a:endParaRPr>
          </a:p>
        </p:txBody>
      </p:sp>
      <p:sp>
        <p:nvSpPr>
          <p:cNvPr id="48" name="TextBox 47"/>
          <p:cNvSpPr txBox="1"/>
          <p:nvPr/>
        </p:nvSpPr>
        <p:spPr>
          <a:xfrm>
            <a:off x="2051720" y="1693863"/>
            <a:ext cx="1320800" cy="1523494"/>
          </a:xfrm>
          <a:prstGeom prst="rect">
            <a:avLst/>
          </a:prstGeom>
          <a:noFill/>
        </p:spPr>
        <p:txBody>
          <a:bodyPr>
            <a:spAutoFit/>
          </a:bodyPr>
          <a:lstStyle/>
          <a:p>
            <a:pPr algn="ctr" eaLnBrk="1" hangingPunct="1">
              <a:defRPr/>
            </a:pPr>
            <a:r>
              <a:rPr lang="en-US" sz="1500" b="1" dirty="0">
                <a:latin typeface="+mn-lt"/>
              </a:rPr>
              <a:t>Intensive Level of Prevention</a:t>
            </a:r>
          </a:p>
          <a:p>
            <a:pPr algn="ctr" eaLnBrk="1" hangingPunct="1">
              <a:defRPr/>
            </a:pPr>
            <a:r>
              <a:rPr lang="en-US" sz="1500" b="1" dirty="0">
                <a:solidFill>
                  <a:schemeClr val="accent4"/>
                </a:solidFill>
                <a:latin typeface="+mn-lt"/>
              </a:rPr>
              <a:t>(~5% of students)</a:t>
            </a:r>
          </a:p>
          <a:p>
            <a:pPr eaLnBrk="1" hangingPunct="1">
              <a:defRPr/>
            </a:pPr>
            <a:endParaRPr lang="en-US" dirty="0"/>
          </a:p>
        </p:txBody>
      </p:sp>
      <p:sp>
        <p:nvSpPr>
          <p:cNvPr id="49" name="Rectangle 48"/>
          <p:cNvSpPr/>
          <p:nvPr/>
        </p:nvSpPr>
        <p:spPr>
          <a:xfrm>
            <a:off x="2035175" y="1676400"/>
            <a:ext cx="1401763" cy="13843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500" dirty="0">
              <a:latin typeface="Calibri"/>
              <a:cs typeface="Calibri"/>
            </a:endParaRPr>
          </a:p>
        </p:txBody>
      </p:sp>
      <p:cxnSp>
        <p:nvCxnSpPr>
          <p:cNvPr id="50" name="Straight Arrow Connector 49"/>
          <p:cNvCxnSpPr>
            <a:stCxn id="49" idx="3"/>
            <a:endCxn id="22534" idx="1"/>
          </p:cNvCxnSpPr>
          <p:nvPr/>
        </p:nvCxnSpPr>
        <p:spPr>
          <a:xfrm flipV="1">
            <a:off x="3436938" y="1839119"/>
            <a:ext cx="893334" cy="52943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5535183" y="1736726"/>
            <a:ext cx="1663700" cy="1320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cxnSp>
        <p:nvCxnSpPr>
          <p:cNvPr id="52" name="Straight Arrow Connector 51"/>
          <p:cNvCxnSpPr>
            <a:stCxn id="51" idx="1"/>
          </p:cNvCxnSpPr>
          <p:nvPr/>
        </p:nvCxnSpPr>
        <p:spPr>
          <a:xfrm flipH="1">
            <a:off x="5154183" y="2397126"/>
            <a:ext cx="381000" cy="25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3787775" y="3776663"/>
            <a:ext cx="1824038" cy="143668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54" name="TextBox 53"/>
          <p:cNvSpPr txBox="1"/>
          <p:nvPr/>
        </p:nvSpPr>
        <p:spPr>
          <a:xfrm>
            <a:off x="3779912" y="4243154"/>
            <a:ext cx="1854200" cy="553998"/>
          </a:xfrm>
          <a:prstGeom prst="rect">
            <a:avLst/>
          </a:prstGeom>
          <a:noFill/>
        </p:spPr>
        <p:txBody>
          <a:bodyPr>
            <a:spAutoFit/>
          </a:bodyPr>
          <a:lstStyle/>
          <a:p>
            <a:pPr algn="ctr" eaLnBrk="1" hangingPunct="1">
              <a:defRPr/>
            </a:pPr>
            <a:r>
              <a:rPr lang="en-US" sz="1500" b="1" dirty="0">
                <a:latin typeface="Calibri"/>
                <a:cs typeface="Calibri"/>
              </a:rPr>
              <a:t>Universal Instruction</a:t>
            </a:r>
          </a:p>
          <a:p>
            <a:pPr algn="ctr" eaLnBrk="1" hangingPunct="1">
              <a:defRPr/>
            </a:pPr>
            <a:r>
              <a:rPr lang="en-US" sz="1500" b="1" dirty="0">
                <a:solidFill>
                  <a:srgbClr val="000000"/>
                </a:solidFill>
                <a:latin typeface="Calibri"/>
                <a:cs typeface="Calibri"/>
              </a:rPr>
              <a:t>(~80% of students)</a:t>
            </a:r>
            <a:endParaRPr lang="en-US" sz="1500" b="1" dirty="0">
              <a:latin typeface="Calibri"/>
              <a:cs typeface="Calibri"/>
            </a:endParaRPr>
          </a:p>
        </p:txBody>
      </p:sp>
      <p:sp>
        <p:nvSpPr>
          <p:cNvPr id="2" name="Oval 1"/>
          <p:cNvSpPr/>
          <p:nvPr/>
        </p:nvSpPr>
        <p:spPr>
          <a:xfrm>
            <a:off x="3348038" y="3348038"/>
            <a:ext cx="2517775" cy="1985962"/>
          </a:xfrm>
          <a:prstGeom prst="ellipse">
            <a:avLst/>
          </a:prstGeom>
          <a:noFill/>
          <a:ln w="38100">
            <a:solidFill>
              <a:srgbClr val="81F757"/>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6" name="TextBox 5"/>
          <p:cNvSpPr txBox="1"/>
          <p:nvPr/>
        </p:nvSpPr>
        <p:spPr>
          <a:xfrm>
            <a:off x="-324544" y="6165304"/>
            <a:ext cx="4608512" cy="276999"/>
          </a:xfrm>
          <a:prstGeom prst="rect">
            <a:avLst/>
          </a:prstGeom>
          <a:noFill/>
        </p:spPr>
        <p:txBody>
          <a:bodyPr wrap="square" rtlCol="0">
            <a:spAutoFit/>
          </a:bodyPr>
          <a:lstStyle/>
          <a:p>
            <a:pPr lvl="4" eaLnBrk="1" hangingPunct="1"/>
            <a:r>
              <a:rPr lang="en-US" altLang="en-US" sz="1200" dirty="0" smtClean="0">
                <a:solidFill>
                  <a:schemeClr val="accent4"/>
                </a:solidFill>
                <a:latin typeface="Calibri"/>
                <a:cs typeface="Calibri"/>
              </a:rPr>
              <a:t>National Center on RTI, 2010</a:t>
            </a:r>
            <a:endParaRPr lang="en-US" altLang="en-US" sz="1200" dirty="0">
              <a:solidFill>
                <a:schemeClr val="accent4"/>
              </a:solidFill>
              <a:latin typeface="Calibri"/>
              <a:cs typeface="Calibri"/>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itle 1"/>
          <p:cNvSpPr>
            <a:spLocks noGrp="1"/>
          </p:cNvSpPr>
          <p:nvPr>
            <p:ph type="title"/>
          </p:nvPr>
        </p:nvSpPr>
        <p:spPr>
          <a:ln>
            <a:miter lim="800000"/>
            <a:headEnd/>
            <a:tailEnd/>
          </a:ln>
        </p:spPr>
        <p:txBody>
          <a:bodyPr/>
          <a:lstStyle/>
          <a:p>
            <a:r>
              <a:rPr lang="en-US" altLang="en-US" dirty="0" smtClean="0">
                <a:latin typeface="Calibri"/>
                <a:cs typeface="Calibri"/>
              </a:rPr>
              <a:t>Conducting Data Reviews</a:t>
            </a:r>
          </a:p>
        </p:txBody>
      </p:sp>
      <p:sp>
        <p:nvSpPr>
          <p:cNvPr id="3" name="Content Placeholder 2"/>
          <p:cNvSpPr>
            <a:spLocks noGrp="1"/>
          </p:cNvSpPr>
          <p:nvPr>
            <p:ph idx="1"/>
          </p:nvPr>
        </p:nvSpPr>
        <p:spPr/>
        <p:txBody>
          <a:bodyPr/>
          <a:lstStyle/>
          <a:p>
            <a:pPr>
              <a:buClr>
                <a:srgbClr val="0061AF"/>
              </a:buClr>
              <a:buFont typeface="Arial"/>
              <a:buChar char="•"/>
              <a:defRPr/>
            </a:pPr>
            <a:r>
              <a:rPr lang="en-US" sz="2800" dirty="0">
                <a:latin typeface="Calibri"/>
                <a:cs typeface="Calibri"/>
              </a:rPr>
              <a:t>Conduct data reviews at logical, predetermined </a:t>
            </a:r>
            <a:r>
              <a:rPr lang="en-US" sz="2800" dirty="0" smtClean="0">
                <a:latin typeface="Calibri"/>
                <a:cs typeface="Calibri"/>
              </a:rPr>
              <a:t>intervals.</a:t>
            </a:r>
            <a:endParaRPr lang="en-US" sz="2800" dirty="0">
              <a:latin typeface="Calibri"/>
              <a:cs typeface="Calibri"/>
            </a:endParaRPr>
          </a:p>
          <a:p>
            <a:pPr>
              <a:buClr>
                <a:srgbClr val="0061AF"/>
              </a:buClr>
              <a:buFont typeface="Arial"/>
              <a:buChar char="•"/>
              <a:defRPr/>
            </a:pPr>
            <a:r>
              <a:rPr lang="en-US" sz="2800" dirty="0">
                <a:latin typeface="Calibri"/>
                <a:cs typeface="Calibri"/>
              </a:rPr>
              <a:t>Schedule data reviews prior to the beginning of </a:t>
            </a:r>
            <a:r>
              <a:rPr lang="en-US" sz="2800" dirty="0" smtClean="0">
                <a:latin typeface="Calibri"/>
                <a:cs typeface="Calibri"/>
              </a:rPr>
              <a:t>instruction.</a:t>
            </a:r>
            <a:endParaRPr lang="en-US" sz="2800" dirty="0">
              <a:latin typeface="Calibri"/>
              <a:cs typeface="Calibri"/>
            </a:endParaRPr>
          </a:p>
          <a:p>
            <a:pPr>
              <a:buClr>
                <a:srgbClr val="0061AF"/>
              </a:buClr>
              <a:buFont typeface="Arial"/>
              <a:buChar char="•"/>
              <a:defRPr/>
            </a:pPr>
            <a:r>
              <a:rPr lang="en-US" sz="2800" dirty="0">
                <a:latin typeface="Calibri"/>
                <a:cs typeface="Calibri"/>
              </a:rPr>
              <a:t>Use established meeting </a:t>
            </a:r>
            <a:r>
              <a:rPr lang="en-US" sz="2800" dirty="0" smtClean="0">
                <a:latin typeface="Calibri"/>
                <a:cs typeface="Calibri"/>
              </a:rPr>
              <a:t>structures.</a:t>
            </a:r>
            <a:endParaRPr lang="en-US" sz="2800" dirty="0">
              <a:latin typeface="Calibri"/>
              <a:cs typeface="Calibri"/>
            </a:endParaRPr>
          </a:p>
          <a:p>
            <a:pPr>
              <a:buClr>
                <a:srgbClr val="0061AF"/>
              </a:buClr>
              <a:buFont typeface="Arial"/>
              <a:buChar char="•"/>
              <a:defRPr/>
            </a:pPr>
            <a:r>
              <a:rPr lang="en-US" sz="2800" dirty="0">
                <a:latin typeface="Calibri"/>
                <a:cs typeface="Calibri"/>
              </a:rPr>
              <a:t>Involve relevant team </a:t>
            </a:r>
            <a:r>
              <a:rPr lang="en-US" sz="2800" dirty="0" smtClean="0">
                <a:latin typeface="Calibri"/>
                <a:cs typeface="Calibri"/>
              </a:rPr>
              <a:t>members.</a:t>
            </a:r>
            <a:endParaRPr lang="en-US" sz="2800" dirty="0">
              <a:latin typeface="Calibri"/>
              <a:cs typeface="Calibri"/>
            </a:endParaRPr>
          </a:p>
        </p:txBody>
      </p:sp>
      <p:sp>
        <p:nvSpPr>
          <p:cNvPr id="188420" name="Slide Number Placeholder 3"/>
          <p:cNvSpPr>
            <a:spLocks noGrp="1"/>
          </p:cNvSpPr>
          <p:nvPr>
            <p:ph type="sldNum" sz="quarter" idx="4294967295"/>
          </p:nvPr>
        </p:nvSpPr>
        <p:spPr bwMode="auto">
          <a:xfrm>
            <a:off x="28575" y="5373688"/>
            <a:ext cx="1296988" cy="2682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fld id="{7FB493E0-870F-473F-99C8-2AA73FF5F681}" type="slidenum">
              <a:rPr lang="en-US" altLang="en-US" sz="1800">
                <a:solidFill>
                  <a:schemeClr val="tx1"/>
                </a:solidFill>
              </a:rPr>
              <a:pPr eaLnBrk="1" hangingPunct="1">
                <a:spcBef>
                  <a:spcPct val="0"/>
                </a:spcBef>
                <a:buFontTx/>
                <a:buNone/>
              </a:pPr>
              <a:t>90</a:t>
            </a:fld>
            <a:endParaRPr lang="en-US" altLang="en-US" sz="1800">
              <a:solidFill>
                <a:schemeClr val="tx1"/>
              </a:solidFill>
            </a:endParaRPr>
          </a:p>
        </p:txBody>
      </p:sp>
      <p:sp>
        <p:nvSpPr>
          <p:cNvPr id="7" name="Rectangle 6"/>
          <p:cNvSpPr/>
          <p:nvPr/>
        </p:nvSpPr>
        <p:spPr>
          <a:xfrm>
            <a:off x="1619672" y="6309320"/>
            <a:ext cx="2809183" cy="276999"/>
          </a:xfrm>
          <a:prstGeom prst="rect">
            <a:avLst/>
          </a:prstGeom>
        </p:spPr>
        <p:txBody>
          <a:bodyPr wrap="none">
            <a:spAutoFit/>
          </a:bodyPr>
          <a:lstStyle/>
          <a:p>
            <a:r>
              <a:rPr lang="en-US" sz="1200" dirty="0">
                <a:solidFill>
                  <a:srgbClr val="000000"/>
                </a:solidFill>
                <a:latin typeface="Calibri"/>
                <a:cs typeface="Calibri"/>
              </a:rPr>
              <a:t>Center on Response to Intervention, </a:t>
            </a:r>
            <a:r>
              <a:rPr lang="en-US" sz="1200" dirty="0" err="1">
                <a:solidFill>
                  <a:srgbClr val="000000"/>
                </a:solidFill>
                <a:latin typeface="Calibri"/>
                <a:cs typeface="Calibri"/>
              </a:rPr>
              <a:t>n.d.d</a:t>
            </a:r>
            <a:r>
              <a:rPr lang="en-US" sz="1200" dirty="0">
                <a:solidFill>
                  <a:srgbClr val="000000"/>
                </a:solidFill>
                <a:latin typeface="Calibri"/>
                <a:cs typeface="Calibri"/>
              </a:rPr>
              <a:t> </a:t>
            </a:r>
          </a:p>
        </p:txBody>
      </p:sp>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itle 1"/>
          <p:cNvSpPr>
            <a:spLocks noGrp="1"/>
          </p:cNvSpPr>
          <p:nvPr>
            <p:ph type="title"/>
          </p:nvPr>
        </p:nvSpPr>
        <p:spPr>
          <a:ln>
            <a:miter lim="800000"/>
            <a:headEnd/>
            <a:tailEnd/>
          </a:ln>
        </p:spPr>
        <p:txBody>
          <a:bodyPr/>
          <a:lstStyle/>
          <a:p>
            <a:r>
              <a:rPr lang="en-US" altLang="en-US" dirty="0" smtClean="0">
                <a:latin typeface="Calibri"/>
                <a:cs typeface="Calibri"/>
              </a:rPr>
              <a:t>Data-Based Decision Making</a:t>
            </a:r>
          </a:p>
        </p:txBody>
      </p:sp>
      <p:sp>
        <p:nvSpPr>
          <p:cNvPr id="3" name="Content Placeholder 2"/>
          <p:cNvSpPr>
            <a:spLocks noGrp="1"/>
          </p:cNvSpPr>
          <p:nvPr>
            <p:ph idx="1"/>
          </p:nvPr>
        </p:nvSpPr>
        <p:spPr/>
        <p:txBody>
          <a:bodyPr/>
          <a:lstStyle/>
          <a:p>
            <a:pPr>
              <a:buClr>
                <a:srgbClr val="0061AF"/>
              </a:buClr>
              <a:buFont typeface="Arial"/>
              <a:buChar char="•"/>
              <a:defRPr/>
            </a:pPr>
            <a:r>
              <a:rPr lang="en-US" sz="2800" dirty="0">
                <a:latin typeface="Calibri"/>
                <a:cs typeface="Calibri"/>
              </a:rPr>
              <a:t>Articulate routines and procedures in </a:t>
            </a:r>
            <a:r>
              <a:rPr lang="en-US" sz="2800" dirty="0" smtClean="0">
                <a:latin typeface="Calibri"/>
                <a:cs typeface="Calibri"/>
              </a:rPr>
              <a:t>writing.</a:t>
            </a:r>
            <a:endParaRPr lang="en-US" sz="2800" dirty="0">
              <a:latin typeface="Calibri"/>
              <a:cs typeface="Calibri"/>
            </a:endParaRPr>
          </a:p>
          <a:p>
            <a:pPr>
              <a:buClr>
                <a:srgbClr val="0061AF"/>
              </a:buClr>
              <a:buFont typeface="Arial"/>
              <a:buChar char="•"/>
              <a:defRPr/>
            </a:pPr>
            <a:r>
              <a:rPr lang="en-US" sz="2800" dirty="0">
                <a:latin typeface="Calibri"/>
                <a:cs typeface="Calibri"/>
              </a:rPr>
              <a:t>Implement established routines and procedures with </a:t>
            </a:r>
            <a:r>
              <a:rPr lang="en-US" sz="2800" dirty="0" smtClean="0">
                <a:latin typeface="Calibri"/>
                <a:cs typeface="Calibri"/>
              </a:rPr>
              <a:t>integrity. </a:t>
            </a:r>
            <a:endParaRPr lang="en-US" sz="2800" dirty="0">
              <a:latin typeface="Calibri"/>
              <a:cs typeface="Calibri"/>
            </a:endParaRPr>
          </a:p>
          <a:p>
            <a:pPr>
              <a:buClr>
                <a:srgbClr val="0061AF"/>
              </a:buClr>
              <a:buFont typeface="Arial"/>
              <a:buChar char="•"/>
              <a:defRPr/>
            </a:pPr>
            <a:r>
              <a:rPr lang="en-US" sz="2800" dirty="0">
                <a:latin typeface="Calibri"/>
                <a:cs typeface="Calibri"/>
              </a:rPr>
              <a:t>Ensure routines and procedures are culturally and linguistically </a:t>
            </a:r>
            <a:r>
              <a:rPr lang="en-US" sz="2800" dirty="0" smtClean="0">
                <a:latin typeface="Calibri"/>
                <a:cs typeface="Calibri"/>
              </a:rPr>
              <a:t>responsive.</a:t>
            </a:r>
            <a:endParaRPr lang="en-US" sz="2800" dirty="0">
              <a:latin typeface="Calibri"/>
              <a:cs typeface="Calibri"/>
            </a:endParaRPr>
          </a:p>
        </p:txBody>
      </p:sp>
      <p:sp>
        <p:nvSpPr>
          <p:cNvPr id="190468" name="Slide Number Placeholder 3"/>
          <p:cNvSpPr>
            <a:spLocks noGrp="1"/>
          </p:cNvSpPr>
          <p:nvPr>
            <p:ph type="sldNum" sz="quarter" idx="4294967295"/>
          </p:nvPr>
        </p:nvSpPr>
        <p:spPr bwMode="auto">
          <a:xfrm>
            <a:off x="28575" y="5373688"/>
            <a:ext cx="1296988" cy="2682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fld id="{F5735ABB-4F19-4129-AA08-6BA7FD9BEB7C}" type="slidenum">
              <a:rPr lang="en-US" altLang="en-US" sz="1800">
                <a:solidFill>
                  <a:schemeClr val="tx1"/>
                </a:solidFill>
              </a:rPr>
              <a:pPr eaLnBrk="1" hangingPunct="1">
                <a:spcBef>
                  <a:spcPct val="0"/>
                </a:spcBef>
                <a:buFontTx/>
                <a:buNone/>
              </a:pPr>
              <a:t>91</a:t>
            </a:fld>
            <a:endParaRPr lang="en-US" altLang="en-US" sz="1800">
              <a:solidFill>
                <a:schemeClr val="tx1"/>
              </a:solidFill>
            </a:endParaRPr>
          </a:p>
        </p:txBody>
      </p:sp>
      <p:sp>
        <p:nvSpPr>
          <p:cNvPr id="7" name="Rectangle 6"/>
          <p:cNvSpPr/>
          <p:nvPr/>
        </p:nvSpPr>
        <p:spPr>
          <a:xfrm>
            <a:off x="1619672" y="6309320"/>
            <a:ext cx="2809183" cy="276999"/>
          </a:xfrm>
          <a:prstGeom prst="rect">
            <a:avLst/>
          </a:prstGeom>
        </p:spPr>
        <p:txBody>
          <a:bodyPr wrap="none">
            <a:spAutoFit/>
          </a:bodyPr>
          <a:lstStyle/>
          <a:p>
            <a:r>
              <a:rPr lang="en-US" sz="1200" dirty="0">
                <a:solidFill>
                  <a:srgbClr val="000000"/>
                </a:solidFill>
                <a:latin typeface="Calibri"/>
                <a:cs typeface="Calibri"/>
              </a:rPr>
              <a:t>Center on Response to Intervention, </a:t>
            </a:r>
            <a:r>
              <a:rPr lang="en-US" sz="1200" dirty="0" err="1">
                <a:solidFill>
                  <a:srgbClr val="000000"/>
                </a:solidFill>
                <a:latin typeface="Calibri"/>
                <a:cs typeface="Calibri"/>
              </a:rPr>
              <a:t>n.d.d</a:t>
            </a:r>
            <a:r>
              <a:rPr lang="en-US" sz="1200" dirty="0">
                <a:solidFill>
                  <a:srgbClr val="000000"/>
                </a:solidFill>
                <a:latin typeface="Calibri"/>
                <a:cs typeface="Calibri"/>
              </a:rPr>
              <a:t> </a:t>
            </a:r>
          </a:p>
        </p:txBody>
      </p:sp>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itle 1"/>
          <p:cNvSpPr>
            <a:spLocks noGrp="1"/>
          </p:cNvSpPr>
          <p:nvPr>
            <p:ph type="title"/>
          </p:nvPr>
        </p:nvSpPr>
        <p:spPr>
          <a:xfrm>
            <a:off x="1692275" y="274638"/>
            <a:ext cx="6994525" cy="1282154"/>
          </a:xfrm>
          <a:ln>
            <a:miter lim="800000"/>
            <a:headEnd/>
            <a:tailEnd/>
          </a:ln>
        </p:spPr>
        <p:txBody>
          <a:bodyPr/>
          <a:lstStyle/>
          <a:p>
            <a:r>
              <a:rPr lang="en-US" altLang="en-US" dirty="0" smtClean="0">
                <a:latin typeface="Calibri"/>
                <a:cs typeface="Calibri"/>
              </a:rPr>
              <a:t>Establishing Routines </a:t>
            </a:r>
            <a:br>
              <a:rPr lang="en-US" altLang="en-US" dirty="0" smtClean="0">
                <a:latin typeface="Calibri"/>
                <a:cs typeface="Calibri"/>
              </a:rPr>
            </a:br>
            <a:r>
              <a:rPr lang="en-US" altLang="en-US" dirty="0" smtClean="0">
                <a:latin typeface="Calibri"/>
                <a:cs typeface="Calibri"/>
              </a:rPr>
              <a:t>and Procedures</a:t>
            </a:r>
          </a:p>
        </p:txBody>
      </p:sp>
      <p:sp>
        <p:nvSpPr>
          <p:cNvPr id="3" name="Content Placeholder 2"/>
          <p:cNvSpPr>
            <a:spLocks noGrp="1"/>
          </p:cNvSpPr>
          <p:nvPr>
            <p:ph idx="1"/>
          </p:nvPr>
        </p:nvSpPr>
        <p:spPr/>
        <p:txBody>
          <a:bodyPr/>
          <a:lstStyle/>
          <a:p>
            <a:pPr marL="0" indent="0">
              <a:buClr>
                <a:schemeClr val="accent1"/>
              </a:buClr>
              <a:buNone/>
              <a:defRPr/>
            </a:pPr>
            <a:r>
              <a:rPr lang="en-US" sz="2800" dirty="0" smtClean="0">
                <a:latin typeface="Calibri"/>
                <a:cs typeface="Calibri"/>
              </a:rPr>
              <a:t>Consider </a:t>
            </a:r>
            <a:r>
              <a:rPr lang="en-US" sz="2800" dirty="0">
                <a:latin typeface="Calibri"/>
                <a:cs typeface="Calibri"/>
              </a:rPr>
              <a:t>clarifying </a:t>
            </a:r>
            <a:r>
              <a:rPr lang="en-US" sz="2800" dirty="0" smtClean="0">
                <a:latin typeface="Calibri"/>
                <a:cs typeface="Calibri"/>
              </a:rPr>
              <a:t>in </a:t>
            </a:r>
            <a:r>
              <a:rPr lang="en-US" sz="2800" dirty="0">
                <a:latin typeface="Calibri"/>
                <a:cs typeface="Calibri"/>
              </a:rPr>
              <a:t>writing</a:t>
            </a:r>
            <a:r>
              <a:rPr lang="en-US" sz="2800" dirty="0" smtClean="0">
                <a:latin typeface="Calibri"/>
                <a:cs typeface="Calibri"/>
              </a:rPr>
              <a:t>:</a:t>
            </a:r>
            <a:endParaRPr lang="en-US" sz="2800" dirty="0">
              <a:latin typeface="Calibri"/>
              <a:cs typeface="Calibri"/>
            </a:endParaRPr>
          </a:p>
        </p:txBody>
      </p:sp>
      <p:sp>
        <p:nvSpPr>
          <p:cNvPr id="192516" name="Slide Number Placeholder 3"/>
          <p:cNvSpPr>
            <a:spLocks noGrp="1"/>
          </p:cNvSpPr>
          <p:nvPr>
            <p:ph type="sldNum" sz="quarter" idx="4294967295"/>
          </p:nvPr>
        </p:nvSpPr>
        <p:spPr bwMode="auto">
          <a:xfrm>
            <a:off x="0" y="5373688"/>
            <a:ext cx="1296988" cy="2682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fld id="{F11585A8-FDEC-4B32-9673-970A18E8AA4C}" type="slidenum">
              <a:rPr lang="en-US" altLang="en-US" sz="1800">
                <a:solidFill>
                  <a:schemeClr val="tx1"/>
                </a:solidFill>
              </a:rPr>
              <a:pPr eaLnBrk="1" hangingPunct="1">
                <a:spcBef>
                  <a:spcPct val="0"/>
                </a:spcBef>
                <a:buFontTx/>
                <a:buNone/>
              </a:pPr>
              <a:t>92</a:t>
            </a:fld>
            <a:endParaRPr lang="en-US" altLang="en-US" sz="1800">
              <a:solidFill>
                <a:schemeClr val="tx1"/>
              </a:solidFill>
            </a:endParaRPr>
          </a:p>
        </p:txBody>
      </p:sp>
      <p:pic>
        <p:nvPicPr>
          <p:cNvPr id="111621" name="Picture 6"/>
          <p:cNvPicPr>
            <a:picLocks noChangeAspect="1" noChangeArrowheads="1"/>
          </p:cNvPicPr>
          <p:nvPr/>
        </p:nvPicPr>
        <p:blipFill>
          <a:blip r:embed="rId3"/>
          <a:srcRect/>
          <a:stretch>
            <a:fillRect/>
          </a:stretch>
        </p:blipFill>
        <p:spPr bwMode="auto">
          <a:xfrm>
            <a:off x="2627238" y="2348880"/>
            <a:ext cx="5185122" cy="27886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8" name="Rectangle 7"/>
          <p:cNvSpPr/>
          <p:nvPr/>
        </p:nvSpPr>
        <p:spPr>
          <a:xfrm>
            <a:off x="1619672" y="6309320"/>
            <a:ext cx="2809183" cy="276999"/>
          </a:xfrm>
          <a:prstGeom prst="rect">
            <a:avLst/>
          </a:prstGeom>
        </p:spPr>
        <p:txBody>
          <a:bodyPr wrap="none">
            <a:spAutoFit/>
          </a:bodyPr>
          <a:lstStyle/>
          <a:p>
            <a:r>
              <a:rPr lang="en-US" sz="1200" dirty="0">
                <a:solidFill>
                  <a:srgbClr val="000000"/>
                </a:solidFill>
                <a:latin typeface="Calibri"/>
                <a:cs typeface="Calibri"/>
              </a:rPr>
              <a:t>Center on Response to Intervention, </a:t>
            </a:r>
            <a:r>
              <a:rPr lang="en-US" sz="1200" dirty="0" err="1">
                <a:solidFill>
                  <a:srgbClr val="000000"/>
                </a:solidFill>
                <a:latin typeface="Calibri"/>
                <a:cs typeface="Calibri"/>
              </a:rPr>
              <a:t>n.d.d</a:t>
            </a:r>
            <a:r>
              <a:rPr lang="en-US" sz="1200" dirty="0">
                <a:solidFill>
                  <a:srgbClr val="000000"/>
                </a:solidFill>
                <a:latin typeface="Calibri"/>
                <a:cs typeface="Calibri"/>
              </a:rPr>
              <a:t> </a:t>
            </a:r>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itle 1"/>
          <p:cNvSpPr>
            <a:spLocks noGrp="1"/>
          </p:cNvSpPr>
          <p:nvPr>
            <p:ph type="title"/>
          </p:nvPr>
        </p:nvSpPr>
        <p:spPr>
          <a:xfrm>
            <a:off x="1692275" y="274638"/>
            <a:ext cx="6994525" cy="1282154"/>
          </a:xfrm>
          <a:ln>
            <a:miter lim="800000"/>
            <a:headEnd/>
            <a:tailEnd/>
          </a:ln>
        </p:spPr>
        <p:txBody>
          <a:bodyPr/>
          <a:lstStyle/>
          <a:p>
            <a:r>
              <a:rPr lang="en-US" altLang="en-US" dirty="0" smtClean="0">
                <a:latin typeface="Calibri"/>
                <a:cs typeface="Calibri"/>
              </a:rPr>
              <a:t>Examples of Explicit </a:t>
            </a:r>
            <a:br>
              <a:rPr lang="en-US" altLang="en-US" dirty="0" smtClean="0">
                <a:latin typeface="Calibri"/>
                <a:cs typeface="Calibri"/>
              </a:rPr>
            </a:br>
            <a:r>
              <a:rPr lang="en-US" altLang="en-US" dirty="0" smtClean="0">
                <a:latin typeface="Calibri"/>
                <a:cs typeface="Calibri"/>
              </a:rPr>
              <a:t>Decision Rules</a:t>
            </a:r>
          </a:p>
        </p:txBody>
      </p:sp>
      <p:sp>
        <p:nvSpPr>
          <p:cNvPr id="3" name="Content Placeholder 2"/>
          <p:cNvSpPr>
            <a:spLocks noGrp="1"/>
          </p:cNvSpPr>
          <p:nvPr>
            <p:ph idx="1"/>
          </p:nvPr>
        </p:nvSpPr>
        <p:spPr/>
        <p:txBody>
          <a:bodyPr/>
          <a:lstStyle/>
          <a:p>
            <a:pPr marL="0" indent="0">
              <a:lnSpc>
                <a:spcPct val="80000"/>
              </a:lnSpc>
              <a:buClr>
                <a:schemeClr val="accent1"/>
              </a:buClr>
              <a:buNone/>
              <a:defRPr/>
            </a:pPr>
            <a:r>
              <a:rPr lang="en-US" sz="2800" dirty="0">
                <a:solidFill>
                  <a:schemeClr val="tx1"/>
                </a:solidFill>
              </a:rPr>
              <a:t>A</a:t>
            </a:r>
            <a:r>
              <a:rPr lang="en-US" sz="2800" dirty="0" smtClean="0">
                <a:solidFill>
                  <a:schemeClr val="tx1"/>
                </a:solidFill>
              </a:rPr>
              <a:t>lso articulate in writing:</a:t>
            </a:r>
            <a:endParaRPr lang="en-US" sz="2800" dirty="0">
              <a:latin typeface="+mj-lt"/>
            </a:endParaRPr>
          </a:p>
        </p:txBody>
      </p:sp>
      <p:sp>
        <p:nvSpPr>
          <p:cNvPr id="194564" name="Slide Number Placeholder 3"/>
          <p:cNvSpPr>
            <a:spLocks noGrp="1"/>
          </p:cNvSpPr>
          <p:nvPr>
            <p:ph type="sldNum" sz="quarter" idx="4294967295"/>
          </p:nvPr>
        </p:nvSpPr>
        <p:spPr bwMode="auto">
          <a:xfrm>
            <a:off x="0" y="5373688"/>
            <a:ext cx="1296988" cy="2682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fld id="{FB97D0E6-3E68-411F-8195-0AB16F1EBE60}" type="slidenum">
              <a:rPr lang="en-US" altLang="en-US" sz="1800">
                <a:solidFill>
                  <a:schemeClr val="tx1"/>
                </a:solidFill>
              </a:rPr>
              <a:pPr eaLnBrk="1" hangingPunct="1">
                <a:spcBef>
                  <a:spcPct val="0"/>
                </a:spcBef>
                <a:buFontTx/>
                <a:buNone/>
              </a:pPr>
              <a:t>93</a:t>
            </a:fld>
            <a:endParaRPr lang="en-US" altLang="en-US" sz="1800">
              <a:solidFill>
                <a:schemeClr val="tx1"/>
              </a:solidFill>
            </a:endParaRPr>
          </a:p>
        </p:txBody>
      </p:sp>
      <p:pic>
        <p:nvPicPr>
          <p:cNvPr id="112645" name="Picture 6"/>
          <p:cNvPicPr>
            <a:picLocks noChangeAspect="1" noChangeArrowheads="1"/>
          </p:cNvPicPr>
          <p:nvPr/>
        </p:nvPicPr>
        <p:blipFill>
          <a:blip r:embed="rId3"/>
          <a:srcRect l="1688" t="2522"/>
          <a:stretch>
            <a:fillRect/>
          </a:stretch>
        </p:blipFill>
        <p:spPr bwMode="auto">
          <a:xfrm>
            <a:off x="2801219" y="2132856"/>
            <a:ext cx="4651101" cy="27889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8" name="Rectangle 7"/>
          <p:cNvSpPr/>
          <p:nvPr/>
        </p:nvSpPr>
        <p:spPr>
          <a:xfrm>
            <a:off x="1619672" y="6309320"/>
            <a:ext cx="2809183" cy="276999"/>
          </a:xfrm>
          <a:prstGeom prst="rect">
            <a:avLst/>
          </a:prstGeom>
        </p:spPr>
        <p:txBody>
          <a:bodyPr wrap="none">
            <a:spAutoFit/>
          </a:bodyPr>
          <a:lstStyle/>
          <a:p>
            <a:r>
              <a:rPr lang="en-US" sz="1200" dirty="0">
                <a:solidFill>
                  <a:srgbClr val="000000"/>
                </a:solidFill>
                <a:latin typeface="Calibri"/>
                <a:cs typeface="Calibri"/>
              </a:rPr>
              <a:t>Center on Response to Intervention, </a:t>
            </a:r>
            <a:r>
              <a:rPr lang="en-US" sz="1200" dirty="0" err="1">
                <a:solidFill>
                  <a:srgbClr val="000000"/>
                </a:solidFill>
                <a:latin typeface="Calibri"/>
                <a:cs typeface="Calibri"/>
              </a:rPr>
              <a:t>n.d.d</a:t>
            </a:r>
            <a:r>
              <a:rPr lang="en-US" sz="1200" dirty="0">
                <a:solidFill>
                  <a:srgbClr val="000000"/>
                </a:solidFill>
                <a:latin typeface="Calibri"/>
                <a:cs typeface="Calibri"/>
              </a:rPr>
              <a:t> </a:t>
            </a:r>
          </a:p>
        </p:txBody>
      </p:sp>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p:cNvSpPr>
            <a:spLocks noGrp="1"/>
          </p:cNvSpPr>
          <p:nvPr>
            <p:ph type="title"/>
          </p:nvPr>
        </p:nvSpPr>
        <p:spPr>
          <a:ln>
            <a:miter lim="800000"/>
            <a:headEnd/>
            <a:tailEnd/>
          </a:ln>
        </p:spPr>
        <p:txBody>
          <a:bodyPr/>
          <a:lstStyle/>
          <a:p>
            <a:r>
              <a:rPr lang="en-US" altLang="en-US" dirty="0" smtClean="0">
                <a:latin typeface="Calibri"/>
                <a:cs typeface="Calibri"/>
              </a:rPr>
              <a:t>Activity: Write and Right </a:t>
            </a:r>
          </a:p>
        </p:txBody>
      </p:sp>
      <p:sp>
        <p:nvSpPr>
          <p:cNvPr id="3" name="Content Placeholder 2"/>
          <p:cNvSpPr>
            <a:spLocks noGrp="1"/>
          </p:cNvSpPr>
          <p:nvPr>
            <p:ph idx="1"/>
          </p:nvPr>
        </p:nvSpPr>
        <p:spPr/>
        <p:txBody>
          <a:bodyPr/>
          <a:lstStyle/>
          <a:p>
            <a:pPr>
              <a:buFont typeface="Arial"/>
              <a:buChar char="•"/>
              <a:defRPr/>
            </a:pPr>
            <a:r>
              <a:rPr lang="en-US" sz="2000" dirty="0" smtClean="0">
                <a:latin typeface="Calibri"/>
                <a:cs typeface="Calibri"/>
              </a:rPr>
              <a:t>Each group member reacts </a:t>
            </a:r>
            <a:r>
              <a:rPr lang="en-US" sz="2000" dirty="0">
                <a:latin typeface="Calibri"/>
                <a:cs typeface="Calibri"/>
              </a:rPr>
              <a:t>to the prompt </a:t>
            </a:r>
            <a:r>
              <a:rPr lang="en-US" sz="2000" dirty="0" smtClean="0">
                <a:latin typeface="Calibri"/>
                <a:cs typeface="Calibri"/>
              </a:rPr>
              <a:t/>
            </a:r>
            <a:br>
              <a:rPr lang="en-US" sz="2000" dirty="0" smtClean="0">
                <a:latin typeface="Calibri"/>
                <a:cs typeface="Calibri"/>
              </a:rPr>
            </a:br>
            <a:r>
              <a:rPr lang="en-US" sz="2000" dirty="0" smtClean="0">
                <a:latin typeface="Calibri"/>
                <a:cs typeface="Calibri"/>
              </a:rPr>
              <a:t>at </a:t>
            </a:r>
            <a:r>
              <a:rPr lang="en-US" sz="2000" dirty="0">
                <a:latin typeface="Calibri"/>
                <a:cs typeface="Calibri"/>
              </a:rPr>
              <a:t>the top of the page. </a:t>
            </a:r>
            <a:endParaRPr lang="en-US" sz="2000" dirty="0" smtClean="0">
              <a:latin typeface="Calibri"/>
              <a:cs typeface="Calibri"/>
            </a:endParaRPr>
          </a:p>
          <a:p>
            <a:pPr>
              <a:buFont typeface="Arial"/>
              <a:buChar char="•"/>
              <a:defRPr/>
            </a:pPr>
            <a:r>
              <a:rPr lang="en-US" sz="2000" dirty="0" smtClean="0">
                <a:latin typeface="Calibri"/>
                <a:cs typeface="Calibri"/>
              </a:rPr>
              <a:t>Then </a:t>
            </a:r>
            <a:r>
              <a:rPr lang="en-US" sz="2000" dirty="0">
                <a:latin typeface="Calibri"/>
                <a:cs typeface="Calibri"/>
              </a:rPr>
              <a:t>pass the page to the </a:t>
            </a:r>
            <a:r>
              <a:rPr lang="en-US" sz="2000" dirty="0" smtClean="0">
                <a:latin typeface="Calibri"/>
                <a:cs typeface="Calibri"/>
              </a:rPr>
              <a:t>right</a:t>
            </a:r>
            <a:r>
              <a:rPr lang="en-US" sz="2000" dirty="0">
                <a:latin typeface="Calibri"/>
                <a:cs typeface="Calibri"/>
              </a:rPr>
              <a:t>. </a:t>
            </a:r>
            <a:endParaRPr lang="en-US" sz="2000" dirty="0" smtClean="0">
              <a:latin typeface="Calibri"/>
              <a:cs typeface="Calibri"/>
            </a:endParaRPr>
          </a:p>
          <a:p>
            <a:pPr>
              <a:buFont typeface="Arial"/>
              <a:buChar char="•"/>
              <a:defRPr/>
            </a:pPr>
            <a:r>
              <a:rPr lang="en-US" sz="2000" dirty="0" smtClean="0">
                <a:latin typeface="Calibri"/>
                <a:cs typeface="Calibri"/>
              </a:rPr>
              <a:t>The </a:t>
            </a:r>
            <a:r>
              <a:rPr lang="en-US" sz="2000" dirty="0">
                <a:latin typeface="Calibri"/>
                <a:cs typeface="Calibri"/>
              </a:rPr>
              <a:t>second person </a:t>
            </a:r>
            <a:r>
              <a:rPr lang="en-US" sz="2000" dirty="0" smtClean="0">
                <a:latin typeface="Calibri"/>
                <a:cs typeface="Calibri"/>
              </a:rPr>
              <a:t>adds his or her </a:t>
            </a:r>
            <a:br>
              <a:rPr lang="en-US" sz="2000" dirty="0" smtClean="0">
                <a:latin typeface="Calibri"/>
                <a:cs typeface="Calibri"/>
              </a:rPr>
            </a:br>
            <a:r>
              <a:rPr lang="en-US" sz="2000" dirty="0" smtClean="0">
                <a:latin typeface="Calibri"/>
                <a:cs typeface="Calibri"/>
              </a:rPr>
              <a:t>thoughts </a:t>
            </a:r>
            <a:r>
              <a:rPr lang="en-US" sz="2000" dirty="0">
                <a:latin typeface="Calibri"/>
                <a:cs typeface="Calibri"/>
              </a:rPr>
              <a:t>in the next </a:t>
            </a:r>
            <a:r>
              <a:rPr lang="en-US" sz="2000" dirty="0" smtClean="0">
                <a:latin typeface="Calibri"/>
                <a:cs typeface="Calibri"/>
              </a:rPr>
              <a:t>box</a:t>
            </a:r>
            <a:r>
              <a:rPr lang="en-US" sz="2000" dirty="0">
                <a:latin typeface="Calibri"/>
                <a:cs typeface="Calibri"/>
              </a:rPr>
              <a:t> </a:t>
            </a:r>
            <a:r>
              <a:rPr lang="en-US" sz="2000" dirty="0" smtClean="0">
                <a:latin typeface="Calibri"/>
                <a:cs typeface="Calibri"/>
              </a:rPr>
              <a:t>and </a:t>
            </a:r>
            <a:r>
              <a:rPr lang="en-US" sz="2000" dirty="0">
                <a:latin typeface="Calibri"/>
                <a:cs typeface="Calibri"/>
              </a:rPr>
              <a:t>can also </a:t>
            </a:r>
            <a:r>
              <a:rPr lang="en-US" sz="2000" dirty="0" smtClean="0">
                <a:latin typeface="Calibri"/>
                <a:cs typeface="Calibri"/>
              </a:rPr>
              <a:t/>
            </a:r>
            <a:br>
              <a:rPr lang="en-US" sz="2000" dirty="0" smtClean="0">
                <a:latin typeface="Calibri"/>
                <a:cs typeface="Calibri"/>
              </a:rPr>
            </a:br>
            <a:r>
              <a:rPr lang="en-US" sz="2000" dirty="0" smtClean="0">
                <a:latin typeface="Calibri"/>
                <a:cs typeface="Calibri"/>
              </a:rPr>
              <a:t>react </a:t>
            </a:r>
            <a:r>
              <a:rPr lang="en-US" sz="2000" dirty="0">
                <a:latin typeface="Calibri"/>
                <a:cs typeface="Calibri"/>
              </a:rPr>
              <a:t>to the current response</a:t>
            </a:r>
            <a:r>
              <a:rPr lang="en-US" sz="2000" dirty="0" smtClean="0">
                <a:latin typeface="Calibri"/>
                <a:cs typeface="Calibri"/>
              </a:rPr>
              <a:t>.</a:t>
            </a:r>
          </a:p>
          <a:p>
            <a:pPr>
              <a:buFont typeface="Arial"/>
              <a:buChar char="•"/>
              <a:defRPr/>
            </a:pPr>
            <a:r>
              <a:rPr lang="en-US" sz="2000" dirty="0" smtClean="0">
                <a:latin typeface="Calibri"/>
                <a:cs typeface="Calibri"/>
              </a:rPr>
              <a:t>When </a:t>
            </a:r>
            <a:r>
              <a:rPr lang="en-US" sz="2000" dirty="0">
                <a:latin typeface="Calibri"/>
                <a:cs typeface="Calibri"/>
              </a:rPr>
              <a:t>everyone in the group has added </a:t>
            </a:r>
            <a:r>
              <a:rPr lang="en-US" sz="2000" dirty="0" smtClean="0">
                <a:latin typeface="Calibri"/>
                <a:cs typeface="Calibri"/>
              </a:rPr>
              <a:t/>
            </a:r>
            <a:br>
              <a:rPr lang="en-US" sz="2000" dirty="0" smtClean="0">
                <a:latin typeface="Calibri"/>
                <a:cs typeface="Calibri"/>
              </a:rPr>
            </a:br>
            <a:r>
              <a:rPr lang="en-US" sz="2000" dirty="0" smtClean="0">
                <a:latin typeface="Calibri"/>
                <a:cs typeface="Calibri"/>
              </a:rPr>
              <a:t>their </a:t>
            </a:r>
            <a:r>
              <a:rPr lang="en-US" sz="2000" dirty="0">
                <a:latin typeface="Calibri"/>
                <a:cs typeface="Calibri"/>
              </a:rPr>
              <a:t>thoughts to the prompt, take a few </a:t>
            </a:r>
            <a:r>
              <a:rPr lang="en-US" sz="2000" dirty="0" smtClean="0">
                <a:latin typeface="Calibri"/>
                <a:cs typeface="Calibri"/>
              </a:rPr>
              <a:t/>
            </a:r>
            <a:br>
              <a:rPr lang="en-US" sz="2000" dirty="0" smtClean="0">
                <a:latin typeface="Calibri"/>
                <a:cs typeface="Calibri"/>
              </a:rPr>
            </a:br>
            <a:r>
              <a:rPr lang="en-US" sz="2000" dirty="0" smtClean="0">
                <a:latin typeface="Calibri"/>
                <a:cs typeface="Calibri"/>
              </a:rPr>
              <a:t>minutes </a:t>
            </a:r>
            <a:r>
              <a:rPr lang="en-US" sz="2000" dirty="0">
                <a:latin typeface="Calibri"/>
                <a:cs typeface="Calibri"/>
              </a:rPr>
              <a:t>to discuss each one as a group, </a:t>
            </a:r>
            <a:r>
              <a:rPr lang="en-US" sz="2000" dirty="0" smtClean="0">
                <a:latin typeface="Calibri"/>
                <a:cs typeface="Calibri"/>
              </a:rPr>
              <a:t/>
            </a:r>
            <a:br>
              <a:rPr lang="en-US" sz="2000" dirty="0" smtClean="0">
                <a:latin typeface="Calibri"/>
                <a:cs typeface="Calibri"/>
              </a:rPr>
            </a:br>
            <a:r>
              <a:rPr lang="en-US" sz="2000" dirty="0" smtClean="0">
                <a:latin typeface="Calibri"/>
                <a:cs typeface="Calibri"/>
              </a:rPr>
              <a:t>noting </a:t>
            </a:r>
            <a:r>
              <a:rPr lang="en-US" sz="2000" dirty="0">
                <a:latin typeface="Calibri"/>
                <a:cs typeface="Calibri"/>
              </a:rPr>
              <a:t>overarching themes in the answers</a:t>
            </a:r>
            <a:r>
              <a:rPr lang="en-US" sz="2000" dirty="0" smtClean="0">
                <a:latin typeface="Calibri"/>
                <a:cs typeface="Calibri"/>
              </a:rPr>
              <a:t>. </a:t>
            </a:r>
            <a:br>
              <a:rPr lang="en-US" sz="2000" dirty="0" smtClean="0">
                <a:latin typeface="Calibri"/>
                <a:cs typeface="Calibri"/>
              </a:rPr>
            </a:br>
            <a:r>
              <a:rPr lang="en-US" sz="2000" dirty="0" smtClean="0">
                <a:latin typeface="Calibri"/>
                <a:cs typeface="Calibri"/>
              </a:rPr>
              <a:t>Be ready to share.</a:t>
            </a:r>
            <a:endParaRPr lang="en-US" sz="2000" dirty="0">
              <a:latin typeface="Calibri"/>
              <a:cs typeface="Calibri"/>
            </a:endParaRPr>
          </a:p>
        </p:txBody>
      </p:sp>
      <p:sp>
        <p:nvSpPr>
          <p:cNvPr id="4" name="12-Point Star 3"/>
          <p:cNvSpPr/>
          <p:nvPr/>
        </p:nvSpPr>
        <p:spPr>
          <a:xfrm>
            <a:off x="-16237" y="188641"/>
            <a:ext cx="1923941" cy="1080120"/>
          </a:xfrm>
          <a:prstGeom prst="star12">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400" b="1" dirty="0">
                <a:solidFill>
                  <a:schemeClr val="accent4"/>
                </a:solidFill>
                <a:latin typeface="Calibri"/>
                <a:cs typeface="Calibri"/>
              </a:rPr>
              <a:t>Handout 8</a:t>
            </a:r>
          </a:p>
        </p:txBody>
      </p:sp>
      <p:sp>
        <p:nvSpPr>
          <p:cNvPr id="2" name="12-Point Star 1"/>
          <p:cNvSpPr/>
          <p:nvPr/>
        </p:nvSpPr>
        <p:spPr>
          <a:xfrm>
            <a:off x="179512" y="1052265"/>
            <a:ext cx="1763688" cy="864567"/>
          </a:xfrm>
          <a:prstGeom prst="star12">
            <a:avLst/>
          </a:prstGeom>
          <a:solidFill>
            <a:srgbClr val="FFC000"/>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200" dirty="0">
                <a:solidFill>
                  <a:schemeClr val="accent4"/>
                </a:solidFill>
                <a:latin typeface="Calibri"/>
                <a:cs typeface="Calibri"/>
              </a:rPr>
              <a:t>Interactive Activity</a:t>
            </a:r>
          </a:p>
        </p:txBody>
      </p:sp>
      <p:pic>
        <p:nvPicPr>
          <p:cNvPr id="6" name="Picture 5"/>
          <p:cNvPicPr/>
          <p:nvPr/>
        </p:nvPicPr>
        <p:blipFill>
          <a:blip r:embed="rId3"/>
          <a:stretch>
            <a:fillRect/>
          </a:stretch>
        </p:blipFill>
        <p:spPr>
          <a:xfrm>
            <a:off x="6827018" y="1917700"/>
            <a:ext cx="1849438" cy="1439863"/>
          </a:xfrm>
          <a:prstGeom prst="rect">
            <a:avLst/>
          </a:prstGeom>
          <a:ln>
            <a:noFill/>
          </a:ln>
          <a:effectLst>
            <a:outerShdw blurRad="292100" dist="139700" dir="2700000" algn="tl" rotWithShape="0">
              <a:srgbClr val="333333">
                <a:alpha val="65000"/>
              </a:srgbClr>
            </a:outerShdw>
          </a:effectLst>
        </p:spPr>
      </p:pic>
      <p:pic>
        <p:nvPicPr>
          <p:cNvPr id="7" name="Picture 6"/>
          <p:cNvPicPr/>
          <p:nvPr/>
        </p:nvPicPr>
        <p:blipFill rotWithShape="1">
          <a:blip r:embed="rId4"/>
          <a:srcRect l="4972"/>
          <a:stretch/>
        </p:blipFill>
        <p:spPr bwMode="auto">
          <a:xfrm>
            <a:off x="6949256" y="3716338"/>
            <a:ext cx="1727200" cy="151288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54050"/>
            <a:ext cx="7272338"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1600200" y="2492896"/>
            <a:ext cx="7272808" cy="4334942"/>
          </a:xfrm>
          <a:prstGeom prst="rect">
            <a:avLst/>
          </a:prstGeom>
          <a:noFill/>
          <a:ln>
            <a:noFill/>
          </a:ln>
          <a:extLst/>
        </p:spPr>
        <p:txBody>
          <a:bodyPr/>
          <a:lstStyle>
            <a:lvl1pPr algn="ctr" rtl="0" eaLnBrk="0" fontAlgn="base" hangingPunct="0">
              <a:spcBef>
                <a:spcPct val="0"/>
              </a:spcBef>
              <a:spcAft>
                <a:spcPct val="0"/>
              </a:spcAft>
              <a:defRPr sz="4400" b="1">
                <a:solidFill>
                  <a:srgbClr val="0061AF"/>
                </a:solidFill>
                <a:latin typeface="+mj-lt"/>
                <a:ea typeface="+mj-ea"/>
                <a:cs typeface="+mj-cs"/>
              </a:defRPr>
            </a:lvl1pPr>
            <a:lvl2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2pPr>
            <a:lvl3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3pPr>
            <a:lvl4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4pPr>
            <a:lvl5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altLang="en-US" sz="3200" dirty="0">
                <a:solidFill>
                  <a:schemeClr val="tx1"/>
                </a:solidFill>
                <a:latin typeface="Calibri"/>
                <a:cs typeface="Calibri"/>
              </a:rPr>
              <a:t>Case </a:t>
            </a:r>
            <a:r>
              <a:rPr lang="en-US" altLang="en-US" sz="3200" dirty="0" smtClean="0">
                <a:solidFill>
                  <a:schemeClr val="tx1"/>
                </a:solidFill>
                <a:latin typeface="Calibri"/>
                <a:cs typeface="Calibri"/>
              </a:rPr>
              <a:t>Study:</a:t>
            </a:r>
          </a:p>
          <a:p>
            <a:pPr eaLnBrk="1" hangingPunct="1">
              <a:defRPr/>
            </a:pPr>
            <a:r>
              <a:rPr lang="en-US" altLang="en-US" sz="3200" dirty="0" smtClean="0">
                <a:solidFill>
                  <a:schemeClr val="tx1"/>
                </a:solidFill>
                <a:latin typeface="Calibri"/>
                <a:cs typeface="Calibri"/>
              </a:rPr>
              <a:t>Meet Ethan and Mr. Math</a:t>
            </a:r>
          </a:p>
          <a:p>
            <a:pPr eaLnBrk="1" hangingPunct="1">
              <a:defRPr/>
            </a:pPr>
            <a:endParaRPr lang="en-US" altLang="en-US" sz="3200" dirty="0" smtClean="0">
              <a:solidFill>
                <a:schemeClr val="tx1"/>
              </a:solidFill>
              <a:latin typeface="Calibri"/>
              <a:cs typeface="Calibri"/>
            </a:endParaRPr>
          </a:p>
          <a:p>
            <a:pPr eaLnBrk="1" hangingPunct="1">
              <a:defRPr/>
            </a:pPr>
            <a:endParaRPr lang="en-US" altLang="en-US" sz="3200" dirty="0" smtClean="0">
              <a:solidFill>
                <a:schemeClr val="tx1"/>
              </a:solidFill>
              <a:latin typeface="Calibri"/>
              <a:cs typeface="Calibri"/>
            </a:endParaRPr>
          </a:p>
          <a:p>
            <a:pPr eaLnBrk="1" hangingPunct="1">
              <a:defRPr/>
            </a:pPr>
            <a:endParaRPr lang="en-US" altLang="en-US" sz="3200" dirty="0">
              <a:solidFill>
                <a:schemeClr val="tx1"/>
              </a:solidFill>
              <a:latin typeface="Calibri"/>
              <a:cs typeface="Calibri"/>
            </a:endParaRPr>
          </a:p>
          <a:p>
            <a:pPr eaLnBrk="1" hangingPunct="1">
              <a:defRPr/>
            </a:pPr>
            <a:r>
              <a:rPr lang="en-US" altLang="en-US" sz="3200" dirty="0" smtClean="0">
                <a:solidFill>
                  <a:schemeClr val="tx1"/>
                </a:solidFill>
                <a:latin typeface="Calibri"/>
                <a:cs typeface="Calibri"/>
              </a:rPr>
              <a:t>Bear Lake Elementary School</a:t>
            </a:r>
            <a:endParaRPr lang="en-US" altLang="en-US" sz="3200" dirty="0">
              <a:solidFill>
                <a:schemeClr val="tx1"/>
              </a:solidFill>
              <a:latin typeface="Calibri"/>
              <a:cs typeface="Calibri"/>
            </a:endParaRPr>
          </a:p>
          <a:p>
            <a:pPr>
              <a:defRPr/>
            </a:pPr>
            <a:endParaRPr lang="en-US" sz="3200" kern="0" dirty="0">
              <a:ln w="1905"/>
              <a:solidFill>
                <a:schemeClr val="tx1"/>
              </a:solidFill>
              <a:effectLst>
                <a:outerShdw blurRad="38100" dist="38100" dir="2700000" algn="tl">
                  <a:srgbClr val="000000">
                    <a:alpha val="43137"/>
                  </a:srgbClr>
                </a:outerShdw>
              </a:effectLst>
            </a:endParaRPr>
          </a:p>
        </p:txBody>
      </p:sp>
      <p:sp>
        <p:nvSpPr>
          <p:cNvPr id="198660" name="TextBox 167"/>
          <p:cNvSpPr txBox="1">
            <a:spLocks noChangeArrowheads="1"/>
          </p:cNvSpPr>
          <p:nvPr/>
        </p:nvSpPr>
        <p:spPr bwMode="auto">
          <a:xfrm>
            <a:off x="1476375" y="5816297"/>
            <a:ext cx="34556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r>
              <a:rPr lang="en-US" altLang="en-US" sz="1200" dirty="0">
                <a:solidFill>
                  <a:srgbClr val="000000"/>
                </a:solidFill>
                <a:latin typeface="Calibri"/>
                <a:cs typeface="Calibri"/>
              </a:rPr>
              <a:t>National Center on Response to Intervention</a:t>
            </a:r>
          </a:p>
        </p:txBody>
      </p:sp>
      <p:sp>
        <p:nvSpPr>
          <p:cNvPr id="198661" name="TextBox 167"/>
          <p:cNvSpPr txBox="1">
            <a:spLocks noChangeArrowheads="1"/>
          </p:cNvSpPr>
          <p:nvPr/>
        </p:nvSpPr>
        <p:spPr bwMode="auto">
          <a:xfrm>
            <a:off x="5059560" y="5816297"/>
            <a:ext cx="36889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r>
              <a:rPr lang="en-US" altLang="en-US" sz="1200" dirty="0">
                <a:solidFill>
                  <a:srgbClr val="000000"/>
                </a:solidFill>
                <a:latin typeface="Calibri"/>
                <a:cs typeface="Calibri"/>
              </a:rPr>
              <a:t>National Center on Student Progress Monitoring</a:t>
            </a:r>
          </a:p>
        </p:txBody>
      </p:sp>
      <p:sp>
        <p:nvSpPr>
          <p:cNvPr id="6" name="12-Point Star 5"/>
          <p:cNvSpPr/>
          <p:nvPr/>
        </p:nvSpPr>
        <p:spPr>
          <a:xfrm>
            <a:off x="-16237" y="150229"/>
            <a:ext cx="1851933" cy="1007641"/>
          </a:xfrm>
          <a:prstGeom prst="star12">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400" b="1" dirty="0">
                <a:solidFill>
                  <a:schemeClr val="accent4"/>
                </a:solidFill>
                <a:latin typeface="Calibri"/>
                <a:cs typeface="Calibri"/>
              </a:rPr>
              <a:t>Handout 9</a:t>
            </a:r>
          </a:p>
        </p:txBody>
      </p:sp>
      <p:pic>
        <p:nvPicPr>
          <p:cNvPr id="114697" name="Picture 9" descr="H:\share\CEEDAR\Math CEM\Ethan Pics\46056774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2044" y="3645024"/>
            <a:ext cx="1868649" cy="1246060"/>
          </a:xfrm>
          <a:prstGeom prst="round2DiagRect">
            <a:avLst>
              <a:gd name="adj1" fmla="val 16667"/>
              <a:gd name="adj2" fmla="val 22779"/>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p:cNvSpPr>
            <a:spLocks noGrp="1"/>
          </p:cNvSpPr>
          <p:nvPr>
            <p:ph type="title"/>
          </p:nvPr>
        </p:nvSpPr>
        <p:spPr>
          <a:ln>
            <a:miter lim="800000"/>
            <a:headEnd/>
            <a:tailEnd/>
          </a:ln>
        </p:spPr>
        <p:txBody>
          <a:bodyPr/>
          <a:lstStyle/>
          <a:p>
            <a:r>
              <a:rPr lang="en-US" altLang="en-US" dirty="0" smtClean="0">
                <a:latin typeface="Calibri"/>
                <a:cs typeface="Calibri"/>
              </a:rPr>
              <a:t>The Implementation Process</a:t>
            </a:r>
          </a:p>
        </p:txBody>
      </p:sp>
      <p:sp>
        <p:nvSpPr>
          <p:cNvPr id="3" name="Content Placeholder 2"/>
          <p:cNvSpPr>
            <a:spLocks noGrp="1"/>
          </p:cNvSpPr>
          <p:nvPr>
            <p:ph idx="1"/>
          </p:nvPr>
        </p:nvSpPr>
        <p:spPr/>
        <p:txBody>
          <a:bodyPr/>
          <a:lstStyle/>
          <a:p>
            <a:pPr marL="519113" indent="-519113">
              <a:buFont typeface="+mj-lt"/>
              <a:buAutoNum type="arabicPeriod"/>
              <a:defRPr/>
            </a:pPr>
            <a:r>
              <a:rPr lang="en-US" sz="2800" dirty="0" smtClean="0">
                <a:latin typeface="Calibri"/>
                <a:cs typeface="Calibri"/>
              </a:rPr>
              <a:t>Implement standards-aligned, high-quality math universal instruction.</a:t>
            </a:r>
          </a:p>
          <a:p>
            <a:pPr marL="514350" indent="-514350">
              <a:buFont typeface="+mj-lt"/>
              <a:buAutoNum type="arabicPeriod"/>
              <a:defRPr/>
            </a:pPr>
            <a:r>
              <a:rPr lang="en-US" sz="2800" dirty="0" smtClean="0">
                <a:latin typeface="Calibri"/>
                <a:cs typeface="Calibri"/>
              </a:rPr>
              <a:t>Conduct universal screening.</a:t>
            </a:r>
          </a:p>
          <a:p>
            <a:pPr marL="514350" indent="-514350">
              <a:buFont typeface="+mj-lt"/>
              <a:buAutoNum type="arabicPeriod"/>
              <a:defRPr/>
            </a:pPr>
            <a:r>
              <a:rPr lang="en-US" sz="2800" dirty="0" smtClean="0">
                <a:latin typeface="Calibri"/>
                <a:cs typeface="Calibri"/>
              </a:rPr>
              <a:t>Monitor some students’ progress.</a:t>
            </a:r>
          </a:p>
          <a:p>
            <a:pPr marL="514350" indent="-514350">
              <a:buFont typeface="+mj-lt"/>
              <a:buAutoNum type="arabicPeriod"/>
              <a:defRPr/>
            </a:pPr>
            <a:r>
              <a:rPr lang="en-US" sz="2800" dirty="0" smtClean="0">
                <a:latin typeface="Calibri"/>
                <a:cs typeface="Calibri"/>
              </a:rPr>
              <a:t>Conduct data-based decision making.</a:t>
            </a:r>
          </a:p>
          <a:p>
            <a:pPr marL="514350" indent="-514350">
              <a:buFont typeface="+mj-lt"/>
              <a:buAutoNum type="arabicPeriod"/>
              <a:defRPr/>
            </a:pPr>
            <a:endParaRPr lang="en-US" sz="2800" dirty="0"/>
          </a:p>
        </p:txBody>
      </p:sp>
      <p:sp>
        <p:nvSpPr>
          <p:cNvPr id="4" name="12-Point Star 3"/>
          <p:cNvSpPr/>
          <p:nvPr/>
        </p:nvSpPr>
        <p:spPr>
          <a:xfrm>
            <a:off x="-16237" y="150229"/>
            <a:ext cx="1851933" cy="1007641"/>
          </a:xfrm>
          <a:prstGeom prst="star12">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400" b="1" dirty="0">
                <a:solidFill>
                  <a:schemeClr val="accent4"/>
                </a:solidFill>
                <a:latin typeface="Calibri"/>
                <a:cs typeface="Calibri"/>
              </a:rPr>
              <a:t>Handout 9</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itle 1"/>
          <p:cNvSpPr>
            <a:spLocks noGrp="1"/>
          </p:cNvSpPr>
          <p:nvPr>
            <p:ph type="title"/>
          </p:nvPr>
        </p:nvSpPr>
        <p:spPr>
          <a:xfrm>
            <a:off x="1692275" y="274638"/>
            <a:ext cx="6994525" cy="1354162"/>
          </a:xfrm>
          <a:ln>
            <a:miter lim="800000"/>
            <a:headEnd/>
            <a:tailEnd/>
          </a:ln>
        </p:spPr>
        <p:txBody>
          <a:bodyPr/>
          <a:lstStyle/>
          <a:p>
            <a:r>
              <a:rPr lang="en-US" altLang="en-US" dirty="0" smtClean="0">
                <a:latin typeface="Calibri"/>
                <a:cs typeface="Calibri"/>
              </a:rPr>
              <a:t>The Universal </a:t>
            </a:r>
            <a:br>
              <a:rPr lang="en-US" altLang="en-US" dirty="0" smtClean="0">
                <a:latin typeface="Calibri"/>
                <a:cs typeface="Calibri"/>
              </a:rPr>
            </a:br>
            <a:r>
              <a:rPr lang="en-US" altLang="en-US" dirty="0" smtClean="0">
                <a:latin typeface="Calibri"/>
                <a:cs typeface="Calibri"/>
              </a:rPr>
              <a:t>Math Curriculum</a:t>
            </a:r>
          </a:p>
        </p:txBody>
      </p:sp>
      <p:sp>
        <p:nvSpPr>
          <p:cNvPr id="3" name="Content Placeholder 2"/>
          <p:cNvSpPr>
            <a:spLocks noGrp="1"/>
          </p:cNvSpPr>
          <p:nvPr>
            <p:ph idx="1"/>
          </p:nvPr>
        </p:nvSpPr>
        <p:spPr>
          <a:xfrm>
            <a:off x="1692275" y="1888207"/>
            <a:ext cx="6994525" cy="3629025"/>
          </a:xfrm>
        </p:spPr>
        <p:txBody>
          <a:bodyPr/>
          <a:lstStyle/>
          <a:p>
            <a:pPr>
              <a:buFont typeface="Arial"/>
              <a:buChar char="•"/>
              <a:defRPr/>
            </a:pPr>
            <a:r>
              <a:rPr lang="en-US" sz="2400" dirty="0" smtClean="0">
                <a:latin typeface="Calibri"/>
                <a:cs typeface="Calibri"/>
              </a:rPr>
              <a:t>During </a:t>
            </a:r>
            <a:r>
              <a:rPr lang="en-US" sz="2400" dirty="0">
                <a:latin typeface="Calibri"/>
                <a:cs typeface="Calibri"/>
              </a:rPr>
              <a:t>the </a:t>
            </a:r>
            <a:r>
              <a:rPr lang="en-US" sz="2400" dirty="0" smtClean="0">
                <a:latin typeface="Calibri"/>
                <a:cs typeface="Calibri"/>
              </a:rPr>
              <a:t>50-minute </a:t>
            </a:r>
            <a:r>
              <a:rPr lang="en-US" sz="2400" dirty="0">
                <a:latin typeface="Calibri"/>
                <a:cs typeface="Calibri"/>
              </a:rPr>
              <a:t>mathematics period, Mr. Math uses a</a:t>
            </a:r>
            <a:r>
              <a:rPr lang="en-US" sz="2400" dirty="0" smtClean="0">
                <a:latin typeface="Calibri"/>
                <a:cs typeface="Calibri"/>
              </a:rPr>
              <a:t> CCSS-M-aligned </a:t>
            </a:r>
            <a:r>
              <a:rPr lang="en-US" sz="2400" dirty="0">
                <a:latin typeface="Calibri"/>
                <a:cs typeface="Calibri"/>
              </a:rPr>
              <a:t>math curriculum that was adopted by </a:t>
            </a:r>
            <a:r>
              <a:rPr lang="en-US" sz="2400" dirty="0" smtClean="0">
                <a:latin typeface="Calibri"/>
                <a:cs typeface="Calibri"/>
              </a:rPr>
              <a:t>Bear Lake’s </a:t>
            </a:r>
            <a:r>
              <a:rPr lang="en-US" sz="2400" dirty="0">
                <a:latin typeface="Calibri"/>
                <a:cs typeface="Calibri"/>
              </a:rPr>
              <a:t>principal. </a:t>
            </a:r>
            <a:endParaRPr lang="en-US" sz="2400" dirty="0" smtClean="0">
              <a:latin typeface="Calibri"/>
              <a:cs typeface="Calibri"/>
            </a:endParaRPr>
          </a:p>
          <a:p>
            <a:pPr>
              <a:buFont typeface="Arial"/>
              <a:buChar char="•"/>
              <a:defRPr/>
            </a:pPr>
            <a:r>
              <a:rPr lang="en-US" sz="2400" dirty="0" smtClean="0">
                <a:latin typeface="Calibri"/>
                <a:cs typeface="Calibri"/>
              </a:rPr>
              <a:t>The </a:t>
            </a:r>
            <a:r>
              <a:rPr lang="en-US" sz="2400" dirty="0">
                <a:latin typeface="Calibri"/>
                <a:cs typeface="Calibri"/>
              </a:rPr>
              <a:t>principal enacted the curriculum after </a:t>
            </a:r>
            <a:r>
              <a:rPr lang="en-US" sz="2400" dirty="0" smtClean="0">
                <a:latin typeface="Calibri"/>
                <a:cs typeface="Calibri"/>
              </a:rPr>
              <a:t>reviewing What Works </a:t>
            </a:r>
            <a:br>
              <a:rPr lang="en-US" sz="2400" dirty="0" smtClean="0">
                <a:latin typeface="Calibri"/>
                <a:cs typeface="Calibri"/>
              </a:rPr>
            </a:br>
            <a:r>
              <a:rPr lang="en-US" sz="2400" dirty="0" smtClean="0">
                <a:latin typeface="Calibri"/>
                <a:cs typeface="Calibri"/>
              </a:rPr>
              <a:t>Clearinghouse data</a:t>
            </a:r>
            <a:r>
              <a:rPr lang="en-US" sz="2400" dirty="0">
                <a:latin typeface="Calibri"/>
                <a:cs typeface="Calibri"/>
              </a:rPr>
              <a:t>, </a:t>
            </a:r>
            <a:r>
              <a:rPr lang="en-US" sz="2400" dirty="0" smtClean="0">
                <a:latin typeface="Calibri"/>
                <a:cs typeface="Calibri"/>
              </a:rPr>
              <a:t/>
            </a:r>
            <a:br>
              <a:rPr lang="en-US" sz="2400" dirty="0" smtClean="0">
                <a:latin typeface="Calibri"/>
                <a:cs typeface="Calibri"/>
              </a:rPr>
            </a:br>
            <a:r>
              <a:rPr lang="en-US" sz="2400" dirty="0" smtClean="0">
                <a:latin typeface="Calibri"/>
                <a:cs typeface="Calibri"/>
              </a:rPr>
              <a:t>journal articles, and </a:t>
            </a:r>
            <a:br>
              <a:rPr lang="en-US" sz="2400" dirty="0" smtClean="0">
                <a:latin typeface="Calibri"/>
                <a:cs typeface="Calibri"/>
              </a:rPr>
            </a:br>
            <a:r>
              <a:rPr lang="en-US" sz="2400" dirty="0" smtClean="0">
                <a:latin typeface="Calibri"/>
                <a:cs typeface="Calibri"/>
              </a:rPr>
              <a:t>reports on evaluations </a:t>
            </a:r>
            <a:br>
              <a:rPr lang="en-US" sz="2400" dirty="0" smtClean="0">
                <a:latin typeface="Calibri"/>
                <a:cs typeface="Calibri"/>
              </a:rPr>
            </a:br>
            <a:r>
              <a:rPr lang="en-US" sz="2400" dirty="0" smtClean="0">
                <a:latin typeface="Calibri"/>
                <a:cs typeface="Calibri"/>
              </a:rPr>
              <a:t>from U.S. Department </a:t>
            </a:r>
            <a:br>
              <a:rPr lang="en-US" sz="2400" dirty="0" smtClean="0">
                <a:latin typeface="Calibri"/>
                <a:cs typeface="Calibri"/>
              </a:rPr>
            </a:br>
            <a:r>
              <a:rPr lang="en-US" sz="2400" dirty="0" smtClean="0">
                <a:latin typeface="Calibri"/>
                <a:cs typeface="Calibri"/>
              </a:rPr>
              <a:t>of </a:t>
            </a:r>
            <a:r>
              <a:rPr lang="en-US" sz="2400" dirty="0">
                <a:latin typeface="Calibri"/>
                <a:cs typeface="Calibri"/>
              </a:rPr>
              <a:t>Education. </a:t>
            </a:r>
          </a:p>
        </p:txBody>
      </p:sp>
      <p:pic>
        <p:nvPicPr>
          <p:cNvPr id="116740" name="Picture 4"/>
          <p:cNvPicPr>
            <a:picLocks noChangeAspect="1" noChangeArrowheads="1"/>
          </p:cNvPicPr>
          <p:nvPr/>
        </p:nvPicPr>
        <p:blipFill>
          <a:blip r:embed="rId3"/>
          <a:srcRect/>
          <a:stretch>
            <a:fillRect/>
          </a:stretch>
        </p:blipFill>
        <p:spPr bwMode="auto">
          <a:xfrm rot="21075394">
            <a:off x="5354437" y="3469392"/>
            <a:ext cx="3330575" cy="2022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12-Point Star 4"/>
          <p:cNvSpPr/>
          <p:nvPr/>
        </p:nvSpPr>
        <p:spPr>
          <a:xfrm>
            <a:off x="-16237" y="150229"/>
            <a:ext cx="1851933" cy="1007641"/>
          </a:xfrm>
          <a:prstGeom prst="star12">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400" b="1" dirty="0">
                <a:solidFill>
                  <a:schemeClr val="accent4"/>
                </a:solidFill>
                <a:latin typeface="Calibri"/>
                <a:cs typeface="Calibri"/>
              </a:rPr>
              <a:t>Handout 9</a:t>
            </a:r>
          </a:p>
        </p:txBody>
      </p:sp>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itle 1"/>
          <p:cNvSpPr>
            <a:spLocks noGrp="1"/>
          </p:cNvSpPr>
          <p:nvPr>
            <p:ph type="title"/>
          </p:nvPr>
        </p:nvSpPr>
        <p:spPr>
          <a:xfrm>
            <a:off x="1692275" y="274638"/>
            <a:ext cx="6994525" cy="1282154"/>
          </a:xfrm>
          <a:ln>
            <a:miter lim="800000"/>
            <a:headEnd/>
            <a:tailEnd/>
          </a:ln>
        </p:spPr>
        <p:txBody>
          <a:bodyPr/>
          <a:lstStyle/>
          <a:p>
            <a:r>
              <a:rPr lang="en-US" altLang="en-US" dirty="0" smtClean="0">
                <a:latin typeface="Calibri"/>
                <a:cs typeface="Calibri"/>
              </a:rPr>
              <a:t>While Teaching, Mr. Math Draws on:</a:t>
            </a:r>
          </a:p>
        </p:txBody>
      </p:sp>
      <p:sp>
        <p:nvSpPr>
          <p:cNvPr id="3" name="Content Placeholder 2"/>
          <p:cNvSpPr>
            <a:spLocks noGrp="1"/>
          </p:cNvSpPr>
          <p:nvPr>
            <p:ph idx="1"/>
          </p:nvPr>
        </p:nvSpPr>
        <p:spPr>
          <a:xfrm>
            <a:off x="1692275" y="1600200"/>
            <a:ext cx="6994525" cy="4997152"/>
          </a:xfrm>
        </p:spPr>
        <p:txBody>
          <a:bodyPr/>
          <a:lstStyle/>
          <a:p>
            <a:pPr>
              <a:buFont typeface="Arial"/>
              <a:buChar char="•"/>
              <a:defRPr/>
            </a:pPr>
            <a:r>
              <a:rPr lang="en-US" sz="2000" dirty="0">
                <a:latin typeface="Calibri"/>
                <a:cs typeface="Calibri"/>
              </a:rPr>
              <a:t>E</a:t>
            </a:r>
            <a:r>
              <a:rPr lang="en-US" sz="2000" dirty="0" smtClean="0">
                <a:latin typeface="Calibri"/>
                <a:cs typeface="Calibri"/>
              </a:rPr>
              <a:t>xplicit instruction of key concepts.</a:t>
            </a:r>
          </a:p>
          <a:p>
            <a:pPr>
              <a:buFont typeface="Arial"/>
              <a:buChar char="•"/>
              <a:defRPr/>
            </a:pPr>
            <a:r>
              <a:rPr lang="en-US" sz="2000" dirty="0" smtClean="0">
                <a:latin typeface="Calibri"/>
                <a:cs typeface="Calibri"/>
              </a:rPr>
              <a:t>Modeling.</a:t>
            </a:r>
          </a:p>
          <a:p>
            <a:pPr>
              <a:buFont typeface="Arial"/>
              <a:buChar char="•"/>
              <a:defRPr/>
            </a:pPr>
            <a:r>
              <a:rPr lang="en-US" sz="2000" dirty="0">
                <a:latin typeface="Calibri"/>
                <a:cs typeface="Calibri"/>
              </a:rPr>
              <a:t>H</a:t>
            </a:r>
            <a:r>
              <a:rPr lang="en-US" sz="2000" dirty="0" smtClean="0">
                <a:latin typeface="Calibri"/>
                <a:cs typeface="Calibri"/>
              </a:rPr>
              <a:t>euristic strategies.</a:t>
            </a:r>
          </a:p>
          <a:p>
            <a:pPr>
              <a:buFont typeface="Arial"/>
              <a:buChar char="•"/>
              <a:defRPr/>
            </a:pPr>
            <a:r>
              <a:rPr lang="en-US" sz="2000" dirty="0">
                <a:latin typeface="Calibri"/>
                <a:cs typeface="Calibri"/>
              </a:rPr>
              <a:t>S</a:t>
            </a:r>
            <a:r>
              <a:rPr lang="en-US" sz="2000" dirty="0" smtClean="0">
                <a:latin typeface="Calibri"/>
                <a:cs typeface="Calibri"/>
              </a:rPr>
              <a:t>tudent think-</a:t>
            </a:r>
            <a:r>
              <a:rPr lang="en-US" sz="2000" dirty="0" err="1" smtClean="0">
                <a:latin typeface="Calibri"/>
                <a:cs typeface="Calibri"/>
              </a:rPr>
              <a:t>alouds</a:t>
            </a:r>
            <a:r>
              <a:rPr lang="en-US" sz="2000" dirty="0" smtClean="0">
                <a:latin typeface="Calibri"/>
                <a:cs typeface="Calibri"/>
              </a:rPr>
              <a:t>.</a:t>
            </a:r>
          </a:p>
          <a:p>
            <a:pPr>
              <a:buFont typeface="Arial"/>
              <a:buChar char="•"/>
              <a:defRPr/>
            </a:pPr>
            <a:r>
              <a:rPr lang="en-US" sz="2000" dirty="0">
                <a:latin typeface="Calibri"/>
                <a:cs typeface="Calibri"/>
              </a:rPr>
              <a:t>P</a:t>
            </a:r>
            <a:r>
              <a:rPr lang="en-US" sz="2000" dirty="0" smtClean="0">
                <a:latin typeface="Calibri"/>
                <a:cs typeface="Calibri"/>
              </a:rPr>
              <a:t>eer learning, with various student groupings informed by </a:t>
            </a:r>
            <a:r>
              <a:rPr lang="en-US" sz="2000" dirty="0">
                <a:latin typeface="Calibri"/>
                <a:cs typeface="Calibri"/>
              </a:rPr>
              <a:t>instructional </a:t>
            </a:r>
            <a:r>
              <a:rPr lang="en-US" sz="2000" dirty="0" smtClean="0">
                <a:latin typeface="Calibri"/>
                <a:cs typeface="Calibri"/>
              </a:rPr>
              <a:t>goals.</a:t>
            </a:r>
          </a:p>
          <a:p>
            <a:pPr>
              <a:buFont typeface="Arial"/>
              <a:buChar char="•"/>
              <a:defRPr/>
            </a:pPr>
            <a:r>
              <a:rPr lang="en-US" sz="2000" dirty="0" smtClean="0">
                <a:latin typeface="Calibri"/>
                <a:cs typeface="Calibri"/>
              </a:rPr>
              <a:t>Realia, visuals, and use of multimedia.</a:t>
            </a:r>
          </a:p>
          <a:p>
            <a:pPr>
              <a:buFont typeface="Arial"/>
              <a:buChar char="•"/>
              <a:defRPr/>
            </a:pPr>
            <a:r>
              <a:rPr lang="en-US" sz="2000" dirty="0" smtClean="0">
                <a:latin typeface="Calibri"/>
                <a:cs typeface="Calibri"/>
              </a:rPr>
              <a:t>Differentiation of instruction, including providing scaffolds and removing them when students are ready.</a:t>
            </a:r>
          </a:p>
          <a:p>
            <a:pPr>
              <a:buFont typeface="Arial"/>
              <a:buChar char="•"/>
              <a:defRPr/>
            </a:pPr>
            <a:r>
              <a:rPr lang="en-US" sz="2000" dirty="0" smtClean="0">
                <a:latin typeface="Calibri"/>
                <a:cs typeface="Calibri"/>
              </a:rPr>
              <a:t>Targeting a mix of key general academic and domain-specific vocabulary, word learning strategies, and math language structures to help promote understanding of the “math language.”</a:t>
            </a:r>
          </a:p>
        </p:txBody>
      </p:sp>
      <p:sp>
        <p:nvSpPr>
          <p:cNvPr id="4" name="12-Point Star 3"/>
          <p:cNvSpPr/>
          <p:nvPr/>
        </p:nvSpPr>
        <p:spPr>
          <a:xfrm>
            <a:off x="-16237" y="150229"/>
            <a:ext cx="1851933" cy="1007641"/>
          </a:xfrm>
          <a:prstGeom prst="star12">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400" b="1" dirty="0">
                <a:solidFill>
                  <a:schemeClr val="accent4"/>
                </a:solidFill>
                <a:latin typeface="Calibri"/>
                <a:cs typeface="Calibri"/>
              </a:rPr>
              <a:t>Handout 9</a:t>
            </a:r>
          </a:p>
        </p:txBody>
      </p:sp>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itle 1"/>
          <p:cNvSpPr>
            <a:spLocks noGrp="1"/>
          </p:cNvSpPr>
          <p:nvPr>
            <p:ph type="title"/>
          </p:nvPr>
        </p:nvSpPr>
        <p:spPr>
          <a:ln>
            <a:miter lim="800000"/>
            <a:headEnd/>
            <a:tailEnd/>
          </a:ln>
        </p:spPr>
        <p:txBody>
          <a:bodyPr/>
          <a:lstStyle/>
          <a:p>
            <a:r>
              <a:rPr lang="en-US" altLang="en-US" dirty="0" smtClean="0">
                <a:latin typeface="Calibri"/>
                <a:cs typeface="Calibri"/>
              </a:rPr>
              <a:t>While Teaching, Mr. Math:</a:t>
            </a:r>
          </a:p>
        </p:txBody>
      </p:sp>
      <p:sp>
        <p:nvSpPr>
          <p:cNvPr id="3" name="Content Placeholder 2"/>
          <p:cNvSpPr>
            <a:spLocks noGrp="1"/>
          </p:cNvSpPr>
          <p:nvPr>
            <p:ph idx="1"/>
          </p:nvPr>
        </p:nvSpPr>
        <p:spPr/>
        <p:txBody>
          <a:bodyPr/>
          <a:lstStyle/>
          <a:p>
            <a:pPr marL="1887538" indent="-344488">
              <a:buFont typeface="Arial"/>
              <a:buChar char="•"/>
              <a:defRPr/>
            </a:pPr>
            <a:r>
              <a:rPr lang="en-US" sz="2000" dirty="0" smtClean="0">
                <a:latin typeface="Calibri"/>
                <a:cs typeface="Calibri"/>
              </a:rPr>
              <a:t>Explicitly models concepts, provides students opportunities for practice and application or concept, and provides explicit feedback and error correction for students.</a:t>
            </a:r>
          </a:p>
          <a:p>
            <a:pPr marL="1887538" indent="-344488">
              <a:buFont typeface="Arial"/>
              <a:buChar char="•"/>
              <a:defRPr/>
            </a:pPr>
            <a:r>
              <a:rPr lang="en-US" sz="2000" dirty="0" smtClean="0">
                <a:latin typeface="Calibri"/>
                <a:cs typeface="Calibri"/>
              </a:rPr>
              <a:t>Fosters academic math conversation and provides some language-based scaffolds, like sentence frames.</a:t>
            </a:r>
          </a:p>
          <a:p>
            <a:pPr marL="1887538" indent="-344488">
              <a:buFont typeface="Arial"/>
              <a:buChar char="•"/>
              <a:defRPr/>
            </a:pPr>
            <a:r>
              <a:rPr lang="en-US" sz="2000" dirty="0" smtClean="0">
                <a:latin typeface="Calibri"/>
                <a:cs typeface="Calibri"/>
              </a:rPr>
              <a:t>Uses gestures and nonlinguistic support, like graphics.</a:t>
            </a:r>
          </a:p>
          <a:p>
            <a:pPr marL="1887538" indent="-344488">
              <a:buFont typeface="Arial"/>
              <a:buChar char="•"/>
              <a:defRPr/>
            </a:pPr>
            <a:r>
              <a:rPr lang="en-US" sz="2000" dirty="0" smtClean="0">
                <a:latin typeface="Calibri"/>
                <a:cs typeface="Calibri"/>
              </a:rPr>
              <a:t>Provides additional wait time and tries to speak clearly.</a:t>
            </a:r>
          </a:p>
          <a:p>
            <a:pPr marL="1887538" indent="-344488">
              <a:buFont typeface="Arial"/>
              <a:buChar char="•"/>
              <a:defRPr/>
            </a:pPr>
            <a:r>
              <a:rPr lang="en-US" sz="2000" dirty="0">
                <a:latin typeface="Calibri"/>
                <a:cs typeface="Calibri"/>
              </a:rPr>
              <a:t>D</a:t>
            </a:r>
            <a:r>
              <a:rPr lang="en-US" sz="2000" dirty="0" smtClean="0">
                <a:latin typeface="Calibri"/>
                <a:cs typeface="Calibri"/>
              </a:rPr>
              <a:t>raws on multimedia videos, computer programs, and manipulatives to help illustrate some key concepts.</a:t>
            </a:r>
          </a:p>
        </p:txBody>
      </p:sp>
      <p:grpSp>
        <p:nvGrpSpPr>
          <p:cNvPr id="2" name="Group 1"/>
          <p:cNvGrpSpPr/>
          <p:nvPr/>
        </p:nvGrpSpPr>
        <p:grpSpPr>
          <a:xfrm>
            <a:off x="613054" y="1776596"/>
            <a:ext cx="2446778" cy="3524612"/>
            <a:chOff x="395536" y="1776596"/>
            <a:chExt cx="2880320" cy="4149134"/>
          </a:xfrm>
        </p:grpSpPr>
        <p:pic>
          <p:nvPicPr>
            <p:cNvPr id="118788" name="Picture 4" descr="H:\share\CEEDAR\Math CEM\Ethan Pics\4634835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005064"/>
              <a:ext cx="2880320" cy="192066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p:spPr>
        </p:pic>
        <p:pic>
          <p:nvPicPr>
            <p:cNvPr id="118789" name="Picture 5" descr="H:\share\CEEDAR\Math CEM\Ethan Pics\460861621.jpg"/>
            <p:cNvPicPr>
              <a:picLocks noChangeAspect="1" noChangeArrowheads="1"/>
            </p:cNvPicPr>
            <p:nvPr/>
          </p:nvPicPr>
          <p:blipFill rotWithShape="1">
            <a:blip r:embed="rId4">
              <a:extLst>
                <a:ext uri="{28A0092B-C50C-407E-A947-70E740481C1C}">
                  <a14:useLocalDpi xmlns:a14="http://schemas.microsoft.com/office/drawing/2010/main" val="0"/>
                </a:ext>
              </a:extLst>
            </a:blip>
            <a:srcRect r="27026" b="16873"/>
            <a:stretch/>
          </p:blipFill>
          <p:spPr bwMode="auto">
            <a:xfrm>
              <a:off x="395536" y="1776596"/>
              <a:ext cx="2664296" cy="191751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p:spPr>
        </p:pic>
      </p:grpSp>
      <p:sp>
        <p:nvSpPr>
          <p:cNvPr id="6" name="12-Point Star 5"/>
          <p:cNvSpPr/>
          <p:nvPr/>
        </p:nvSpPr>
        <p:spPr>
          <a:xfrm>
            <a:off x="-16237" y="150229"/>
            <a:ext cx="1851933" cy="1007641"/>
          </a:xfrm>
          <a:prstGeom prst="star12">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400" b="1" dirty="0">
                <a:solidFill>
                  <a:schemeClr val="accent4"/>
                </a:solidFill>
                <a:latin typeface="Calibri"/>
                <a:cs typeface="Calibri"/>
              </a:rPr>
              <a:t>Handout 9</a:t>
            </a:r>
          </a:p>
        </p:txBody>
      </p:sp>
    </p:spTree>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iseño predeterminado">
  <a:themeElements>
    <a:clrScheme name="Custom 2">
      <a:dk1>
        <a:srgbClr val="0367B3"/>
      </a:dk1>
      <a:lt1>
        <a:srgbClr val="FFFFFF"/>
      </a:lt1>
      <a:dk2>
        <a:srgbClr val="0362B1"/>
      </a:dk2>
      <a:lt2>
        <a:srgbClr val="808080"/>
      </a:lt2>
      <a:accent1>
        <a:srgbClr val="BBE0E3"/>
      </a:accent1>
      <a:accent2>
        <a:srgbClr val="0066B2"/>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spPr>
      <a:bodyPr/>
      <a:lstStyle/>
      <a: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32696</TotalTime>
  <Words>24367</Words>
  <Application>Microsoft Macintosh PowerPoint</Application>
  <PresentationFormat>On-screen Show (4:3)</PresentationFormat>
  <Paragraphs>1364</Paragraphs>
  <Slides>111</Slides>
  <Notes>111</Notes>
  <HiddenSlides>0</HiddenSlides>
  <MMClips>0</MMClips>
  <ScaleCrop>false</ScaleCrop>
  <HeadingPairs>
    <vt:vector size="4" baseType="variant">
      <vt:variant>
        <vt:lpstr>Theme</vt:lpstr>
      </vt:variant>
      <vt:variant>
        <vt:i4>1</vt:i4>
      </vt:variant>
      <vt:variant>
        <vt:lpstr>Slide Titles</vt:lpstr>
      </vt:variant>
      <vt:variant>
        <vt:i4>111</vt:i4>
      </vt:variant>
    </vt:vector>
  </HeadingPairs>
  <TitlesOfParts>
    <vt:vector size="112" baseType="lpstr">
      <vt:lpstr>Diseño predeterminado</vt:lpstr>
      <vt:lpstr>PowerPoint Presentation</vt:lpstr>
      <vt:lpstr>Collaboration for Effective Educator Development, Accountability, and Reform (CEEDAR)</vt:lpstr>
      <vt:lpstr>Note</vt:lpstr>
      <vt:lpstr>CEM Part 2  Guiding Questions</vt:lpstr>
      <vt:lpstr>Learning Expectations</vt:lpstr>
      <vt:lpstr>PowerPoint Presentation</vt:lpstr>
      <vt:lpstr>Activity: Sticky Note Carousel</vt:lpstr>
      <vt:lpstr>PowerPoint Presentation</vt:lpstr>
      <vt:lpstr>Multi-Level  Prevention System</vt:lpstr>
      <vt:lpstr>Universal Level</vt:lpstr>
      <vt:lpstr>Universal Level</vt:lpstr>
      <vt:lpstr>Features of  Universal Instruction</vt:lpstr>
      <vt:lpstr>CEM Part 2  Guiding Questions</vt:lpstr>
      <vt:lpstr>PowerPoint Presentation</vt:lpstr>
      <vt:lpstr>Activity: Video  Jigsaw Listening</vt:lpstr>
      <vt:lpstr>What Works Clearinghouse</vt:lpstr>
      <vt:lpstr>WWC Effectiveness  Rating Categories</vt:lpstr>
      <vt:lpstr>Best Evidence Encyclopedia</vt:lpstr>
      <vt:lpstr>Activity: Pairs to Squares Exploration</vt:lpstr>
      <vt:lpstr>High-Quality Math Instruction Includes:</vt:lpstr>
      <vt:lpstr>Teachers Using High-Quality Math Instruction May: </vt:lpstr>
      <vt:lpstr>Teachers Using High-Quality Math Instruction May:</vt:lpstr>
      <vt:lpstr>Teachers Using High-Quality Math Instruction May:</vt:lpstr>
      <vt:lpstr>Teachers Using High-Quality Math Instruction May:</vt:lpstr>
      <vt:lpstr>Use Groupings Aligned to Instructional Goals</vt:lpstr>
      <vt:lpstr>Teachers Using High-Quality Math Instruction May:</vt:lpstr>
      <vt:lpstr>Support Learning for Students With Disabilities</vt:lpstr>
      <vt:lpstr>Support Learning for Students With Disabilities</vt:lpstr>
      <vt:lpstr>Draw On Graphic Supports and Graphic Organizers</vt:lpstr>
      <vt:lpstr>Address the Needs of English Language Learners</vt:lpstr>
      <vt:lpstr>Use Valuable Resources</vt:lpstr>
      <vt:lpstr>Provide Nonlinguistic Input </vt:lpstr>
      <vt:lpstr>Utilize All  Language Modalities</vt:lpstr>
      <vt:lpstr>Promote Academic  Math Conversations</vt:lpstr>
      <vt:lpstr>Support Academic Math Conversations</vt:lpstr>
      <vt:lpstr>Engage Students  in Peer Learning</vt:lpstr>
      <vt:lpstr>Enhance Students’  Math Vocabulary</vt:lpstr>
      <vt:lpstr>Robustly Instruct Judiciously Chosen, Useful Words</vt:lpstr>
      <vt:lpstr>Apply Embedded Instruction With Richer Approaches</vt:lpstr>
      <vt:lpstr>Help Students Become Adept Independent Word Learners</vt:lpstr>
      <vt:lpstr>Word Learning Strategy: Structural Analysis</vt:lpstr>
      <vt:lpstr>Word Learning Strategy: Contextual Analysis</vt:lpstr>
      <vt:lpstr>Word Reference  Material Skills</vt:lpstr>
      <vt:lpstr>Word Learning Strategy: Cognate Awareness Analysis</vt:lpstr>
      <vt:lpstr>Enhance Environment With Math Language and Concepts</vt:lpstr>
      <vt:lpstr>Activity: Explore the Instructional Quality</vt:lpstr>
      <vt:lpstr>PowerPoint Presentation</vt:lpstr>
      <vt:lpstr>CCSS-M Focus</vt:lpstr>
      <vt:lpstr>CCSS-M Focus</vt:lpstr>
      <vt:lpstr>Activity: CCSS-M Math Practices 20-Word Jigsaw</vt:lpstr>
      <vt:lpstr>CCSS-M Focus</vt:lpstr>
      <vt:lpstr>Math Content Domains Across Grades</vt:lpstr>
      <vt:lpstr>Big Idea and Essential Understandings</vt:lpstr>
      <vt:lpstr>Activity: AHA! Listening</vt:lpstr>
      <vt:lpstr>Progression of Content Domains in CCSS-M</vt:lpstr>
      <vt:lpstr>CCSS-M Focus on Rigor</vt:lpstr>
      <vt:lpstr>How CCSS-M Aligns  With MTSS</vt:lpstr>
      <vt:lpstr>How CCSS-M Aligns  With MTSS</vt:lpstr>
      <vt:lpstr>Activity: Explore  in Relation to CCSS-M</vt:lpstr>
      <vt:lpstr>CEM Part 2  Guiding Questions</vt:lpstr>
      <vt:lpstr>PowerPoint Presentation</vt:lpstr>
      <vt:lpstr>Examples of Common Screening Processes </vt:lpstr>
      <vt:lpstr>Screening</vt:lpstr>
      <vt:lpstr>Universal Screening</vt:lpstr>
      <vt:lpstr>Screening Process</vt:lpstr>
      <vt:lpstr>Common Mathematics Screeners</vt:lpstr>
      <vt:lpstr>Center on RTI  Screening Tools Chart</vt:lpstr>
      <vt:lpstr>Tips for Using the Tools Chart</vt:lpstr>
      <vt:lpstr>NCRTI Screening Tools Chart</vt:lpstr>
      <vt:lpstr> Content and Language  of the Chart</vt:lpstr>
      <vt:lpstr>Content and Language  of the Chart</vt:lpstr>
      <vt:lpstr> Disaggregated Data in the Screening Tools Chart </vt:lpstr>
      <vt:lpstr>Ask for More Information </vt:lpstr>
      <vt:lpstr>Activity: Reviewing  the Tools Chart </vt:lpstr>
      <vt:lpstr>Identifying Students  as At Risk</vt:lpstr>
      <vt:lpstr>Determining Cut Score</vt:lpstr>
      <vt:lpstr>PowerPoint Presentation</vt:lpstr>
      <vt:lpstr>PowerPoint Presentation</vt:lpstr>
      <vt:lpstr>Progress Monitoring in Universal Instruction</vt:lpstr>
      <vt:lpstr>Progress Monitoring</vt:lpstr>
      <vt:lpstr>What Is  Progress Monitoring?</vt:lpstr>
      <vt:lpstr>Progress-Monitoring Tools Should Be:</vt:lpstr>
      <vt:lpstr>Identify Students Not Making Adequate Progress</vt:lpstr>
      <vt:lpstr>Activity: Pick and Chips</vt:lpstr>
      <vt:lpstr>CEM Part 2  Guiding Questions</vt:lpstr>
      <vt:lpstr>PowerPoint Presentation</vt:lpstr>
      <vt:lpstr>Purpose of Data Analysis</vt:lpstr>
      <vt:lpstr>Levels of Data Analyses</vt:lpstr>
      <vt:lpstr>Routines and Procedures for Data-Based Decision Making</vt:lpstr>
      <vt:lpstr>Conducting Data Reviews</vt:lpstr>
      <vt:lpstr>Data-Based Decision Making</vt:lpstr>
      <vt:lpstr>Establishing Routines  and Procedures</vt:lpstr>
      <vt:lpstr>Examples of Explicit  Decision Rules</vt:lpstr>
      <vt:lpstr>Activity: Write and Right </vt:lpstr>
      <vt:lpstr>PowerPoint Presentation</vt:lpstr>
      <vt:lpstr>The Implementation Process</vt:lpstr>
      <vt:lpstr>The Universal  Math Curriculum</vt:lpstr>
      <vt:lpstr>While Teaching, Mr. Math Draws on:</vt:lpstr>
      <vt:lpstr>While Teaching, Mr. Math:</vt:lpstr>
      <vt:lpstr>Mr. Math and Screening</vt:lpstr>
      <vt:lpstr>Ethan and Screening</vt:lpstr>
      <vt:lpstr>Mr. Math and Progress Monitoring</vt:lpstr>
      <vt:lpstr>Ethan and Progress Monitoring</vt:lpstr>
      <vt:lpstr>Data-Based Decision Making at Bear Lake</vt:lpstr>
      <vt:lpstr>Next Steps </vt:lpstr>
      <vt:lpstr>Activity: Concentric Circles</vt:lpstr>
      <vt:lpstr>PowerPoint Presentation</vt:lpstr>
      <vt:lpstr>Activity: Sticky Note  Carousel Revisit</vt:lpstr>
      <vt:lpstr>PowerPoint Presentation</vt:lpstr>
      <vt:lpstr>MTSS Features at  Universal Level</vt:lpstr>
      <vt:lpstr>Disclaimer </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APA Style</cp:lastModifiedBy>
  <cp:revision>1686</cp:revision>
  <cp:lastPrinted>2014-08-25T15:09:08Z</cp:lastPrinted>
  <dcterms:created xsi:type="dcterms:W3CDTF">2010-05-23T14:28:12Z</dcterms:created>
  <dcterms:modified xsi:type="dcterms:W3CDTF">2015-09-06T22:32:07Z</dcterms:modified>
</cp:coreProperties>
</file>