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6"/>
  </p:notesMasterIdLst>
  <p:sldIdLst>
    <p:sldId id="257" r:id="rId2"/>
    <p:sldId id="364" r:id="rId3"/>
    <p:sldId id="291" r:id="rId4"/>
    <p:sldId id="292" r:id="rId5"/>
    <p:sldId id="293" r:id="rId6"/>
    <p:sldId id="294" r:id="rId7"/>
    <p:sldId id="295" r:id="rId8"/>
    <p:sldId id="308" r:id="rId9"/>
    <p:sldId id="303"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63" r:id="rId23"/>
    <p:sldId id="332" r:id="rId24"/>
    <p:sldId id="331" r:id="rId25"/>
    <p:sldId id="327" r:id="rId26"/>
    <p:sldId id="328" r:id="rId27"/>
    <p:sldId id="329" r:id="rId28"/>
    <p:sldId id="330" r:id="rId29"/>
    <p:sldId id="324" r:id="rId30"/>
    <p:sldId id="334" r:id="rId31"/>
    <p:sldId id="336" r:id="rId32"/>
    <p:sldId id="326" r:id="rId33"/>
    <p:sldId id="322" r:id="rId34"/>
    <p:sldId id="323" r:id="rId35"/>
    <p:sldId id="325" r:id="rId36"/>
    <p:sldId id="337" r:id="rId37"/>
    <p:sldId id="338" r:id="rId38"/>
    <p:sldId id="339" r:id="rId39"/>
    <p:sldId id="340" r:id="rId40"/>
    <p:sldId id="341" r:id="rId41"/>
    <p:sldId id="360" r:id="rId42"/>
    <p:sldId id="345" r:id="rId43"/>
    <p:sldId id="346" r:id="rId44"/>
    <p:sldId id="347" r:id="rId45"/>
    <p:sldId id="348" r:id="rId46"/>
    <p:sldId id="361" r:id="rId47"/>
    <p:sldId id="362" r:id="rId48"/>
    <p:sldId id="349" r:id="rId49"/>
    <p:sldId id="344" r:id="rId50"/>
    <p:sldId id="350" r:id="rId51"/>
    <p:sldId id="351" r:id="rId52"/>
    <p:sldId id="352" r:id="rId53"/>
    <p:sldId id="353" r:id="rId54"/>
    <p:sldId id="354"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566" autoAdjust="0"/>
  </p:normalViewPr>
  <p:slideViewPr>
    <p:cSldViewPr snapToGrid="0" snapToObjects="1">
      <p:cViewPr>
        <p:scale>
          <a:sx n="100" d="100"/>
          <a:sy n="100" d="100"/>
        </p:scale>
        <p:origin x="-960" y="2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24"/>
    </p:cViewPr>
  </p:sorterViewPr>
  <p:notesViewPr>
    <p:cSldViewPr snapToGrid="0" snapToObjects="1">
      <p:cViewPr>
        <p:scale>
          <a:sx n="150" d="100"/>
          <a:sy n="150" d="100"/>
        </p:scale>
        <p:origin x="-1360" y="38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DF0C6-353F-7D4B-9C09-57B7EB1C9A9D}" type="datetimeFigureOut">
              <a:rPr lang="en-US" smtClean="0"/>
              <a:t>10/1/15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D4303-E412-A447-AC48-8201500E5F30}" type="slidenum">
              <a:rPr lang="en-US" smtClean="0"/>
              <a:t>‹#›</a:t>
            </a:fld>
            <a:endParaRPr lang="en-US" dirty="0"/>
          </a:p>
        </p:txBody>
      </p:sp>
    </p:spTree>
    <p:extLst>
      <p:ext uri="{BB962C8B-B14F-4D97-AF65-F5344CB8AC3E}">
        <p14:creationId xmlns:p14="http://schemas.microsoft.com/office/powerpoint/2010/main" val="3375642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Note</a:t>
            </a:r>
            <a:r>
              <a:rPr lang="en-US" baseline="0" dirty="0" smtClean="0">
                <a:latin typeface="Calibri" charset="0"/>
              </a:rPr>
              <a:t> to Instructor: If you are presenting the parts of this module in order, you may quickly review the first seven slides as they are a repeat of the introductory slides.  Part 3.4 on Fluency begins on Slide 8.</a:t>
            </a:r>
            <a:endParaRPr lang="en-US" dirty="0">
              <a:latin typeface="Calibri"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A15A19-7F93-E742-A6CE-746663FB6E66}" type="slidenum">
              <a:rPr lang="en-US" sz="1200">
                <a:solidFill>
                  <a:prstClr val="black"/>
                </a:solidFill>
              </a:rPr>
              <a:pPr eaLnBrk="1" hangingPunct="1"/>
              <a:t>1</a:t>
            </a:fld>
            <a:endParaRPr lang="en-US"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of the slides we will discuss today are adapted from the Texas </a:t>
            </a:r>
            <a:r>
              <a:rPr lang="en-US" sz="1200" i="1" kern="1200" dirty="0" smtClean="0">
                <a:solidFill>
                  <a:schemeClr val="tx1"/>
                </a:solidFill>
                <a:effectLst/>
                <a:latin typeface="+mn-lt"/>
                <a:ea typeface="+mn-ea"/>
                <a:cs typeface="+mn-cs"/>
              </a:rPr>
              <a:t>Fourth Grade Teacher Reading Academy</a:t>
            </a:r>
            <a:r>
              <a:rPr lang="en-US" sz="1200" kern="1200" dirty="0" smtClean="0">
                <a:solidFill>
                  <a:schemeClr val="tx1"/>
                </a:solidFill>
                <a:effectLst/>
                <a:latin typeface="+mn-lt"/>
                <a:ea typeface="+mn-ea"/>
                <a:cs typeface="+mn-cs"/>
              </a:rPr>
              <a:t> by the Vaughn Gross Center for Reading and Language Arts at The University of Texas at Austin. Acknowledgments</a:t>
            </a:r>
            <a:r>
              <a:rPr lang="en-US" sz="1200" kern="1200" baseline="0" dirty="0" smtClean="0">
                <a:solidFill>
                  <a:schemeClr val="tx1"/>
                </a:solidFill>
                <a:effectLst/>
                <a:latin typeface="+mn-lt"/>
                <a:ea typeface="+mn-ea"/>
                <a:cs typeface="+mn-cs"/>
              </a:rPr>
              <a:t> also go Dr. </a:t>
            </a:r>
            <a:r>
              <a:rPr lang="en-US" sz="1200" kern="1200" dirty="0" smtClean="0">
                <a:solidFill>
                  <a:schemeClr val="tx1"/>
                </a:solidFill>
                <a:effectLst/>
                <a:latin typeface="+mn-lt"/>
                <a:ea typeface="+mn-ea"/>
                <a:cs typeface="+mn-cs"/>
              </a:rPr>
              <a:t>Jan Hasbrouck for her work in this area and her willingness to share her research with 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10</a:t>
            </a:fld>
            <a:endParaRPr lang="en-US" dirty="0"/>
          </a:p>
        </p:txBody>
      </p:sp>
    </p:spTree>
    <p:extLst>
      <p:ext uri="{BB962C8B-B14F-4D97-AF65-F5344CB8AC3E}">
        <p14:creationId xmlns:p14="http://schemas.microsoft.com/office/powerpoint/2010/main" val="3469455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Stroop Test</a:t>
            </a:r>
          </a:p>
          <a:p>
            <a:endParaRPr lang="en-US" dirty="0" smtClean="0"/>
          </a:p>
          <a:p>
            <a:r>
              <a:rPr lang="en-US" sz="1200" kern="1200" dirty="0" smtClean="0">
                <a:solidFill>
                  <a:schemeClr val="tx1"/>
                </a:solidFill>
                <a:effectLst/>
                <a:latin typeface="+mn-lt"/>
                <a:ea typeface="+mn-ea"/>
                <a:cs typeface="+mn-cs"/>
              </a:rPr>
              <a:t>Let’s experience how some students read, consciously thinking about every word. Look at the slide (Stroop, 1935). When I say, “Go,” say the colors aloud as you see them. For example, the first three colors are red, gray, and purple. Use your best reading. You may begin, everyone</a:t>
            </a:r>
            <a:r>
              <a:rPr lang="en-US" sz="1200" kern="1200" baseline="0" dirty="0" smtClean="0">
                <a:solidFill>
                  <a:schemeClr val="tx1"/>
                </a:solidFill>
                <a:effectLst/>
                <a:latin typeface="+mn-lt"/>
                <a:ea typeface="+mn-ea"/>
                <a:cs typeface="+mn-cs"/>
              </a:rPr>
              <a:t> reading aloud in whisper voices, as fast as you can.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Allow the participants to read three to four lines of colors.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took awhile to get the hang of that, didn’t it? Even though you knew the colors and the words, you had to concentrate on saying the color and not reading the word. It was not automatic, and it could be tiring!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try reading the words and ignoring the color.</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Which was easier? Yes, reading the words was easier. Why?</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Elicit a few comments.</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Yes, you could read the words automatically. The first time, when you had to say the color rather than read the word, your mind automatically determined the semantic meaning of the word and then had to override this first impression. Such a process is hardly automatic.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wanted you to experience how difficult it is to read when you cannot read with automaticity and fluency.</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11</a:t>
            </a:fld>
            <a:endParaRPr lang="en-US" dirty="0"/>
          </a:p>
        </p:txBody>
      </p:sp>
    </p:spTree>
    <p:extLst>
      <p:ext uri="{BB962C8B-B14F-4D97-AF65-F5344CB8AC3E}">
        <p14:creationId xmlns:p14="http://schemas.microsoft.com/office/powerpoint/2010/main" val="69125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Fluent reading of connect text is expected of students, generally by the second semester of first grade or when students can read at least 40 words per minute.  These are the Common Core State Standards (CCSS) for Grades 1-5. </a:t>
            </a:r>
          </a:p>
          <a:p>
            <a:endParaRPr lang="en-US" dirty="0" smtClean="0"/>
          </a:p>
          <a:p>
            <a:r>
              <a:rPr lang="en-US" dirty="0" smtClean="0"/>
              <a:t>Note letter b, which is bolded. This is the generally accepted definition of reading fluency: reading with accuracy, appropriate rate, and prosody, or expression,</a:t>
            </a:r>
            <a:r>
              <a:rPr lang="en-US" baseline="0" dirty="0" smtClean="0"/>
              <a:t> leading to understanding or comprehension (letter a). </a:t>
            </a:r>
          </a:p>
          <a:p>
            <a:endParaRPr lang="en-US" baseline="0" dirty="0" smtClean="0"/>
          </a:p>
          <a:p>
            <a:r>
              <a:rPr lang="en-US" sz="1200" kern="1200" dirty="0" smtClean="0">
                <a:solidFill>
                  <a:schemeClr val="tx1"/>
                </a:solidFill>
                <a:effectLst/>
                <a:latin typeface="+mn-lt"/>
                <a:ea typeface="+mn-ea"/>
                <a:cs typeface="+mn-cs"/>
              </a:rPr>
              <a:t>According to author and researcher Jan Hasbrouck, “Reading fluency can be defined as reasonably accurate reading (not perfect with zero errors, but within a range of approximately 95%-99% accuracy), performed at . . . a minimal rate that is appropriate to the purpose of the task, with appropriate prosody that leads to successful comprehension. Reading fluency is accurate reading at a minimal rate with appropriate prosody that leads to successful comprehension.”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does “performed at a minimal rate appropriate to the purpose of the task” mean? Turn to your partner and discuss for 30 seconds.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for discussion. Then, solicit responses. Guide candidates to the conclusion that people read at different rates, depending on the text. The more difficult or obtuse the text is, the slower one reads. For example, one would likely read a complex physics text slower than a romance novel.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12</a:t>
            </a:fld>
            <a:endParaRPr lang="en-US" dirty="0"/>
          </a:p>
        </p:txBody>
      </p:sp>
    </p:spTree>
    <p:extLst>
      <p:ext uri="{BB962C8B-B14F-4D97-AF65-F5344CB8AC3E}">
        <p14:creationId xmlns:p14="http://schemas.microsoft.com/office/powerpoint/2010/main" val="1772853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Read the first definition on the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Proficient readers read with automaticity—they do not have to stop to sound out each word.</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the second definition on the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Prosody </a:t>
            </a:r>
            <a:r>
              <a:rPr lang="en-US" sz="1200" b="1" kern="1200" dirty="0" smtClean="0">
                <a:solidFill>
                  <a:schemeClr val="tx1"/>
                </a:solidFill>
                <a:effectLst/>
                <a:latin typeface="+mn-lt"/>
                <a:ea typeface="+mn-ea"/>
                <a:cs typeface="+mn-cs"/>
              </a:rPr>
              <a:t>does not mean reading as fast as you can.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Demonstrate reading very quickly with no pauses.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Rather, it means reading quickly, effortlessly, and expressively; pausing for punctuation; and phrasing appropriately. Reading with prosody sounds similar to how you speak.</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the same text again, appropriately.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students read with prosody, they are more likely to understand what they read.</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13</a:t>
            </a:fld>
            <a:endParaRPr lang="en-US" dirty="0"/>
          </a:p>
        </p:txBody>
      </p:sp>
    </p:spTree>
    <p:extLst>
      <p:ext uri="{BB962C8B-B14F-4D97-AF65-F5344CB8AC3E}">
        <p14:creationId xmlns:p14="http://schemas.microsoft.com/office/powerpoint/2010/main" val="419318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for students to hear fluent reading, so teachers need to model fluent reading. </a:t>
            </a:r>
            <a:r>
              <a:rPr lang="en-US" sz="1200" kern="1200" dirty="0" smtClean="0">
                <a:solidFill>
                  <a:schemeClr val="tx1"/>
                </a:solidFill>
                <a:effectLst/>
                <a:latin typeface="+mn-lt"/>
                <a:ea typeface="+mn-ea"/>
                <a:cs typeface="+mn-cs"/>
              </a:rPr>
              <a:t>One way to model fluent reading with children is first to obtain two copies of the same book. Put the books in a folder or cover them so the students cannot discern that the books are actually the same. Ask students to listen as you read.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Begin with the first book, reading rapidly, without phrasing or stopping for punctuation.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Put that book down and pick up the second book. Read the same passage, but with prosody.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Ask the students which book they would like to read. Typically, they choose the second book. Then tell students that the two books are the same; how you read the books made the second book more interesting and appealing.</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Wolf! </a:t>
            </a:r>
            <a:r>
              <a:rPr lang="en-US" sz="1200" i="0" kern="1200" dirty="0" smtClean="0">
                <a:solidFill>
                  <a:schemeClr val="tx1"/>
                </a:solidFill>
                <a:effectLst/>
                <a:latin typeface="+mn-lt"/>
                <a:ea typeface="+mn-ea"/>
                <a:cs typeface="+mn-cs"/>
              </a:rPr>
              <a:t>By Becky Bloom is a good book</a:t>
            </a:r>
            <a:r>
              <a:rPr lang="en-US" sz="1200" i="0" kern="1200" baseline="0" dirty="0" smtClean="0">
                <a:solidFill>
                  <a:schemeClr val="tx1"/>
                </a:solidFill>
                <a:effectLst/>
                <a:latin typeface="+mn-lt"/>
                <a:ea typeface="+mn-ea"/>
                <a:cs typeface="+mn-cs"/>
              </a:rPr>
              <a:t> to use to model fluent reading as it is a book about reading fluency!</a:t>
            </a:r>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14</a:t>
            </a:fld>
            <a:endParaRPr lang="en-US" dirty="0"/>
          </a:p>
        </p:txBody>
      </p:sp>
    </p:spTree>
    <p:extLst>
      <p:ext uri="{BB962C8B-B14F-4D97-AF65-F5344CB8AC3E}">
        <p14:creationId xmlns:p14="http://schemas.microsoft.com/office/powerpoint/2010/main" val="1552463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Students who read fluently demonstrate an understanding of phonological, orthographic (spelling), and morphological knowledge at the letter and word levels. When students read fluently, they can efficiently and effectively process this information.</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15</a:t>
            </a:fld>
            <a:endParaRPr lang="en-US" dirty="0"/>
          </a:p>
        </p:txBody>
      </p:sp>
    </p:spTree>
    <p:extLst>
      <p:ext uri="{BB962C8B-B14F-4D97-AF65-F5344CB8AC3E}">
        <p14:creationId xmlns:p14="http://schemas.microsoft.com/office/powerpoint/2010/main" val="299780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Fluent reading must be modeled and taught from the beginning. Instruction in reading fluency can help to prevent and remediate other reading difficulties, and measures of fluency can be used as a predictive assessment of future reading problems.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 note that fluency instruction does not involve reading connected text and measuring words read per minute until after</a:t>
            </a:r>
            <a:r>
              <a:rPr lang="en-US" sz="1200" kern="1200" baseline="0" dirty="0" smtClean="0">
                <a:solidFill>
                  <a:schemeClr val="tx1"/>
                </a:solidFill>
                <a:effectLst/>
                <a:latin typeface="+mn-lt"/>
                <a:ea typeface="+mn-ea"/>
                <a:cs typeface="+mn-cs"/>
              </a:rPr>
              <a:t> students have learned to decode a substantial number of words. However, fluency instruction can begin as students are learning letter names and sounds, then reading individual words.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16</a:t>
            </a:fld>
            <a:endParaRPr lang="en-US" dirty="0"/>
          </a:p>
        </p:txBody>
      </p:sp>
    </p:spTree>
    <p:extLst>
      <p:ext uri="{BB962C8B-B14F-4D97-AF65-F5344CB8AC3E}">
        <p14:creationId xmlns:p14="http://schemas.microsoft.com/office/powerpoint/2010/main" val="1396652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ultimate goal of fluency is NOT to read as quickly as one can</a:t>
            </a:r>
            <a:r>
              <a:rPr lang="en-US" dirty="0"/>
              <a:t> </a:t>
            </a:r>
            <a:r>
              <a:rPr lang="en-US" sz="1200" kern="1200" dirty="0" smtClean="0">
                <a:solidFill>
                  <a:schemeClr val="tx1"/>
                </a:solidFill>
                <a:effectLst/>
                <a:latin typeface="+mn-lt"/>
                <a:ea typeface="+mn-ea"/>
                <a:cs typeface="+mn-cs"/>
              </a:rPr>
              <a:t>but to learn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read with automaticity so one better comprehends</a:t>
            </a:r>
            <a:r>
              <a:rPr lang="en-US" sz="1200" kern="1200" baseline="0" dirty="0" smtClean="0">
                <a:solidFill>
                  <a:schemeClr val="tx1"/>
                </a:solidFill>
                <a:effectLst/>
                <a:latin typeface="+mn-lt"/>
                <a:ea typeface="+mn-ea"/>
                <a:cs typeface="+mn-cs"/>
              </a:rPr>
              <a:t> what is read. When reading becomes automatic and easy, students are </a:t>
            </a:r>
            <a:r>
              <a:rPr lang="en-US" sz="1200" kern="1200" dirty="0" smtClean="0">
                <a:solidFill>
                  <a:schemeClr val="tx1"/>
                </a:solidFill>
                <a:effectLst/>
                <a:latin typeface="+mn-lt"/>
                <a:ea typeface="+mn-ea"/>
                <a:cs typeface="+mn-cs"/>
              </a:rPr>
              <a:t>motivated to read more for pleasure and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information.</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17</a:t>
            </a:fld>
            <a:endParaRPr lang="en-US" dirty="0"/>
          </a:p>
        </p:txBody>
      </p:sp>
    </p:spTree>
    <p:extLst>
      <p:ext uri="{BB962C8B-B14F-4D97-AF65-F5344CB8AC3E}">
        <p14:creationId xmlns:p14="http://schemas.microsoft.com/office/powerpoint/2010/main" val="4103824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factors can cause some students to have difficulty comprehending what they read. Read this slide to yourself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 prepared to discuss what you think is the cause of one of your students’ comprehension difficulties.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to give participants  time to read the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comments and observations can you offer about your students’ comprehension difficulties?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Elicit at least three comments.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Turn to your partner and discuss why you think that problems reading fluently may cause comprehension difficulties.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for 30 seconds. Elicit some comments. Point out that</a:t>
            </a:r>
            <a:r>
              <a:rPr lang="en-US" sz="1200" i="1" kern="1200" baseline="0" dirty="0" smtClean="0">
                <a:solidFill>
                  <a:schemeClr val="tx1"/>
                </a:solidFill>
                <a:effectLst/>
                <a:latin typeface="+mn-lt"/>
                <a:ea typeface="+mn-ea"/>
                <a:cs typeface="+mn-cs"/>
              </a:rPr>
              <a:t> lack of metacognitive skills refers to students’ inabilities to recognize when they are having difficulties understanding. Often, they just keep on reading rather than stopping to figure out what is causing their problems with comprehension.</a:t>
            </a:r>
          </a:p>
          <a:p>
            <a:endParaRPr lang="en-US" sz="1200" i="1"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You see that fluency is one cause of reading difficulties. It is also the result of the lack of the other skills. Think of fluency as a thermometer. A thermometer can tell you that something is wrong with your body, but it does not tell you what is causing the rise in temperature. To find out the cause, other diagnostic tests have to be administered.</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18</a:t>
            </a:fld>
            <a:endParaRPr lang="en-US" dirty="0"/>
          </a:p>
        </p:txBody>
      </p:sp>
    </p:spTree>
    <p:extLst>
      <p:ext uri="{BB962C8B-B14F-4D97-AF65-F5344CB8AC3E}">
        <p14:creationId xmlns:p14="http://schemas.microsoft.com/office/powerpoint/2010/main" val="1711512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Yes, fluency is important! Please read the slide to see whether your answers about the relationship of fluency to comprehension match what reading researchers have discovered.</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Provide time for the participants to read the slide silently.</a:t>
            </a:r>
          </a:p>
          <a:p>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Note</a:t>
            </a:r>
            <a:r>
              <a:rPr lang="en-US" sz="1200" i="0" kern="1200" baseline="0" dirty="0" smtClean="0">
                <a:solidFill>
                  <a:schemeClr val="tx1"/>
                </a:solidFill>
                <a:effectLst/>
                <a:latin typeface="+mn-lt"/>
                <a:ea typeface="+mn-ea"/>
                <a:cs typeface="+mn-cs"/>
              </a:rPr>
              <a:t> that students do not focus on decoding because they can decode with automaticity. It is essential that they decode with accuracy, but they have learned to recognize words quickly, not read letter by letter. They can think about the meaning of the words and use all their cognitive resources on decoding.</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19</a:t>
            </a:fld>
            <a:endParaRPr lang="en-US" dirty="0"/>
          </a:p>
        </p:txBody>
      </p:sp>
    </p:spTree>
    <p:extLst>
      <p:ext uri="{BB962C8B-B14F-4D97-AF65-F5344CB8AC3E}">
        <p14:creationId xmlns:p14="http://schemas.microsoft.com/office/powerpoint/2010/main" val="391954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Many resources were used to develop this CEM. The references and resources are included in the handouts.  A special thanks is due the Meadows Center for Preventing Education Risk at the University of Texas at Austin for permission to use and adapt material from a module created by the Higher Education Collaborative: </a:t>
            </a:r>
            <a:r>
              <a:rPr lang="en-US" sz="1200" b="0" i="1" u="none" strike="noStrike" kern="1200" baseline="0" dirty="0" smtClean="0">
                <a:solidFill>
                  <a:schemeClr val="tx1"/>
                </a:solidFill>
                <a:latin typeface="+mn-lt"/>
                <a:ea typeface="+mn-ea"/>
                <a:cs typeface="+mn-cs"/>
              </a:rPr>
              <a:t>Foundations of Reading Instruction. </a:t>
            </a:r>
            <a:endParaRPr lang="en-US" sz="1200" b="0" i="0" u="none" strike="noStrike" kern="1200" baseline="0" dirty="0" smtClean="0">
              <a:solidFill>
                <a:schemeClr val="tx1"/>
              </a:solidFill>
              <a:latin typeface="+mn-lt"/>
              <a:ea typeface="+mn-ea"/>
              <a:cs typeface="+mn-cs"/>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A15A19-7F93-E742-A6CE-746663FB6E66}" type="slidenum">
              <a:rPr lang="en-US" sz="1200">
                <a:solidFill>
                  <a:prstClr val="black"/>
                </a:solidFill>
              </a:rPr>
              <a:pPr eaLnBrk="1" hangingPunct="1"/>
              <a:t>2</a:t>
            </a:fld>
            <a:endParaRPr lang="en-US" sz="1200"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to your partner and,</a:t>
            </a:r>
            <a:r>
              <a:rPr lang="en-US" baseline="0" dirty="0" smtClean="0"/>
              <a:t> using this slide, pretend you are explaining to a colleague or a parent the importance of reading fluency. Anticipate questions and concerns they may have about fluency.</a:t>
            </a:r>
          </a:p>
          <a:p>
            <a:endParaRPr lang="en-US" baseline="0" dirty="0" smtClean="0"/>
          </a:p>
          <a:p>
            <a:r>
              <a:rPr lang="en-US" i="1" baseline="0" dirty="0" smtClean="0"/>
              <a:t>Allow 2 minutes for the partners to compose their explanation. </a:t>
            </a:r>
          </a:p>
          <a:p>
            <a:endParaRPr lang="en-US" i="0" baseline="0" dirty="0" smtClean="0"/>
          </a:p>
          <a:p>
            <a:r>
              <a:rPr lang="en-US" i="0" baseline="0" dirty="0" smtClean="0"/>
              <a:t>Write down the questions or concerns you or others may have about fluency in a safe place. We will review them at the end of the session.</a:t>
            </a:r>
          </a:p>
        </p:txBody>
      </p:sp>
      <p:sp>
        <p:nvSpPr>
          <p:cNvPr id="4" name="Slide Number Placeholder 3"/>
          <p:cNvSpPr>
            <a:spLocks noGrp="1"/>
          </p:cNvSpPr>
          <p:nvPr>
            <p:ph type="sldNum" sz="quarter" idx="10"/>
          </p:nvPr>
        </p:nvSpPr>
        <p:spPr/>
        <p:txBody>
          <a:bodyPr/>
          <a:lstStyle/>
          <a:p>
            <a:fld id="{F6CD4303-E412-A447-AC48-8201500E5F30}" type="slidenum">
              <a:rPr lang="en-US" smtClean="0"/>
              <a:t>20</a:t>
            </a:fld>
            <a:endParaRPr lang="en-US" dirty="0"/>
          </a:p>
        </p:txBody>
      </p:sp>
    </p:spTree>
    <p:extLst>
      <p:ext uri="{BB962C8B-B14F-4D97-AF65-F5344CB8AC3E}">
        <p14:creationId xmlns:p14="http://schemas.microsoft.com/office/powerpoint/2010/main" val="1907516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remedial reading programs concentrate on comprehension strategies, but as Joe Torgesen, a renowned researcher in this area, once stated, “There is no comprehension strategy that compensates for difficulty reading words accurately and fluently.”</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21</a:t>
            </a:fld>
            <a:endParaRPr lang="en-US" dirty="0"/>
          </a:p>
        </p:txBody>
      </p:sp>
    </p:spTree>
    <p:extLst>
      <p:ext uri="{BB962C8B-B14F-4D97-AF65-F5344CB8AC3E}">
        <p14:creationId xmlns:p14="http://schemas.microsoft.com/office/powerpoint/2010/main" val="2358989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fluency links word recognition skills to the ability to comprehend text.  If the fluency link is missing or</a:t>
            </a:r>
            <a:r>
              <a:rPr lang="en-US" baseline="0" dirty="0" smtClean="0"/>
              <a:t> weak, comprehension suffers.</a:t>
            </a:r>
          </a:p>
          <a:p>
            <a:endParaRPr lang="en-US" baseline="0" dirty="0" smtClean="0"/>
          </a:p>
        </p:txBody>
      </p:sp>
      <p:sp>
        <p:nvSpPr>
          <p:cNvPr id="4" name="Slide Number Placeholder 3"/>
          <p:cNvSpPr>
            <a:spLocks noGrp="1"/>
          </p:cNvSpPr>
          <p:nvPr>
            <p:ph type="sldNum" sz="quarter" idx="10"/>
          </p:nvPr>
        </p:nvSpPr>
        <p:spPr/>
        <p:txBody>
          <a:bodyPr/>
          <a:lstStyle/>
          <a:p>
            <a:fld id="{F6CD4303-E412-A447-AC48-8201500E5F30}" type="slidenum">
              <a:rPr lang="en-US" smtClean="0"/>
              <a:t>22</a:t>
            </a:fld>
            <a:endParaRPr lang="en-US" dirty="0"/>
          </a:p>
        </p:txBody>
      </p:sp>
    </p:spTree>
    <p:extLst>
      <p:ext uri="{BB962C8B-B14F-4D97-AF65-F5344CB8AC3E}">
        <p14:creationId xmlns:p14="http://schemas.microsoft.com/office/powerpoint/2010/main" val="3203264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Please read this quotation to yourself.</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are some of your comments, questions, or concerns about fluency thus far?</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Elicit and address at least three comments.</a:t>
            </a:r>
          </a:p>
          <a:p>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Progress monitoring of fluency should be done regularly, at least every 2 weeks for struggling readers. You</a:t>
            </a:r>
            <a:r>
              <a:rPr lang="en-US" sz="1200" kern="1200" baseline="0" dirty="0" smtClean="0">
                <a:solidFill>
                  <a:schemeClr val="tx1"/>
                </a:solidFill>
                <a:effectLst/>
                <a:latin typeface="+mn-lt"/>
                <a:ea typeface="+mn-ea"/>
                <a:cs typeface="+mn-cs"/>
              </a:rPr>
              <a:t> can obtain more information about monitoring progress of students receiving intervention instruction in subsequent parts of this CEM.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For most students, making typical progress, monitoring their fluency three or four times a year is sufficient. However, if you, as the teacher, notice a student is struggling, begin to monitor his/her progress more frequently. If the student does not make progress, change your instruction and ask for assistance from a reading specialist.</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23</a:t>
            </a:fld>
            <a:endParaRPr lang="en-US" dirty="0"/>
          </a:p>
        </p:txBody>
      </p:sp>
    </p:spTree>
    <p:extLst>
      <p:ext uri="{BB962C8B-B14F-4D97-AF65-F5344CB8AC3E}">
        <p14:creationId xmlns:p14="http://schemas.microsoft.com/office/powerpoint/2010/main" val="2593477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students learn to read, we need to keep track of their progress. We do not want to wait until the end of the year to realize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Johnny can</a:t>
            </a:r>
            <a:r>
              <a:rPr lang="en-US" dirty="0" smtClean="0"/>
              <a:t>not</a:t>
            </a:r>
            <a:r>
              <a:rPr lang="en-US" sz="1200" kern="1200" dirty="0" smtClean="0">
                <a:solidFill>
                  <a:schemeClr val="tx1"/>
                </a:solidFill>
                <a:effectLst/>
                <a:latin typeface="+mn-lt"/>
                <a:ea typeface="+mn-ea"/>
                <a:cs typeface="+mn-cs"/>
              </a:rPr>
              <a:t> read!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Frequent measuring of student progress is called progress monitoring. It allows you to make instructional decisions based on data. Plus, you can intervene early when a student experiences difficulty. Early intervention and additional practice is often all students need to get back on track.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Subsequent</a:t>
            </a:r>
            <a:r>
              <a:rPr lang="en-US" sz="1200" kern="1200" baseline="0" dirty="0" smtClean="0">
                <a:solidFill>
                  <a:schemeClr val="tx1"/>
                </a:solidFill>
                <a:effectLst/>
                <a:latin typeface="+mn-lt"/>
                <a:ea typeface="+mn-ea"/>
                <a:cs typeface="+mn-cs"/>
              </a:rPr>
              <a:t> sections of this CEM address how to progress monitor students who are receiving intervention instruction.  </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24</a:t>
            </a:fld>
            <a:endParaRPr lang="en-US" dirty="0"/>
          </a:p>
        </p:txBody>
      </p:sp>
    </p:spTree>
    <p:extLst>
      <p:ext uri="{BB962C8B-B14F-4D97-AF65-F5344CB8AC3E}">
        <p14:creationId xmlns:p14="http://schemas.microsoft.com/office/powerpoint/2010/main" val="1460330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cannot expect children to read connected text fluently until they read about 40 WCPM, which is usually the second semester of first grade. However, they can practice reading fluently beginning in kindergarten. In kindergarten, students can practice naming letters with automaticity, reading phrases, and then rereading decodable and predictable text.</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25</a:t>
            </a:fld>
            <a:endParaRPr lang="en-US" dirty="0"/>
          </a:p>
        </p:txBody>
      </p:sp>
    </p:spTree>
    <p:extLst>
      <p:ext uri="{BB962C8B-B14F-4D97-AF65-F5344CB8AC3E}">
        <p14:creationId xmlns:p14="http://schemas.microsoft.com/office/powerpoint/2010/main" val="2511840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the end of first grade, typically achieving students develop the ability to read connected text at 50-60 WCPM. You will find that different assessments may have different goals for the end of first grade, but if your students can read 50-60 WCPM by the end of first grade, they are likely to continue to be successful readers.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students are reading 40 words or </a:t>
            </a:r>
            <a:r>
              <a:rPr lang="en-US" dirty="0" smtClean="0"/>
              <a:t>fewer</a:t>
            </a:r>
            <a:r>
              <a:rPr lang="en-US" sz="1200" kern="1200" dirty="0" smtClean="0">
                <a:solidFill>
                  <a:schemeClr val="tx1"/>
                </a:solidFill>
                <a:effectLst/>
                <a:latin typeface="+mn-lt"/>
                <a:ea typeface="+mn-ea"/>
                <a:cs typeface="+mn-cs"/>
              </a:rPr>
              <a:t>, they are at-risk.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26</a:t>
            </a:fld>
            <a:endParaRPr lang="en-US" dirty="0"/>
          </a:p>
        </p:txBody>
      </p:sp>
    </p:spTree>
    <p:extLst>
      <p:ext uri="{BB962C8B-B14F-4D97-AF65-F5344CB8AC3E}">
        <p14:creationId xmlns:p14="http://schemas.microsoft.com/office/powerpoint/2010/main" val="3695370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 you notice about expectations for second-graders? They should read more words correctly per minute.</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27</a:t>
            </a:fld>
            <a:endParaRPr lang="en-US" dirty="0"/>
          </a:p>
        </p:txBody>
      </p:sp>
    </p:spTree>
    <p:extLst>
      <p:ext uri="{BB962C8B-B14F-4D97-AF65-F5344CB8AC3E}">
        <p14:creationId xmlns:p14="http://schemas.microsoft.com/office/powerpoint/2010/main" val="3059257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the end of third grade, students should be reading more than 110 WCPM, with automaticity, accuracy, and prosody.</a:t>
            </a:r>
          </a:p>
          <a:p>
            <a:endParaRPr lang="en-US" dirty="0" smtClean="0"/>
          </a:p>
          <a:p>
            <a:r>
              <a:rPr lang="en-US" dirty="0" smtClean="0"/>
              <a:t>70 WCPM or lower places the student at risk for reading difficulties. </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28</a:t>
            </a:fld>
            <a:endParaRPr lang="en-US" dirty="0"/>
          </a:p>
        </p:txBody>
      </p:sp>
    </p:spTree>
    <p:extLst>
      <p:ext uri="{BB962C8B-B14F-4D97-AF65-F5344CB8AC3E}">
        <p14:creationId xmlns:p14="http://schemas.microsoft.com/office/powerpoint/2010/main" val="3482636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Hasbrouck-Tindal Oral Reading Fluency norms.</a:t>
            </a:r>
            <a:r>
              <a:rPr lang="en-US" baseline="0" dirty="0" smtClean="0"/>
              <a:t> </a:t>
            </a:r>
            <a:r>
              <a:rPr lang="en-US" sz="1200" kern="1200" dirty="0" smtClean="0">
                <a:solidFill>
                  <a:schemeClr val="tx1"/>
                </a:solidFill>
                <a:effectLst/>
                <a:latin typeface="+mn-lt"/>
                <a:ea typeface="+mn-ea"/>
                <a:cs typeface="+mn-cs"/>
              </a:rPr>
              <a:t>Researchers Hasbrouck and Tindal gathered fluency rates from students throughout the country and determined these rates for students in Grades 1-8. Note the scores for fall, winter, and spring. The percentile column indicates where students fall in relation to other students. For example, a percentile of 50 means half of the students measured read more fluently and half read less fluently.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Look at the chart. How many WCPM should you expect a student to read at the 50th percentile in the spring of second grade?</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Yes, 89.</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students who struggle read at the 25th percentile or lower. What WCPM might a student read at the 10th percentile in the fall of fourth grade?</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Yes, 45—fewer than we expect a typical first-grader to read.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ORF scores are highly predictive of comprehension, so we can predict which students may have difficulty with a certain text simply by listening to them read the text aloud for 1 minute.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29</a:t>
            </a:fld>
            <a:endParaRPr lang="en-US" dirty="0"/>
          </a:p>
        </p:txBody>
      </p:sp>
    </p:spTree>
    <p:extLst>
      <p:ext uri="{BB962C8B-B14F-4D97-AF65-F5344CB8AC3E}">
        <p14:creationId xmlns:p14="http://schemas.microsoft.com/office/powerpoint/2010/main" val="33459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Let’s review the big-idea questions, thinking about phonics instruction. </a:t>
            </a:r>
            <a:r>
              <a:rPr lang="en-US" sz="1200" b="0" i="1" u="none" strike="noStrike" kern="1200" baseline="0" dirty="0" smtClean="0">
                <a:solidFill>
                  <a:schemeClr val="tx1"/>
                </a:solidFill>
                <a:latin typeface="+mn-lt"/>
                <a:ea typeface="+mn-ea"/>
                <a:cs typeface="+mn-cs"/>
              </a:rPr>
              <a:t>Read questions on the slide.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3</a:t>
            </a:fld>
            <a:endParaRPr lang="en-US" dirty="0"/>
          </a:p>
        </p:txBody>
      </p:sp>
    </p:spTree>
    <p:extLst>
      <p:ext uri="{BB962C8B-B14F-4D97-AF65-F5344CB8AC3E}">
        <p14:creationId xmlns:p14="http://schemas.microsoft.com/office/powerpoint/2010/main" val="3694688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Researchers have determined these expected gains of WCPM per week on cold readings, or texts the students are reading for the first time.</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the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do you think students gain fewer words per week as they progress through the grade levels?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Elicit at least three responses, guiding the participants toward conclusions such as the material increasing in complexity, etc.</a:t>
            </a:r>
          </a:p>
          <a:p>
            <a:endParaRPr lang="en-US" sz="1200" i="1"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There</a:t>
            </a:r>
            <a:r>
              <a:rPr lang="en-US" sz="1200" i="0" kern="1200" baseline="0" dirty="0" smtClean="0">
                <a:solidFill>
                  <a:schemeClr val="tx1"/>
                </a:solidFill>
                <a:effectLst/>
                <a:latin typeface="+mn-lt"/>
                <a:ea typeface="+mn-ea"/>
                <a:cs typeface="+mn-cs"/>
              </a:rPr>
              <a:t> is no reason for students to read more words per minute than at the 50% on the Hasbrouck-Tindall norms. Reading faster than that does not increase comprehension.  Therefore, once students reach the 50 percentile and maintain that rate, even as the materials get more difficult with each grade, there is no need for them to strive to read faster.</a:t>
            </a:r>
          </a:p>
          <a:p>
            <a:endParaRPr lang="en-US" sz="1200" i="0" kern="1200" baseline="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30</a:t>
            </a:fld>
            <a:endParaRPr lang="en-US" dirty="0"/>
          </a:p>
        </p:txBody>
      </p:sp>
    </p:spTree>
    <p:extLst>
      <p:ext uri="{BB962C8B-B14F-4D97-AF65-F5344CB8AC3E}">
        <p14:creationId xmlns:p14="http://schemas.microsoft.com/office/powerpoint/2010/main" val="4222112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 students can read aloud the number of words indicated correct per minute, plus or minus 10 words, it is predicted that they will continue to learn to read as expected.</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31</a:t>
            </a:fld>
            <a:endParaRPr lang="en-US" dirty="0"/>
          </a:p>
        </p:txBody>
      </p:sp>
    </p:spTree>
    <p:extLst>
      <p:ext uri="{BB962C8B-B14F-4D97-AF65-F5344CB8AC3E}">
        <p14:creationId xmlns:p14="http://schemas.microsoft.com/office/powerpoint/2010/main" val="1142406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Measuring prosody is a bit more challenging. The National Assessment of Educational Progress (NAEP) offers some general descriptors, which are summarized on the slide.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will model each level.</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a passage four times, once at each of the four levels of prosody described on the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Partner A, read any passage at one of the four levels, and Partner B, guess which level of prosody your partner is modeling.</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switch roles and do the same thing.</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all know word-by-word and awkward reading when we hear it.</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32</a:t>
            </a:fld>
            <a:endParaRPr lang="en-US" dirty="0"/>
          </a:p>
        </p:txBody>
      </p:sp>
    </p:spTree>
    <p:extLst>
      <p:ext uri="{BB962C8B-B14F-4D97-AF65-F5344CB8AC3E}">
        <p14:creationId xmlns:p14="http://schemas.microsoft.com/office/powerpoint/2010/main" val="2986860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51867"/>
            <a:ext cx="5486400" cy="4114800"/>
          </a:xfrm>
        </p:spPr>
        <p:txBody>
          <a:bodyPr/>
          <a:lstStyle/>
          <a:p>
            <a:r>
              <a:rPr lang="en-US" sz="1200" kern="1200" dirty="0" smtClean="0">
                <a:solidFill>
                  <a:schemeClr val="tx1"/>
                </a:solidFill>
                <a:effectLst/>
                <a:latin typeface="+mn-lt"/>
                <a:ea typeface="+mn-ea"/>
                <a:cs typeface="+mn-cs"/>
              </a:rPr>
              <a:t>Before we explore how to help students improve their fluency rates, let’s discuss how we measure reading fluency.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best way to determine a student’s reading fluency is first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listen to the student read a passage aloud for 1 minute. Follow along,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marking any words read incorrectly. Then determine the total number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words read correctly (words correct per minute, or WCPM)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compare that number with established oral reading fluency (ORF)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norms.</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33</a:t>
            </a:fld>
            <a:endParaRPr lang="en-US" dirty="0"/>
          </a:p>
        </p:txBody>
      </p:sp>
    </p:spTree>
    <p:extLst>
      <p:ext uri="{BB962C8B-B14F-4D97-AF65-F5344CB8AC3E}">
        <p14:creationId xmlns:p14="http://schemas.microsoft.com/office/powerpoint/2010/main" val="4265245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teachers make the mistake of encouraging students to read as quickly as they can. Rather, students should be told to do their best reading. Do not start fluency practice as you would a race, with “Ready, set, go!” Rather, calmly say, “You may begin reading now.”</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34</a:t>
            </a:fld>
            <a:endParaRPr lang="en-US" dirty="0"/>
          </a:p>
        </p:txBody>
      </p:sp>
    </p:spTree>
    <p:extLst>
      <p:ext uri="{BB962C8B-B14F-4D97-AF65-F5344CB8AC3E}">
        <p14:creationId xmlns:p14="http://schemas.microsoft.com/office/powerpoint/2010/main" val="3255101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while students are reading for fluency practice, comprehension of the text should be emphasized. Therefore, it is helpful to tell the students you will be asking them a few questions about the text when they are through reading.</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35</a:t>
            </a:fld>
            <a:endParaRPr lang="en-US" dirty="0"/>
          </a:p>
        </p:txBody>
      </p:sp>
    </p:spTree>
    <p:extLst>
      <p:ext uri="{BB962C8B-B14F-4D97-AF65-F5344CB8AC3E}">
        <p14:creationId xmlns:p14="http://schemas.microsoft.com/office/powerpoint/2010/main" val="4056979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next several slides, we will discuss some activities that will promote reading fluency. Note that these activities should be applied to narrative and expository texts.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36</a:t>
            </a:fld>
            <a:endParaRPr lang="en-US" dirty="0"/>
          </a:p>
        </p:txBody>
      </p:sp>
    </p:spTree>
    <p:extLst>
      <p:ext uri="{BB962C8B-B14F-4D97-AF65-F5344CB8AC3E}">
        <p14:creationId xmlns:p14="http://schemas.microsoft.com/office/powerpoint/2010/main" val="3730676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way to teach fluency is to model fluent reading. Let’s look at the book </a:t>
            </a:r>
            <a:r>
              <a:rPr lang="en-US" sz="1200" i="1" kern="1200" dirty="0" smtClean="0">
                <a:solidFill>
                  <a:schemeClr val="tx1"/>
                </a:solidFill>
                <a:effectLst/>
                <a:latin typeface="+mn-lt"/>
                <a:ea typeface="+mn-ea"/>
                <a:cs typeface="+mn-cs"/>
              </a:rPr>
              <a:t>Wolf! </a:t>
            </a:r>
            <a:r>
              <a:rPr lang="en-US" sz="1200" kern="1200" dirty="0" smtClean="0">
                <a:solidFill>
                  <a:schemeClr val="tx1"/>
                </a:solidFill>
                <a:effectLst/>
                <a:latin typeface="+mn-lt"/>
                <a:ea typeface="+mn-ea"/>
                <a:cs typeface="+mn-cs"/>
              </a:rPr>
              <a:t>by Becky Bloom.</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all or portions of the book, modeling reading very quickly and reading fluently. Discuss the difference.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model like this with your students, point out how you phrase the sentences and emphasize certain words.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Other models you can use include books on tape and other students. However, you, the teacher, are the best model.</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37</a:t>
            </a:fld>
            <a:endParaRPr lang="en-US" dirty="0"/>
          </a:p>
        </p:txBody>
      </p:sp>
    </p:spTree>
    <p:extLst>
      <p:ext uri="{BB962C8B-B14F-4D97-AF65-F5344CB8AC3E}">
        <p14:creationId xmlns:p14="http://schemas.microsoft.com/office/powerpoint/2010/main" val="2910251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Repeated reading can improve fluency in multiple ways.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and discuss the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38</a:t>
            </a:fld>
            <a:endParaRPr lang="en-US" dirty="0"/>
          </a:p>
        </p:txBody>
      </p:sp>
    </p:spTree>
    <p:extLst>
      <p:ext uri="{BB962C8B-B14F-4D97-AF65-F5344CB8AC3E}">
        <p14:creationId xmlns:p14="http://schemas.microsoft.com/office/powerpoint/2010/main" val="146874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slide illustrates one way to implement repeated reading.</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Read the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39</a:t>
            </a:fld>
            <a:endParaRPr lang="en-US" dirty="0"/>
          </a:p>
        </p:txBody>
      </p:sp>
    </p:spTree>
    <p:extLst>
      <p:ext uri="{BB962C8B-B14F-4D97-AF65-F5344CB8AC3E}">
        <p14:creationId xmlns:p14="http://schemas.microsoft.com/office/powerpoint/2010/main" val="234318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Knowing the big idea questions we will be addressing will help you to organize what you are learning and remember why it is important. </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4</a:t>
            </a:fld>
            <a:endParaRPr lang="en-US" dirty="0"/>
          </a:p>
        </p:txBody>
      </p:sp>
    </p:spTree>
    <p:extLst>
      <p:ext uri="{BB962C8B-B14F-4D97-AF65-F5344CB8AC3E}">
        <p14:creationId xmlns:p14="http://schemas.microsoft.com/office/powerpoint/2010/main" val="4245859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Partner reading is fun, and better yet, it improves reading fluency. Some of partner reading’s benefits are listed on the slide.</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and discuss the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40</a:t>
            </a:fld>
            <a:endParaRPr lang="en-US" dirty="0"/>
          </a:p>
        </p:txBody>
      </p:sp>
    </p:spTree>
    <p:extLst>
      <p:ext uri="{BB962C8B-B14F-4D97-AF65-F5344CB8AC3E}">
        <p14:creationId xmlns:p14="http://schemas.microsoft.com/office/powerpoint/2010/main" val="1093000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Often, it is difficult to motivate students to read the same passage several times, especially if reading is difficult for them. However, reading with partners can be enjoyable.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is a good method for pairing students for partner reading so that one is a slightly better reader than the other.</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Demonstrate by listing 12 numbers on the board. Show how, when divided in half and placed side-by-side, 1 is paired with 7, 2 is paired with 8, and so on.</a:t>
            </a:r>
            <a:endParaRPr lang="en-US" sz="1200" kern="1200" dirty="0" smtClean="0">
              <a:solidFill>
                <a:schemeClr val="tx1"/>
              </a:solidFill>
              <a:effectLst/>
              <a:latin typeface="+mn-lt"/>
              <a:ea typeface="+mn-ea"/>
              <a:cs typeface="+mn-cs"/>
            </a:endParaRPr>
          </a:p>
          <a:p>
            <a:endParaRPr lang="en-US" dirty="0" smtClean="0"/>
          </a:p>
          <a:p>
            <a:r>
              <a:rPr lang="en-US" dirty="0" smtClean="0"/>
              <a:t>What about students who are several years behind in reading? You, the teacher, should partner with those students.  </a:t>
            </a:r>
          </a:p>
          <a:p>
            <a:endParaRPr lang="en-US" dirty="0" smtClean="0"/>
          </a:p>
          <a:p>
            <a:r>
              <a:rPr lang="en-US" dirty="0" smtClean="0"/>
              <a:t>What about the student who is accelerated, already</a:t>
            </a:r>
            <a:r>
              <a:rPr lang="en-US" baseline="0" dirty="0" smtClean="0"/>
              <a:t> reading fluently? This is a good time to allow the very accelerated student reading fluently at above grade level to pursue more challenging work, including research in the library or reading independently a complex text.</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41</a:t>
            </a:fld>
            <a:endParaRPr lang="en-US" dirty="0"/>
          </a:p>
        </p:txBody>
      </p:sp>
    </p:spTree>
    <p:extLst>
      <p:ext uri="{BB962C8B-B14F-4D97-AF65-F5344CB8AC3E}">
        <p14:creationId xmlns:p14="http://schemas.microsoft.com/office/powerpoint/2010/main" val="2227271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beginning readers, the</a:t>
            </a:r>
            <a:r>
              <a:rPr lang="en-US" baseline="0" dirty="0" smtClean="0"/>
              <a:t> text they use to practice fluency should be relatively easy for them to read. They are still learning to decode words with automaticity and to read with prosody.</a:t>
            </a:r>
          </a:p>
          <a:p>
            <a:endParaRPr lang="en-US" baseline="0" dirty="0" smtClean="0"/>
          </a:p>
          <a:p>
            <a:r>
              <a:rPr lang="en-US" baseline="0" dirty="0" smtClean="0"/>
              <a:t>For better readers, recent research indicates that having them read more difficult material may accelerate their progress. This is especially true of students in the upper grades who are reading at the </a:t>
            </a:r>
            <a:r>
              <a:rPr lang="en-US" dirty="0" smtClean="0"/>
              <a:t>third-</a:t>
            </a:r>
            <a:r>
              <a:rPr lang="en-US" baseline="0" dirty="0" smtClean="0"/>
              <a:t>grade level or higher. </a:t>
            </a:r>
          </a:p>
          <a:p>
            <a:endParaRPr lang="en-US" baseline="0" dirty="0" smtClean="0"/>
          </a:p>
        </p:txBody>
      </p:sp>
      <p:sp>
        <p:nvSpPr>
          <p:cNvPr id="4" name="Slide Number Placeholder 3"/>
          <p:cNvSpPr>
            <a:spLocks noGrp="1"/>
          </p:cNvSpPr>
          <p:nvPr>
            <p:ph type="sldNum" sz="quarter" idx="10"/>
          </p:nvPr>
        </p:nvSpPr>
        <p:spPr/>
        <p:txBody>
          <a:bodyPr/>
          <a:lstStyle/>
          <a:p>
            <a:fld id="{F6CD4303-E412-A447-AC48-8201500E5F30}" type="slidenum">
              <a:rPr lang="en-US" smtClean="0"/>
              <a:t>42</a:t>
            </a:fld>
            <a:endParaRPr lang="en-US" dirty="0"/>
          </a:p>
        </p:txBody>
      </p:sp>
    </p:spTree>
    <p:extLst>
      <p:ext uri="{BB962C8B-B14F-4D97-AF65-F5344CB8AC3E}">
        <p14:creationId xmlns:p14="http://schemas.microsoft.com/office/powerpoint/2010/main" val="793672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this activity</a:t>
            </a:r>
            <a:r>
              <a:rPr lang="en-US" baseline="0" dirty="0" smtClean="0"/>
              <a:t> is first implemented, Reader 1 should be the better reader so that Reader 2 hears a model of the reading. Students are provided with a script to correct errors the partner may make. Of course, this procedure must be practices with teacher support before students are to do this independently.</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43</a:t>
            </a:fld>
            <a:endParaRPr lang="en-US" dirty="0"/>
          </a:p>
        </p:txBody>
      </p:sp>
    </p:spTree>
    <p:extLst>
      <p:ext uri="{BB962C8B-B14F-4D97-AF65-F5344CB8AC3E}">
        <p14:creationId xmlns:p14="http://schemas.microsoft.com/office/powerpoint/2010/main" val="2691661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an example of a script that you can have your students use when providing feedback to their partner. It is important to teach students how to use the script and to be a supportive partner. Be sure they practice the script before they use it with their partner.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Practice the script with your partner. Partner B, read a paragraph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your text and intentionally make one or two mistakes. </a:t>
            </a:r>
          </a:p>
          <a:p>
            <a:r>
              <a:rPr lang="en-US" sz="1200" kern="1200" dirty="0" smtClean="0">
                <a:solidFill>
                  <a:schemeClr val="tx1"/>
                </a:solidFill>
                <a:effectLst/>
                <a:latin typeface="+mn-lt"/>
                <a:ea typeface="+mn-ea"/>
                <a:cs typeface="+mn-cs"/>
              </a:rPr>
              <a:t>Partner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correct your partner using this script.</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while </a:t>
            </a:r>
            <a:r>
              <a:rPr lang="en-US" sz="1200" i="1" kern="1200" baseline="0" dirty="0" smtClean="0">
                <a:solidFill>
                  <a:schemeClr val="tx1"/>
                </a:solidFill>
                <a:effectLst/>
                <a:latin typeface="+mn-lt"/>
                <a:ea typeface="+mn-ea"/>
                <a:cs typeface="+mn-cs"/>
              </a:rPr>
              <a:t> participants </a:t>
            </a:r>
            <a:r>
              <a:rPr lang="en-US" sz="1200" i="1" kern="1200" dirty="0" smtClean="0">
                <a:solidFill>
                  <a:schemeClr val="tx1"/>
                </a:solidFill>
                <a:effectLst/>
                <a:latin typeface="+mn-lt"/>
                <a:ea typeface="+mn-ea"/>
                <a:cs typeface="+mn-cs"/>
              </a:rPr>
              <a:t>practice the script.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44</a:t>
            </a:fld>
            <a:endParaRPr lang="en-US" dirty="0"/>
          </a:p>
        </p:txBody>
      </p:sp>
    </p:spTree>
    <p:extLst>
      <p:ext uri="{BB962C8B-B14F-4D97-AF65-F5344CB8AC3E}">
        <p14:creationId xmlns:p14="http://schemas.microsoft.com/office/powerpoint/2010/main" val="3234496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always want students to think about comprehension as they read. Having a way for them to be accountable for comprehending the text is important. A simple retell or asking the students a couple of questions is often sufficient. </a:t>
            </a:r>
            <a:r>
              <a:rPr lang="en-US" sz="1200" kern="1200" dirty="0" smtClean="0">
                <a:solidFill>
                  <a:schemeClr val="tx1"/>
                </a:solidFill>
                <a:effectLst/>
                <a:latin typeface="+mn-lt"/>
                <a:ea typeface="+mn-ea"/>
                <a:cs typeface="+mn-cs"/>
              </a:rPr>
              <a:t>When the partners have each read the selection twice and followed along twice, have them engage in this retell exercise. Use questions that you have </a:t>
            </a:r>
            <a:r>
              <a:rPr lang="en-US" sz="1200" kern="1200" dirty="0" smtClean="0">
                <a:solidFill>
                  <a:schemeClr val="tx1"/>
                </a:solidFill>
                <a:effectLst/>
                <a:latin typeface="+mn-lt"/>
                <a:ea typeface="+mn-ea"/>
                <a:cs typeface="+mn-cs"/>
              </a:rPr>
              <a:t>provided or </a:t>
            </a:r>
            <a:r>
              <a:rPr lang="en-US" sz="1200" kern="1200" dirty="0" smtClean="0">
                <a:solidFill>
                  <a:schemeClr val="tx1"/>
                </a:solidFill>
                <a:effectLst/>
                <a:latin typeface="+mn-lt"/>
                <a:ea typeface="+mn-ea"/>
                <a:cs typeface="+mn-cs"/>
              </a:rPr>
              <a:t>have participants  ask their own questions.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practice supports comprehension.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time you conduct partner reading, the partners can switch who goes first.</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and discuss the procedure detailed on the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45</a:t>
            </a:fld>
            <a:endParaRPr lang="en-US" dirty="0"/>
          </a:p>
        </p:txBody>
      </p:sp>
    </p:spTree>
    <p:extLst>
      <p:ext uri="{BB962C8B-B14F-4D97-AF65-F5344CB8AC3E}">
        <p14:creationId xmlns:p14="http://schemas.microsoft.com/office/powerpoint/2010/main" val="2932382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46</a:t>
            </a:fld>
            <a:endParaRPr lang="en-US" dirty="0"/>
          </a:p>
        </p:txBody>
      </p:sp>
    </p:spTree>
    <p:extLst>
      <p:ext uri="{BB962C8B-B14F-4D97-AF65-F5344CB8AC3E}">
        <p14:creationId xmlns:p14="http://schemas.microsoft.com/office/powerpoint/2010/main" val="3744223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the second time our example student practiced fluency. Note that both the red and blue lines have increased. Seeing this progress motivates students and parents.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Of course, students will need to be taught to graph this way. Younger students will need explicit instruction and practice before they are efficient and accurate.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what if there is no improvement in fluency scores? What could be the reason?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for comments.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material could be too difficult or the student could be having a bad day. However, if there is no improvement after three measurements, examine your instruction. What must be changed?</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will talk about how to determine and implement changes when we discuss interventions. However, it is important to know that fluency scores can indicate whether your instruction is resulting in student progress or whether something must be modified. You do not have to wait until the end of the semester to determine whether a student is having difficulty reading.</a:t>
            </a:r>
          </a:p>
          <a:p>
            <a:endParaRPr lang="en-US" dirty="0" smtClean="0"/>
          </a:p>
          <a:p>
            <a:r>
              <a:rPr lang="en-US" dirty="0" smtClean="0"/>
              <a:t>More information about charting student progress is available</a:t>
            </a:r>
            <a:r>
              <a:rPr lang="en-US" baseline="0" dirty="0" smtClean="0"/>
              <a:t> </a:t>
            </a:r>
            <a:r>
              <a:rPr lang="en-US" dirty="0" smtClean="0"/>
              <a:t>in Hasbrouck &amp; Hougen, 2012.</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47</a:t>
            </a:fld>
            <a:endParaRPr lang="en-US" dirty="0"/>
          </a:p>
        </p:txBody>
      </p:sp>
    </p:spTree>
    <p:extLst>
      <p:ext uri="{BB962C8B-B14F-4D97-AF65-F5344CB8AC3E}">
        <p14:creationId xmlns:p14="http://schemas.microsoft.com/office/powerpoint/2010/main" val="1621391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use many other fluency-building activities, including: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Choral reading—the entire group reads together.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Echo reading—you read, then the students read.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Computer-based and tape-assisted reading—students follow along.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Chunking or rereading portions of text—“Read your favorite sentence or phrase three times, like an actor would read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Performance reading, such as Readers’ Theatre—students learn to read a few lines of a short play.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important thing is to practice fluency for 15-20 minutes at least three times per week.</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48</a:t>
            </a:fld>
            <a:endParaRPr lang="en-US" dirty="0"/>
          </a:p>
        </p:txBody>
      </p:sp>
    </p:spTree>
    <p:extLst>
      <p:ext uri="{BB962C8B-B14F-4D97-AF65-F5344CB8AC3E}">
        <p14:creationId xmlns:p14="http://schemas.microsoft.com/office/powerpoint/2010/main" val="3519444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have time, this is a good exercise to do with your participants so they can practice how to teach students about partner reading. You need copies of a reading passage with the lines numbered.</a:t>
            </a:r>
          </a:p>
          <a:p>
            <a:endParaRPr lang="en-US" baseline="0" dirty="0" smtClean="0"/>
          </a:p>
          <a:p>
            <a:r>
              <a:rPr lang="en-US" sz="1200" i="1" kern="1200" dirty="0" smtClean="0">
                <a:solidFill>
                  <a:schemeClr val="tx1"/>
                </a:solidFill>
                <a:effectLst/>
                <a:latin typeface="+mn-lt"/>
                <a:ea typeface="+mn-ea"/>
                <a:cs typeface="+mn-cs"/>
              </a:rPr>
              <a:t>Pass out </a:t>
            </a:r>
            <a:r>
              <a:rPr lang="en-US" sz="1200" b="1" i="1" kern="1200" dirty="0" smtClean="0">
                <a:solidFill>
                  <a:schemeClr val="tx1"/>
                </a:solidFill>
                <a:effectLst/>
                <a:latin typeface="+mn-lt"/>
                <a:ea typeface="+mn-ea"/>
                <a:cs typeface="+mn-cs"/>
              </a:rPr>
              <a:t>Handout 3.4</a:t>
            </a:r>
            <a:r>
              <a:rPr lang="en-US" sz="1200" b="1" i="1" kern="1200" baseline="0" dirty="0" smtClean="0">
                <a:solidFill>
                  <a:schemeClr val="tx1"/>
                </a:solidFill>
                <a:effectLst/>
                <a:latin typeface="+mn-lt"/>
                <a:ea typeface="+mn-ea"/>
                <a:cs typeface="+mn-cs"/>
              </a:rPr>
              <a:t> B</a:t>
            </a:r>
            <a:r>
              <a:rPr lang="en-US" sz="1200" b="1" i="1" kern="1200" dirty="0" smtClean="0">
                <a:solidFill>
                  <a:schemeClr val="tx1"/>
                </a:solidFill>
                <a:effectLst/>
                <a:latin typeface="+mn-lt"/>
                <a:ea typeface="+mn-ea"/>
                <a:cs typeface="+mn-cs"/>
              </a:rPr>
              <a:t>: Fluency Simulation</a:t>
            </a:r>
            <a:r>
              <a:rPr lang="en-US" sz="1200" i="1" kern="1200" dirty="0" smtClean="0">
                <a:solidFill>
                  <a:schemeClr val="tx1"/>
                </a:solidFill>
                <a:effectLst/>
                <a:latin typeface="+mn-lt"/>
                <a:ea typeface="+mn-ea"/>
                <a:cs typeface="+mn-cs"/>
              </a:rPr>
              <a:t>, facedown.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not look at this handout until I tell you to do so. Partner A, you will read first. Do not read the title—just begin with the body of the passage. For now, ignore the numbers at the left of each line. Read for 1 minute. I will tell you when to begin and when to stop. Partner B, follow along.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may begin.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Time for 1 minute.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Stop. Circle the last word you read.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Partner B, prepare to read, starting at the beginning of the passage. Partner A, follow along.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Begin.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Time for 1 minute.</a:t>
            </a:r>
          </a:p>
          <a:p>
            <a:r>
              <a:rPr lang="en-US" sz="1200" kern="1200" dirty="0" smtClean="0">
                <a:solidFill>
                  <a:schemeClr val="tx1"/>
                </a:solidFill>
                <a:effectLst/>
                <a:latin typeface="+mn-lt"/>
                <a:ea typeface="+mn-ea"/>
                <a:cs typeface="+mn-cs"/>
              </a:rPr>
              <a:t>Stop. Circle the last work you read.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your chart paper, use the blue marker to graph the number of words you read, using the numbers at the left of each line of the passage as a guide.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let’s practice reading this passage. While working with students, you would practice at least two more times, but for the sake of time, we will practice only once. Partner A, you will read for 2 minutes this time. Partner B, if Partner A makes a mistake (and I hope you do, Partner A), use our script to correct the error. We will not be calculating or graphing WCPM this time; this reading is only to practice.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Partner A, begin reading.</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Time for 2 minutes.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Partner B, prepare to read, starting at the beginning of the passage. Begin.</a:t>
            </a:r>
          </a:p>
          <a:p>
            <a:r>
              <a:rPr lang="en-US" sz="1200" i="1" kern="1200" dirty="0" smtClean="0">
                <a:solidFill>
                  <a:schemeClr val="tx1"/>
                </a:solidFill>
                <a:effectLst/>
                <a:latin typeface="+mn-lt"/>
                <a:ea typeface="+mn-ea"/>
                <a:cs typeface="+mn-cs"/>
              </a:rPr>
              <a:t>Time for 2 minutes.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more time! This will be the hot reading, so we will read for 1 minute again and chart WCPM.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Partner A, prepare to read. Begin.</a:t>
            </a:r>
          </a:p>
          <a:p>
            <a:r>
              <a:rPr lang="en-US" sz="1200" i="1" kern="1200" dirty="0" smtClean="0">
                <a:solidFill>
                  <a:schemeClr val="tx1"/>
                </a:solidFill>
                <a:effectLst/>
                <a:latin typeface="+mn-lt"/>
                <a:ea typeface="+mn-ea"/>
                <a:cs typeface="+mn-cs"/>
              </a:rPr>
              <a:t>Time for 1 minute.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Stop. Circle the last word read. Partner B, begin reading.</a:t>
            </a:r>
          </a:p>
          <a:p>
            <a:r>
              <a:rPr lang="en-US" sz="1200" i="1" kern="1200" dirty="0" smtClean="0">
                <a:solidFill>
                  <a:schemeClr val="tx1"/>
                </a:solidFill>
                <a:effectLst/>
                <a:latin typeface="+mn-lt"/>
                <a:ea typeface="+mn-ea"/>
                <a:cs typeface="+mn-cs"/>
              </a:rPr>
              <a:t>Time for 1 minute.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Stop. Circle the last word read.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again, determine your WCPM, using the numbers at the left of each line. Using your red marker, graph the number of words you read.</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as candidates graph. Circulate around the room and note improvements.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Wow! Most of you made terrific gains.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Use an overhead transparency to chart one or two candidates’ rates.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Wouldn’t that motivate students to read, seeing gains like that? Research indicates that students often gain 25% or more in WCPM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their cold reading to their hot reading (Samuels, 1979). Of course,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also important to determine whether rates increase over time in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cold readings.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Generally, students reach their maximum oral reading rate by third or fourth grade. If students can read 150 WCPM or more, it likely is not helpful to continue fluency practice like this (O’Connor, 2007). Struggling readers, however, may continue to need fluency practice.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are your comments, questions, or concerns about partner reading?</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Elicit at least three comments.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49</a:t>
            </a:fld>
            <a:endParaRPr lang="en-US" dirty="0"/>
          </a:p>
        </p:txBody>
      </p:sp>
    </p:spTree>
    <p:extLst>
      <p:ext uri="{BB962C8B-B14F-4D97-AF65-F5344CB8AC3E}">
        <p14:creationId xmlns:p14="http://schemas.microsoft.com/office/powerpoint/2010/main" val="266231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learning about the big ideas and answering the big-idea questions, after you have completed this module,</a:t>
            </a:r>
            <a:r>
              <a:rPr lang="en-US" baseline="0" dirty="0" smtClean="0"/>
              <a:t> </a:t>
            </a:r>
            <a:r>
              <a:rPr lang="en-US" dirty="0" smtClean="0"/>
              <a:t>you will be able to: (1) design and evaluate instruction for all students, including those at risk for reading difficulties; (2) differentiate instruction for</a:t>
            </a:r>
            <a:r>
              <a:rPr lang="en-US" baseline="0" dirty="0" smtClean="0"/>
              <a:t> each student; (3) use assessment data to inform your instruction, to form groups, and to monitor student progress</a:t>
            </a:r>
            <a:r>
              <a:rPr lang="en-US" dirty="0" smtClean="0"/>
              <a:t> and</a:t>
            </a:r>
            <a:r>
              <a:rPr lang="en-US" baseline="0" dirty="0" smtClean="0"/>
              <a:t> (4) incorporate state standards and evidence-based practices (EBPs).</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5</a:t>
            </a:fld>
            <a:endParaRPr lang="en-US" dirty="0"/>
          </a:p>
        </p:txBody>
      </p:sp>
    </p:spTree>
    <p:extLst>
      <p:ext uri="{BB962C8B-B14F-4D97-AF65-F5344CB8AC3E}">
        <p14:creationId xmlns:p14="http://schemas.microsoft.com/office/powerpoint/2010/main" val="2697770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Partner reading is a good way to practice fluency, but it is not the best way to formally assess fluency. You should be the partner when you are assessing fluency.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your partner, discuss the differences between fluency instruction and fluency assessment.</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for 1 minute. Elicit at least three comments.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50</a:t>
            </a:fld>
            <a:endParaRPr lang="en-US" dirty="0"/>
          </a:p>
        </p:txBody>
      </p:sp>
    </p:spTree>
    <p:extLst>
      <p:ext uri="{BB962C8B-B14F-4D97-AF65-F5344CB8AC3E}">
        <p14:creationId xmlns:p14="http://schemas.microsoft.com/office/powerpoint/2010/main" val="412071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research on fluency indicates that practice reading improves fluency for all students. In particular, students in Grades 1-4 make great progress when they practice fluency by reading aloud.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we read different types of text, our reading rate may vary. Most of us read difficult science texts more slowly than novels, for example. Students need to know when they can read quickly and when slower, more deliberate reading increases their comprehension.</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51</a:t>
            </a:fld>
            <a:endParaRPr lang="en-US" dirty="0"/>
          </a:p>
        </p:txBody>
      </p:sp>
    </p:spTree>
    <p:extLst>
      <p:ext uri="{BB962C8B-B14F-4D97-AF65-F5344CB8AC3E}">
        <p14:creationId xmlns:p14="http://schemas.microsoft.com/office/powerpoint/2010/main" val="10543734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this slide to yourself.</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Turn to your partner and, in the next 2 minutes, discuss what you think are the most important points you learned about fluency today. Partner B, please write your group’s ideas.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2 minutes.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take 1 minute to discuss questions or concerns about teaching fluency. Partner A, please write your group’s concerns. You will turn in these questions before you leave today.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Begin.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1 minute and then collect the questions. If you have time, respond to some of the questions. If not, be sure to address them either online or at the next session.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52</a:t>
            </a:fld>
            <a:endParaRPr lang="en-US" dirty="0"/>
          </a:p>
        </p:txBody>
      </p:sp>
    </p:spTree>
    <p:extLst>
      <p:ext uri="{BB962C8B-B14F-4D97-AF65-F5344CB8AC3E}">
        <p14:creationId xmlns:p14="http://schemas.microsoft.com/office/powerpoint/2010/main" val="11819533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Turn to your partner and, in the next 2 minutes, discuss what you think are the most important points you learned about fluency today. Partner B, please write your group’s ideas.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2 minutes.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take 1 minute to discuss questions or concerns about teaching fluency. Partner A, please write your group’s concerns. You will turn in these questions before you leave today.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Begin.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1 minute and then collect the questions. If you have time, respond to some of the questions. If not, be sure to address them either online or at the next session.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53</a:t>
            </a:fld>
            <a:endParaRPr lang="en-US" dirty="0"/>
          </a:p>
        </p:txBody>
      </p:sp>
    </p:spTree>
    <p:extLst>
      <p:ext uri="{BB962C8B-B14F-4D97-AF65-F5344CB8AC3E}">
        <p14:creationId xmlns:p14="http://schemas.microsoft.com/office/powerpoint/2010/main" val="3366612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 information about fluency, including free videos and instructional activities, is available from these websites.</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54</a:t>
            </a:fld>
            <a:endParaRPr lang="en-US" dirty="0"/>
          </a:p>
        </p:txBody>
      </p:sp>
    </p:spTree>
    <p:extLst>
      <p:ext uri="{BB962C8B-B14F-4D97-AF65-F5344CB8AC3E}">
        <p14:creationId xmlns:p14="http://schemas.microsoft.com/office/powerpoint/2010/main" val="3032808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that we know more now than ever before about how to teach students to read. Two national reports synthesized important research. In 1998, the National Research Council published </a:t>
            </a:r>
            <a:r>
              <a:rPr lang="en-US" i="1" dirty="0"/>
              <a:t>Preventing Reading Difficulties in Young Children. </a:t>
            </a:r>
            <a:r>
              <a:rPr lang="en-US" dirty="0"/>
              <a:t>The information in this book has been operationalized for in </a:t>
            </a:r>
            <a:r>
              <a:rPr lang="en-US" i="1" dirty="0"/>
              <a:t> Starting Our Right: A Guide to Promote Children’s Reading Success </a:t>
            </a:r>
            <a:r>
              <a:rPr lang="en-US" dirty="0"/>
              <a:t>by M. Susan Burns, Peg Griffin, and Catherine E. Snow (1999).</a:t>
            </a:r>
          </a:p>
          <a:p>
            <a:endParaRPr lang="en-US" dirty="0"/>
          </a:p>
          <a:p>
            <a:r>
              <a:rPr lang="en-US" dirty="0"/>
              <a:t>Two years later, the National Reading Panel published a report commissioned by the U.S. Congress. It supported the findings of the National Research Council and concluded that there are five essential elements to an effective reading program. Note that other areas should be addressed, including how to teach English language learners (ELLs), early childhood literacy, and how to motivate students to read. We do not have all the answers, but we know more than ever before. </a:t>
            </a:r>
          </a:p>
          <a:p>
            <a:endParaRPr lang="en-US" dirty="0"/>
          </a:p>
          <a:p>
            <a:r>
              <a:rPr lang="en-US" dirty="0"/>
              <a:t>Let’s briefly examine the five essential components, or big ideas, of reading that every teacher must know to teach reading. As discussed earlier, throughout the module, we will explore each of these concepts in depth and learn specific strategies to teach them.</a:t>
            </a:r>
          </a:p>
        </p:txBody>
      </p:sp>
      <p:sp>
        <p:nvSpPr>
          <p:cNvPr id="4" name="Slide Number Placeholder 3"/>
          <p:cNvSpPr>
            <a:spLocks noGrp="1"/>
          </p:cNvSpPr>
          <p:nvPr>
            <p:ph type="sldNum" sz="quarter" idx="10"/>
          </p:nvPr>
        </p:nvSpPr>
        <p:spPr/>
        <p:txBody>
          <a:bodyPr/>
          <a:lstStyle/>
          <a:p>
            <a:fld id="{F6CD4303-E412-A447-AC48-8201500E5F30}" type="slidenum">
              <a:rPr lang="en-US" smtClean="0"/>
              <a:t>6</a:t>
            </a:fld>
            <a:endParaRPr lang="en-US" dirty="0"/>
          </a:p>
        </p:txBody>
      </p:sp>
    </p:spTree>
    <p:extLst>
      <p:ext uri="{BB962C8B-B14F-4D97-AF65-F5344CB8AC3E}">
        <p14:creationId xmlns:p14="http://schemas.microsoft.com/office/powerpoint/2010/main" val="127274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five big ideas, or components, of reading that must be directly taught so that students will learn to read well.  These five, the result of many years of research and synthesized in the two documents just discussed, are</a:t>
            </a:r>
            <a:r>
              <a:rPr lang="en-US" dirty="0"/>
              <a:t> </a:t>
            </a:r>
            <a:r>
              <a:rPr lang="en-US" dirty="0" smtClean="0"/>
              <a:t>. . .</a:t>
            </a:r>
          </a:p>
          <a:p>
            <a:endParaRPr lang="en-US" i="1" baseline="0" dirty="0"/>
          </a:p>
          <a:p>
            <a:r>
              <a:rPr lang="en-US" i="1" baseline="0" dirty="0" smtClean="0"/>
              <a:t>Read the slide.</a:t>
            </a:r>
          </a:p>
          <a:p>
            <a:endParaRPr lang="en-US" i="0" baseline="0" dirty="0" smtClean="0"/>
          </a:p>
        </p:txBody>
      </p:sp>
      <p:sp>
        <p:nvSpPr>
          <p:cNvPr id="4" name="Slide Number Placeholder 3"/>
          <p:cNvSpPr>
            <a:spLocks noGrp="1"/>
          </p:cNvSpPr>
          <p:nvPr>
            <p:ph type="sldNum" sz="quarter" idx="10"/>
          </p:nvPr>
        </p:nvSpPr>
        <p:spPr/>
        <p:txBody>
          <a:bodyPr/>
          <a:lstStyle/>
          <a:p>
            <a:fld id="{F6CD4303-E412-A447-AC48-8201500E5F30}" type="slidenum">
              <a:rPr lang="en-US" smtClean="0"/>
              <a:t>7</a:t>
            </a:fld>
            <a:endParaRPr lang="en-US" dirty="0"/>
          </a:p>
        </p:txBody>
      </p:sp>
    </p:spTree>
    <p:extLst>
      <p:ext uri="{BB962C8B-B14F-4D97-AF65-F5344CB8AC3E}">
        <p14:creationId xmlns:p14="http://schemas.microsoft.com/office/powerpoint/2010/main" val="179012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components, plus more, are required to be a successful reader. They are like the strands in a rope: Alone, they are not sufficient, but when bound together, the elements become a strong, firm basis for excellence in reading–a goal we have for all our children. This diagram by Hollis Scarborough at Yale University shows how all these components are related.</a:t>
            </a:r>
          </a:p>
          <a:p>
            <a:endParaRPr lang="en-US" i="1" dirty="0"/>
          </a:p>
          <a:p>
            <a:r>
              <a:rPr lang="en-US" dirty="0"/>
              <a:t>Note that there are three main categories of skills illustrated by the Reading Rope. The first is Language Comprehension. This module will not discuss early oral and listening language development, but it is very important to provide the language foundation for reading. We will discuss how to increase the development of background knowledge, vocabulary, and literacy.</a:t>
            </a:r>
          </a:p>
          <a:p>
            <a:endParaRPr lang="en-US" dirty="0"/>
          </a:p>
          <a:p>
            <a:r>
              <a:rPr lang="en-US" dirty="0"/>
              <a:t>The second category is word recognition. This includes phonemic awareness, decoding and spelling, and sight recognition. Sight recognition is the automatic recognition of words and patterns that enable students to read fluently (Ehri, 2014). </a:t>
            </a:r>
          </a:p>
          <a:p>
            <a:endParaRPr lang="en-US" dirty="0"/>
          </a:p>
          <a:p>
            <a:r>
              <a:rPr lang="en-US" dirty="0"/>
              <a:t>Finally, through effective instruction and ample practice, students become increasingly strategic and automatic in reading, leading to skilled reading with fluency and comprehension.</a:t>
            </a:r>
          </a:p>
          <a:p>
            <a:endParaRPr lang="en-US" dirty="0"/>
          </a:p>
          <a:p>
            <a:r>
              <a:rPr lang="en-US" dirty="0"/>
              <a:t>We will review this slide again after discussing in more depth the components that lead to successful reading.</a:t>
            </a:r>
          </a:p>
          <a:p>
            <a:endParaRPr lang="en-US" i="0" baseline="0" dirty="0" smtClean="0"/>
          </a:p>
          <a:p>
            <a:endParaRPr lang="en-US" i="0" baseline="0" dirty="0" smtClean="0"/>
          </a:p>
        </p:txBody>
      </p:sp>
      <p:sp>
        <p:nvSpPr>
          <p:cNvPr id="4" name="Slide Number Placeholder 3"/>
          <p:cNvSpPr>
            <a:spLocks noGrp="1"/>
          </p:cNvSpPr>
          <p:nvPr>
            <p:ph type="sldNum" sz="quarter" idx="10"/>
          </p:nvPr>
        </p:nvSpPr>
        <p:spPr/>
        <p:txBody>
          <a:bodyPr/>
          <a:lstStyle/>
          <a:p>
            <a:fld id="{F6CD4303-E412-A447-AC48-8201500E5F30}" type="slidenum">
              <a:rPr lang="en-US" smtClean="0"/>
              <a:t>8</a:t>
            </a:fld>
            <a:endParaRPr lang="en-US" dirty="0"/>
          </a:p>
        </p:txBody>
      </p:sp>
    </p:spTree>
    <p:extLst>
      <p:ext uri="{BB962C8B-B14F-4D97-AF65-F5344CB8AC3E}">
        <p14:creationId xmlns:p14="http://schemas.microsoft.com/office/powerpoint/2010/main" val="1673867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 Required:</a:t>
            </a:r>
          </a:p>
          <a:p>
            <a:r>
              <a:rPr lang="en-US" dirty="0" smtClean="0"/>
              <a:t>Text to model fluent and non-fluent reading (Suggested: </a:t>
            </a:r>
            <a:r>
              <a:rPr lang="en-US" i="1" baseline="0" dirty="0" smtClean="0"/>
              <a:t>Wolf! </a:t>
            </a:r>
            <a:r>
              <a:rPr lang="en-US" baseline="0" dirty="0" smtClean="0"/>
              <a:t>By Becky Bloom)</a:t>
            </a:r>
          </a:p>
          <a:p>
            <a:r>
              <a:rPr lang="en-US" baseline="0" dirty="0" smtClean="0"/>
              <a:t>Timers</a:t>
            </a:r>
          </a:p>
          <a:p>
            <a:r>
              <a:rPr lang="en-US" baseline="0" dirty="0" smtClean="0"/>
              <a:t>Overhead projector or </a:t>
            </a:r>
            <a:r>
              <a:rPr lang="en-US" dirty="0"/>
              <a:t>S</a:t>
            </a:r>
            <a:r>
              <a:rPr lang="en-US" baseline="0" dirty="0" smtClean="0"/>
              <a:t>martboard displaying charts</a:t>
            </a:r>
          </a:p>
          <a:p>
            <a:r>
              <a:rPr lang="en-US" baseline="0" dirty="0" smtClean="0"/>
              <a:t>Chart paper for participants to graph words correct per minute</a:t>
            </a:r>
          </a:p>
          <a:p>
            <a:r>
              <a:rPr lang="en-US" baseline="0" dirty="0" smtClean="0"/>
              <a:t>Red and blue markers for each participant</a:t>
            </a:r>
          </a:p>
          <a:p>
            <a:endParaRPr lang="en-US" baseline="0" dirty="0" smtClean="0"/>
          </a:p>
          <a:p>
            <a:r>
              <a:rPr lang="en-US" baseline="0" dirty="0" smtClean="0"/>
              <a:t>Handouts</a:t>
            </a:r>
          </a:p>
          <a:p>
            <a:r>
              <a:rPr lang="en-US" baseline="0" dirty="0" smtClean="0"/>
              <a:t>3.4A: Fluency Norms</a:t>
            </a:r>
          </a:p>
          <a:p>
            <a:r>
              <a:rPr lang="en-US" baseline="0" dirty="0" smtClean="0"/>
              <a:t>3.4B: Sample passages</a:t>
            </a:r>
          </a:p>
          <a:p>
            <a:r>
              <a:rPr lang="en-US" baseline="0" dirty="0" smtClean="0"/>
              <a:t>3.4C: Fluency Simulation</a:t>
            </a:r>
          </a:p>
          <a:p>
            <a:r>
              <a:rPr lang="en-US" baseline="0" dirty="0" smtClean="0"/>
              <a:t>3.4: References and Resources</a:t>
            </a:r>
          </a:p>
          <a:p>
            <a:r>
              <a:rPr lang="en-US" i="1" baseline="0" dirty="0" smtClean="0"/>
              <a:t>Note to Instructor: If you have been using each part of the Reading CEM in order, you have discussed phonemic awareness, phonics, and word study. If you are starting at this part, skip the first paragraph below.</a:t>
            </a:r>
          </a:p>
          <a:p>
            <a:endParaRPr lang="en-US" i="1" baseline="0" dirty="0" smtClean="0"/>
          </a:p>
          <a:p>
            <a:r>
              <a:rPr lang="en-US" sz="1200" kern="1200" dirty="0" smtClean="0">
                <a:solidFill>
                  <a:schemeClr val="tx1"/>
                </a:solidFill>
                <a:effectLst/>
                <a:latin typeface="+mn-lt"/>
                <a:ea typeface="+mn-ea"/>
                <a:cs typeface="+mn-cs"/>
              </a:rPr>
              <a:t>So far, we have learned how to teach children to crack the alphabetic code and decode words. We have learned about how to support advanced phonics and word study through the study of morphemes and word parts.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module, we will focus on the students who read slowly, word by word, and comprehend little. We must teach these students to read fluently so that less of their attention is devoted to decoding the words and more effort is given to understanding the meaning of the text.</a:t>
            </a:r>
          </a:p>
          <a:p>
            <a:endParaRPr lang="en-US" i="0" dirty="0" smtClean="0"/>
          </a:p>
        </p:txBody>
      </p:sp>
      <p:sp>
        <p:nvSpPr>
          <p:cNvPr id="4" name="Slide Number Placeholder 3"/>
          <p:cNvSpPr>
            <a:spLocks noGrp="1"/>
          </p:cNvSpPr>
          <p:nvPr>
            <p:ph type="sldNum" sz="quarter" idx="10"/>
          </p:nvPr>
        </p:nvSpPr>
        <p:spPr/>
        <p:txBody>
          <a:bodyPr/>
          <a:lstStyle/>
          <a:p>
            <a:fld id="{F6CD4303-E412-A447-AC48-8201500E5F30}" type="slidenum">
              <a:rPr lang="en-US" smtClean="0"/>
              <a:t>9</a:t>
            </a:fld>
            <a:endParaRPr lang="en-US" dirty="0"/>
          </a:p>
        </p:txBody>
      </p:sp>
    </p:spTree>
    <p:extLst>
      <p:ext uri="{BB962C8B-B14F-4D97-AF65-F5344CB8AC3E}">
        <p14:creationId xmlns:p14="http://schemas.microsoft.com/office/powerpoint/2010/main" val="369795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10/1/15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067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10/1/15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0983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10/1/15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5439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10/1/15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5800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10/1/15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8863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10/1/15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4718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10/1/15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3720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10/1/15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7743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10/1/15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1118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10/1/15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7294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10/1/15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7225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78644-6AAA-8D43-97E2-41B64FBAE980}" type="datetimeFigureOut">
              <a:rPr lang="en-US" smtClean="0">
                <a:solidFill>
                  <a:prstClr val="black">
                    <a:tint val="75000"/>
                  </a:prstClr>
                </a:solidFill>
                <a:latin typeface="Calibri"/>
              </a:rPr>
              <a:pPr/>
              <a:t>10/1/15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2902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hyperlink" Target="http://www.fcrr.org" TargetMode="External"/><Relationship Id="rId4" Type="http://schemas.openxmlformats.org/officeDocument/2006/relationships/hyperlink" Target="http://www.meadowscenter.org" TargetMode="External"/><Relationship Id="rId5" Type="http://schemas.openxmlformats.org/officeDocument/2006/relationships/hyperlink" Target="http://reading.uoregon.edu" TargetMode="External"/><Relationship Id="rId6" Type="http://schemas.openxmlformats.org/officeDocument/2006/relationships/hyperlink" Target="http://iris.peabody.vanderbilt.edu/" TargetMode="External"/><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 name="Rectangle 125"/>
          <p:cNvSpPr>
            <a:spLocks noChangeArrowheads="1"/>
          </p:cNvSpPr>
          <p:nvPr/>
        </p:nvSpPr>
        <p:spPr bwMode="auto">
          <a:xfrm>
            <a:off x="1692275" y="4292600"/>
            <a:ext cx="633571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2000" b="1" dirty="0">
              <a:solidFill>
                <a:srgbClr val="0061AF"/>
              </a:solidFill>
              <a:latin typeface="Calibri"/>
              <a:cs typeface="Arial" charset="0"/>
            </a:endParaRPr>
          </a:p>
        </p:txBody>
      </p:sp>
      <p:pic>
        <p:nvPicPr>
          <p:cNvPr id="14339" name="Picture 1" descr="CEEDAR-LogoFinal-simple-white-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0913" y="2588846"/>
            <a:ext cx="3243262" cy="131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0"/>
          <p:cNvSpPr txBox="1">
            <a:spLocks noChangeArrowheads="1"/>
          </p:cNvSpPr>
          <p:nvPr/>
        </p:nvSpPr>
        <p:spPr bwMode="auto">
          <a:xfrm>
            <a:off x="1492250" y="4062625"/>
            <a:ext cx="7461250" cy="155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eaLnBrk="1" hangingPunct="1">
              <a:defRPr/>
            </a:pPr>
            <a:r>
              <a:rPr lang="en-US" sz="2800" b="1" dirty="0" smtClean="0">
                <a:solidFill>
                  <a:srgbClr val="0061AF"/>
                </a:solidFill>
                <a:latin typeface="Calibri"/>
              </a:rPr>
              <a:t>Collaboration for Effective Educator Development, Accountability, and Reform  </a:t>
            </a:r>
          </a:p>
        </p:txBody>
      </p:sp>
      <p:sp>
        <p:nvSpPr>
          <p:cNvPr id="14341" name="TextBox 1"/>
          <p:cNvSpPr txBox="1">
            <a:spLocks noChangeArrowheads="1"/>
          </p:cNvSpPr>
          <p:nvPr/>
        </p:nvSpPr>
        <p:spPr bwMode="auto">
          <a:xfrm>
            <a:off x="3348038" y="6381750"/>
            <a:ext cx="259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prstClr val="white"/>
                </a:solidFill>
              </a:rPr>
              <a:t>H325A120003</a:t>
            </a:r>
          </a:p>
        </p:txBody>
      </p:sp>
      <p:sp>
        <p:nvSpPr>
          <p:cNvPr id="3" name="TextBox 2"/>
          <p:cNvSpPr txBox="1"/>
          <p:nvPr/>
        </p:nvSpPr>
        <p:spPr>
          <a:xfrm>
            <a:off x="1692275" y="274803"/>
            <a:ext cx="6892874" cy="2062103"/>
          </a:xfrm>
          <a:prstGeom prst="rect">
            <a:avLst/>
          </a:prstGeom>
          <a:noFill/>
        </p:spPr>
        <p:txBody>
          <a:bodyPr wrap="square" rtlCol="0">
            <a:spAutoFit/>
          </a:bodyPr>
          <a:lstStyle/>
          <a:p>
            <a:pPr algn="ctr"/>
            <a:r>
              <a:rPr lang="en-US" sz="3200" dirty="0" smtClean="0">
                <a:solidFill>
                  <a:schemeClr val="tx2"/>
                </a:solidFill>
              </a:rPr>
              <a:t>Overview of the Essential Components of Reading Instruction K–5</a:t>
            </a:r>
          </a:p>
          <a:p>
            <a:pPr algn="ctr"/>
            <a:endParaRPr lang="en-US" sz="3200" dirty="0" smtClean="0">
              <a:solidFill>
                <a:schemeClr val="tx2"/>
              </a:solidFill>
            </a:endParaRPr>
          </a:p>
          <a:p>
            <a:pPr algn="ctr"/>
            <a:r>
              <a:rPr lang="en-US" sz="3200" dirty="0" smtClean="0">
                <a:solidFill>
                  <a:schemeClr val="tx2"/>
                </a:solidFill>
              </a:rPr>
              <a:t>Part 3.4: Fluency</a:t>
            </a:r>
          </a:p>
        </p:txBody>
      </p:sp>
    </p:spTree>
    <p:extLst>
      <p:ext uri="{BB962C8B-B14F-4D97-AF65-F5344CB8AC3E}">
        <p14:creationId xmlns:p14="http://schemas.microsoft.com/office/powerpoint/2010/main" val="3215493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662" y="274638"/>
            <a:ext cx="6979138" cy="1143000"/>
          </a:xfrm>
        </p:spPr>
        <p:txBody>
          <a:bodyPr/>
          <a:lstStyle/>
          <a:p>
            <a:r>
              <a:rPr lang="en-US" dirty="0" smtClean="0"/>
              <a:t>Acknowledgments</a:t>
            </a:r>
            <a:endParaRPr lang="en-US" dirty="0"/>
          </a:p>
        </p:txBody>
      </p:sp>
      <p:sp>
        <p:nvSpPr>
          <p:cNvPr id="3" name="Content Placeholder 2"/>
          <p:cNvSpPr>
            <a:spLocks noGrp="1"/>
          </p:cNvSpPr>
          <p:nvPr>
            <p:ph idx="1"/>
          </p:nvPr>
        </p:nvSpPr>
        <p:spPr>
          <a:xfrm>
            <a:off x="1365739" y="1417638"/>
            <a:ext cx="7670799" cy="4525963"/>
          </a:xfrm>
        </p:spPr>
        <p:txBody>
          <a:bodyPr/>
          <a:lstStyle/>
          <a:p>
            <a:pPr marL="0" indent="0">
              <a:buNone/>
            </a:pPr>
            <a:r>
              <a:rPr lang="en-US" dirty="0" smtClean="0"/>
              <a:t>Much of the information in this fluency presentation has been adapted from:</a:t>
            </a:r>
          </a:p>
          <a:p>
            <a:r>
              <a:rPr lang="en-US" sz="2400" dirty="0" smtClean="0"/>
              <a:t>Texas </a:t>
            </a:r>
            <a:r>
              <a:rPr lang="en-US" sz="2400" i="1" dirty="0" smtClean="0"/>
              <a:t>Fourth Grade Teacher Reading Academy, </a:t>
            </a:r>
            <a:r>
              <a:rPr lang="en-US" sz="2400" dirty="0" smtClean="0"/>
              <a:t>Vaughn Gross Center for Reading and Language Arts at the University of Texas at Austin, ©University of Texas System/TEA</a:t>
            </a:r>
          </a:p>
          <a:p>
            <a:pPr marL="0" indent="0">
              <a:buNone/>
            </a:pPr>
            <a:r>
              <a:rPr lang="en-US" dirty="0" smtClean="0"/>
              <a:t>And from the work of:</a:t>
            </a:r>
          </a:p>
          <a:p>
            <a:r>
              <a:rPr lang="en-US" sz="2400" dirty="0" smtClean="0"/>
              <a:t>Jan Hasbrouck, Ph.D., Educational Consultant</a:t>
            </a:r>
          </a:p>
          <a:p>
            <a:endParaRPr lang="en-US" dirty="0" smtClean="0"/>
          </a:p>
        </p:txBody>
      </p:sp>
    </p:spTree>
    <p:extLst>
      <p:ext uri="{BB962C8B-B14F-4D97-AF65-F5344CB8AC3E}">
        <p14:creationId xmlns:p14="http://schemas.microsoft.com/office/powerpoint/2010/main" val="29412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678661" y="187651"/>
            <a:ext cx="8346301" cy="6491449"/>
            <a:chOff x="1138" y="542"/>
            <a:chExt cx="9234" cy="637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 y="542"/>
              <a:ext cx="8503" cy="62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3"/>
            <p:cNvGrpSpPr>
              <a:grpSpLocks/>
            </p:cNvGrpSpPr>
            <p:nvPr/>
          </p:nvGrpSpPr>
          <p:grpSpPr bwMode="auto">
            <a:xfrm>
              <a:off x="1138" y="542"/>
              <a:ext cx="9234" cy="6377"/>
              <a:chOff x="1138" y="542"/>
              <a:chExt cx="9234" cy="6377"/>
            </a:xfrm>
          </p:grpSpPr>
          <p:sp>
            <p:nvSpPr>
              <p:cNvPr id="6" name="Freeform 4"/>
              <p:cNvSpPr>
                <a:spLocks/>
              </p:cNvSpPr>
              <p:nvPr/>
            </p:nvSpPr>
            <p:spPr bwMode="auto">
              <a:xfrm>
                <a:off x="1138" y="542"/>
                <a:ext cx="9234" cy="6377"/>
              </a:xfrm>
              <a:custGeom>
                <a:avLst/>
                <a:gdLst>
                  <a:gd name="T0" fmla="+- 0 1869 1869"/>
                  <a:gd name="T1" fmla="*/ T0 w 8503"/>
                  <a:gd name="T2" fmla="+- 0 6920 542"/>
                  <a:gd name="T3" fmla="*/ 6920 h 6377"/>
                  <a:gd name="T4" fmla="+- 0 10371 1869"/>
                  <a:gd name="T5" fmla="*/ T4 w 8503"/>
                  <a:gd name="T6" fmla="+- 0 6920 542"/>
                  <a:gd name="T7" fmla="*/ 6920 h 6377"/>
                  <a:gd name="T8" fmla="+- 0 10371 1869"/>
                  <a:gd name="T9" fmla="*/ T8 w 8503"/>
                  <a:gd name="T10" fmla="+- 0 542 542"/>
                  <a:gd name="T11" fmla="*/ 542 h 6377"/>
                  <a:gd name="T12" fmla="+- 0 1869 1869"/>
                  <a:gd name="T13" fmla="*/ T12 w 8503"/>
                  <a:gd name="T14" fmla="+- 0 542 542"/>
                  <a:gd name="T15" fmla="*/ 542 h 6377"/>
                  <a:gd name="T16" fmla="+- 0 1869 1869"/>
                  <a:gd name="T17" fmla="*/ T16 w 8503"/>
                  <a:gd name="T18" fmla="+- 0 6920 542"/>
                  <a:gd name="T19" fmla="*/ 6920 h 6377"/>
                </a:gdLst>
                <a:ahLst/>
                <a:cxnLst>
                  <a:cxn ang="0">
                    <a:pos x="T1" y="T3"/>
                  </a:cxn>
                  <a:cxn ang="0">
                    <a:pos x="T5" y="T7"/>
                  </a:cxn>
                  <a:cxn ang="0">
                    <a:pos x="T9" y="T11"/>
                  </a:cxn>
                  <a:cxn ang="0">
                    <a:pos x="T13" y="T15"/>
                  </a:cxn>
                  <a:cxn ang="0">
                    <a:pos x="T17" y="T19"/>
                  </a:cxn>
                </a:cxnLst>
                <a:rect l="0" t="0" r="r" b="b"/>
                <a:pathLst>
                  <a:path w="8503" h="6377">
                    <a:moveTo>
                      <a:pt x="0" y="6378"/>
                    </a:moveTo>
                    <a:lnTo>
                      <a:pt x="8502" y="6378"/>
                    </a:lnTo>
                    <a:lnTo>
                      <a:pt x="8502" y="0"/>
                    </a:lnTo>
                    <a:lnTo>
                      <a:pt x="0" y="0"/>
                    </a:lnTo>
                    <a:lnTo>
                      <a:pt x="0" y="6378"/>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414322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462" y="274638"/>
            <a:ext cx="7055338" cy="1143000"/>
          </a:xfrm>
        </p:spPr>
        <p:txBody>
          <a:bodyPr/>
          <a:lstStyle/>
          <a:p>
            <a:r>
              <a:rPr lang="en-US" dirty="0" smtClean="0"/>
              <a:t>Common Core Standards</a:t>
            </a:r>
            <a:endParaRPr lang="en-US" dirty="0"/>
          </a:p>
        </p:txBody>
      </p:sp>
      <p:sp>
        <p:nvSpPr>
          <p:cNvPr id="3" name="Content Placeholder 2"/>
          <p:cNvSpPr>
            <a:spLocks noGrp="1"/>
          </p:cNvSpPr>
          <p:nvPr>
            <p:ph idx="1"/>
          </p:nvPr>
        </p:nvSpPr>
        <p:spPr>
          <a:xfrm>
            <a:off x="1524000" y="1600200"/>
            <a:ext cx="7162800" cy="4525963"/>
          </a:xfrm>
        </p:spPr>
        <p:txBody>
          <a:bodyPr>
            <a:normAutofit fontScale="92500" lnSpcReduction="10000"/>
          </a:bodyPr>
          <a:lstStyle/>
          <a:p>
            <a:pPr marL="0" indent="0">
              <a:buNone/>
            </a:pPr>
            <a:r>
              <a:rPr lang="en-US" dirty="0"/>
              <a:t>Read with </a:t>
            </a:r>
            <a:r>
              <a:rPr lang="en-US" dirty="0" smtClean="0"/>
              <a:t>sufficient </a:t>
            </a:r>
            <a:r>
              <a:rPr lang="en-US" dirty="0"/>
              <a:t>accuracy and fluency </a:t>
            </a:r>
            <a:r>
              <a:rPr lang="en-US" dirty="0" smtClean="0"/>
              <a:t>to support </a:t>
            </a:r>
            <a:r>
              <a:rPr lang="en-US" dirty="0"/>
              <a:t>comprehension</a:t>
            </a:r>
            <a:r>
              <a:rPr lang="en-US" dirty="0" smtClean="0"/>
              <a:t>.</a:t>
            </a:r>
          </a:p>
          <a:p>
            <a:pPr marL="514350" indent="-514350">
              <a:buFont typeface="+mj-lt"/>
              <a:buAutoNum type="alphaLcPeriod"/>
            </a:pPr>
            <a:r>
              <a:rPr lang="en-US" dirty="0" smtClean="0"/>
              <a:t>Read on-level text with purpose and </a:t>
            </a:r>
            <a:r>
              <a:rPr lang="en-US" b="1" dirty="0" smtClean="0"/>
              <a:t>understanding.</a:t>
            </a:r>
          </a:p>
          <a:p>
            <a:pPr marL="514350" indent="-514350">
              <a:buFont typeface="+mj-lt"/>
              <a:buAutoNum type="alphaLcPeriod"/>
            </a:pPr>
            <a:r>
              <a:rPr lang="en-US" b="1" dirty="0" smtClean="0"/>
              <a:t>Read on-level text orally with accuracy, appropriate rate, and expression on successive readings.</a:t>
            </a:r>
          </a:p>
          <a:p>
            <a:pPr marL="514350" indent="-514350">
              <a:buFont typeface="+mj-lt"/>
              <a:buAutoNum type="alphaLcPeriod"/>
            </a:pPr>
            <a:r>
              <a:rPr lang="en-US" dirty="0" smtClean="0"/>
              <a:t>Use context to confirm or self-correct word recognition and understanding, re-reading as necessary.</a:t>
            </a:r>
            <a:endParaRPr lang="en-US" dirty="0"/>
          </a:p>
        </p:txBody>
      </p:sp>
      <p:sp>
        <p:nvSpPr>
          <p:cNvPr id="4" name="TextBox 3"/>
          <p:cNvSpPr txBox="1"/>
          <p:nvPr/>
        </p:nvSpPr>
        <p:spPr>
          <a:xfrm>
            <a:off x="4724400" y="6333067"/>
            <a:ext cx="3163283" cy="369332"/>
          </a:xfrm>
          <a:prstGeom prst="rect">
            <a:avLst/>
          </a:prstGeom>
          <a:noFill/>
        </p:spPr>
        <p:txBody>
          <a:bodyPr wrap="none" rtlCol="0">
            <a:spAutoFit/>
          </a:bodyPr>
          <a:lstStyle/>
          <a:p>
            <a:r>
              <a:rPr lang="en-US" dirty="0"/>
              <a:t>http://</a:t>
            </a:r>
            <a:r>
              <a:rPr lang="en-US" dirty="0"/>
              <a:t>www.corestandards.org</a:t>
            </a:r>
            <a:r>
              <a:rPr lang="en-US" dirty="0"/>
              <a:t>/</a:t>
            </a:r>
          </a:p>
        </p:txBody>
      </p:sp>
    </p:spTree>
    <p:extLst>
      <p:ext uri="{BB962C8B-B14F-4D97-AF65-F5344CB8AC3E}">
        <p14:creationId xmlns:p14="http://schemas.microsoft.com/office/powerpoint/2010/main" val="11704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614" y="274638"/>
            <a:ext cx="6977185" cy="1143000"/>
          </a:xfrm>
        </p:spPr>
        <p:txBody>
          <a:bodyPr/>
          <a:lstStyle/>
          <a:p>
            <a:r>
              <a:rPr lang="en-US" dirty="0" smtClean="0"/>
              <a:t>Fluency Terms</a:t>
            </a:r>
            <a:endParaRPr lang="en-US" dirty="0"/>
          </a:p>
        </p:txBody>
      </p:sp>
      <p:sp>
        <p:nvSpPr>
          <p:cNvPr id="3" name="Content Placeholder 2"/>
          <p:cNvSpPr>
            <a:spLocks noGrp="1"/>
          </p:cNvSpPr>
          <p:nvPr>
            <p:ph idx="1"/>
          </p:nvPr>
        </p:nvSpPr>
        <p:spPr>
          <a:xfrm>
            <a:off x="1504462" y="1600200"/>
            <a:ext cx="7182338" cy="4525963"/>
          </a:xfrm>
        </p:spPr>
        <p:txBody>
          <a:bodyPr/>
          <a:lstStyle/>
          <a:p>
            <a:r>
              <a:rPr lang="en-US" b="1" dirty="0" smtClean="0"/>
              <a:t>Automaticity </a:t>
            </a:r>
            <a:r>
              <a:rPr lang="en-US" dirty="0" smtClean="0"/>
              <a:t>is the quick, effortless, and accurate reading of words.</a:t>
            </a:r>
          </a:p>
          <a:p>
            <a:endParaRPr lang="en-US" b="1" dirty="0"/>
          </a:p>
          <a:p>
            <a:r>
              <a:rPr lang="en-US" b="1" dirty="0" smtClean="0"/>
              <a:t>Prosody </a:t>
            </a:r>
            <a:r>
              <a:rPr lang="en-US" dirty="0" smtClean="0"/>
              <a:t>is reading expressively, pausing for punctuation and phrasing appropriately.</a:t>
            </a:r>
            <a:endParaRPr lang="en-US" dirty="0"/>
          </a:p>
        </p:txBody>
      </p:sp>
      <p:sp>
        <p:nvSpPr>
          <p:cNvPr id="4" name="TextBox 3"/>
          <p:cNvSpPr txBox="1"/>
          <p:nvPr/>
        </p:nvSpPr>
        <p:spPr>
          <a:xfrm>
            <a:off x="4301067" y="6400800"/>
            <a:ext cx="2747830" cy="369332"/>
          </a:xfrm>
          <a:prstGeom prst="rect">
            <a:avLst/>
          </a:prstGeom>
          <a:noFill/>
        </p:spPr>
        <p:txBody>
          <a:bodyPr wrap="none" rtlCol="0">
            <a:spAutoFit/>
          </a:bodyPr>
          <a:lstStyle/>
          <a:p>
            <a:r>
              <a:rPr lang="en-US" dirty="0" smtClean="0"/>
              <a:t>Hasbrouck &amp; Hougen, 2012</a:t>
            </a:r>
            <a:endParaRPr lang="en-US" dirty="0"/>
          </a:p>
        </p:txBody>
      </p:sp>
    </p:spTree>
    <p:extLst>
      <p:ext uri="{BB962C8B-B14F-4D97-AF65-F5344CB8AC3E}">
        <p14:creationId xmlns:p14="http://schemas.microsoft.com/office/powerpoint/2010/main" val="5273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538" y="274638"/>
            <a:ext cx="7016262" cy="1143000"/>
          </a:xfrm>
        </p:spPr>
        <p:txBody>
          <a:bodyPr/>
          <a:lstStyle/>
          <a:p>
            <a:r>
              <a:rPr lang="en-US" dirty="0" smtClean="0"/>
              <a:t>Model Fluent Reading</a:t>
            </a:r>
            <a:endParaRPr lang="en-US" dirty="0"/>
          </a:p>
        </p:txBody>
      </p:sp>
      <p:sp>
        <p:nvSpPr>
          <p:cNvPr id="3" name="Content Placeholder 2"/>
          <p:cNvSpPr>
            <a:spLocks noGrp="1"/>
          </p:cNvSpPr>
          <p:nvPr>
            <p:ph idx="1"/>
          </p:nvPr>
        </p:nvSpPr>
        <p:spPr>
          <a:xfrm>
            <a:off x="1416538" y="1600200"/>
            <a:ext cx="7270262" cy="4525963"/>
          </a:xfrm>
        </p:spPr>
        <p:txBody>
          <a:bodyPr/>
          <a:lstStyle/>
          <a:p>
            <a:r>
              <a:rPr lang="en-US" dirty="0" smtClean="0"/>
              <a:t>Obtain two copies of the same book.</a:t>
            </a:r>
          </a:p>
          <a:p>
            <a:r>
              <a:rPr lang="en-US" dirty="0" smtClean="0"/>
              <a:t>Conceal the covers to give the impression that they are different texts.</a:t>
            </a:r>
          </a:p>
          <a:p>
            <a:r>
              <a:rPr lang="en-US" dirty="0" smtClean="0"/>
              <a:t>Read the first book rapidly, with no phrasing.</a:t>
            </a:r>
          </a:p>
          <a:p>
            <a:r>
              <a:rPr lang="en-US" dirty="0" smtClean="0"/>
              <a:t>Read the second book with prosody.</a:t>
            </a:r>
          </a:p>
          <a:p>
            <a:r>
              <a:rPr lang="en-US" dirty="0" smtClean="0"/>
              <a:t>Ask students which book they prefer.</a:t>
            </a:r>
            <a:endParaRPr lang="en-US" dirty="0"/>
          </a:p>
        </p:txBody>
      </p:sp>
    </p:spTree>
    <p:extLst>
      <p:ext uri="{BB962C8B-B14F-4D97-AF65-F5344CB8AC3E}">
        <p14:creationId xmlns:p14="http://schemas.microsoft.com/office/powerpoint/2010/main" val="136866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846" y="274638"/>
            <a:ext cx="6986954" cy="1143000"/>
          </a:xfrm>
        </p:spPr>
        <p:txBody>
          <a:bodyPr/>
          <a:lstStyle/>
          <a:p>
            <a:r>
              <a:rPr lang="en-US" dirty="0" smtClean="0"/>
              <a:t>Fluency Involves . . . </a:t>
            </a:r>
            <a:endParaRPr lang="en-US" dirty="0"/>
          </a:p>
        </p:txBody>
      </p:sp>
      <p:sp>
        <p:nvSpPr>
          <p:cNvPr id="3" name="Content Placeholder 2"/>
          <p:cNvSpPr>
            <a:spLocks noGrp="1"/>
          </p:cNvSpPr>
          <p:nvPr>
            <p:ph idx="1"/>
          </p:nvPr>
        </p:nvSpPr>
        <p:spPr>
          <a:xfrm>
            <a:off x="1514230" y="1600200"/>
            <a:ext cx="7172569" cy="4525963"/>
          </a:xfrm>
        </p:spPr>
        <p:txBody>
          <a:bodyPr/>
          <a:lstStyle/>
          <a:p>
            <a:r>
              <a:rPr lang="en-US" dirty="0" smtClean="0"/>
              <a:t>Reading with automaticity, accuracy, and prosody.</a:t>
            </a:r>
          </a:p>
          <a:p>
            <a:r>
              <a:rPr lang="en-US" dirty="0" smtClean="0"/>
              <a:t>Phonological, orthographic, and morphological knowledge of letters, letter patterns, and words.</a:t>
            </a:r>
          </a:p>
          <a:p>
            <a:r>
              <a:rPr lang="en-US" dirty="0" smtClean="0"/>
              <a:t>Effective and efficient processing of this information in connected text.</a:t>
            </a:r>
          </a:p>
          <a:p>
            <a:endParaRPr lang="en-US" dirty="0"/>
          </a:p>
        </p:txBody>
      </p:sp>
      <p:sp>
        <p:nvSpPr>
          <p:cNvPr id="4" name="TextBox 3"/>
          <p:cNvSpPr txBox="1"/>
          <p:nvPr/>
        </p:nvSpPr>
        <p:spPr>
          <a:xfrm>
            <a:off x="3064933" y="6350000"/>
            <a:ext cx="4339650" cy="369332"/>
          </a:xfrm>
          <a:prstGeom prst="rect">
            <a:avLst/>
          </a:prstGeom>
          <a:noFill/>
        </p:spPr>
        <p:txBody>
          <a:bodyPr wrap="none" rtlCol="0">
            <a:spAutoFit/>
          </a:bodyPr>
          <a:lstStyle/>
          <a:p>
            <a:r>
              <a:rPr lang="en-US" dirty="0" smtClean="0"/>
              <a:t>Hasbrouck &amp; Hougen, 2012; O’Connor, 2014</a:t>
            </a:r>
            <a:endParaRPr lang="en-US" dirty="0"/>
          </a:p>
        </p:txBody>
      </p:sp>
    </p:spTree>
    <p:extLst>
      <p:ext uri="{BB962C8B-B14F-4D97-AF65-F5344CB8AC3E}">
        <p14:creationId xmlns:p14="http://schemas.microsoft.com/office/powerpoint/2010/main" val="263685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538" y="274638"/>
            <a:ext cx="7143262" cy="1143000"/>
          </a:xfrm>
        </p:spPr>
        <p:txBody>
          <a:bodyPr/>
          <a:lstStyle/>
          <a:p>
            <a:r>
              <a:rPr lang="en-US" dirty="0" smtClean="0"/>
              <a:t>Fluency</a:t>
            </a:r>
            <a:endParaRPr lang="en-US" dirty="0"/>
          </a:p>
        </p:txBody>
      </p:sp>
      <p:sp>
        <p:nvSpPr>
          <p:cNvPr id="3" name="Content Placeholder 2"/>
          <p:cNvSpPr>
            <a:spLocks noGrp="1"/>
          </p:cNvSpPr>
          <p:nvPr>
            <p:ph idx="1"/>
          </p:nvPr>
        </p:nvSpPr>
        <p:spPr>
          <a:xfrm>
            <a:off x="1543538" y="1600200"/>
            <a:ext cx="7143262" cy="4525963"/>
          </a:xfrm>
        </p:spPr>
        <p:txBody>
          <a:bodyPr/>
          <a:lstStyle/>
          <a:p>
            <a:r>
              <a:rPr lang="en-US" dirty="0" smtClean="0"/>
              <a:t>Should be taught </a:t>
            </a:r>
            <a:r>
              <a:rPr lang="en-US" dirty="0"/>
              <a:t>f</a:t>
            </a:r>
            <a:r>
              <a:rPr lang="en-US" dirty="0" smtClean="0"/>
              <a:t>rom the beginning of the reading-acquisition process.</a:t>
            </a:r>
          </a:p>
          <a:p>
            <a:endParaRPr lang="en-US" dirty="0"/>
          </a:p>
          <a:p>
            <a:endParaRPr lang="en-US" dirty="0" smtClean="0"/>
          </a:p>
          <a:p>
            <a:r>
              <a:rPr lang="en-US" dirty="0" smtClean="0"/>
              <a:t>Has implications for assessment, intervention, and prevention of reading difficulties.</a:t>
            </a:r>
            <a:endParaRPr lang="en-US" dirty="0"/>
          </a:p>
        </p:txBody>
      </p:sp>
      <p:sp>
        <p:nvSpPr>
          <p:cNvPr id="4" name="TextBox 3"/>
          <p:cNvSpPr txBox="1"/>
          <p:nvPr/>
        </p:nvSpPr>
        <p:spPr>
          <a:xfrm>
            <a:off x="1543538" y="5926835"/>
            <a:ext cx="5374000" cy="646331"/>
          </a:xfrm>
          <a:prstGeom prst="rect">
            <a:avLst/>
          </a:prstGeom>
          <a:noFill/>
        </p:spPr>
        <p:txBody>
          <a:bodyPr wrap="none" rtlCol="0">
            <a:spAutoFit/>
          </a:bodyPr>
          <a:lstStyle/>
          <a:p>
            <a:r>
              <a:rPr lang="en-US" dirty="0" smtClean="0"/>
              <a:t>Hasbrouck, 2010; National Reading Panel Report, 2000; </a:t>
            </a:r>
            <a:br>
              <a:rPr lang="en-US" dirty="0" smtClean="0"/>
            </a:br>
            <a:r>
              <a:rPr lang="en-US" dirty="0" smtClean="0"/>
              <a:t>National Research Council, </a:t>
            </a:r>
            <a:r>
              <a:rPr lang="en-US" dirty="0"/>
              <a:t>1998; Wolf et al., </a:t>
            </a:r>
            <a:r>
              <a:rPr lang="en-US" dirty="0" smtClean="0"/>
              <a:t>2000;  </a:t>
            </a:r>
            <a:endParaRPr lang="en-US" dirty="0"/>
          </a:p>
        </p:txBody>
      </p:sp>
    </p:spTree>
    <p:extLst>
      <p:ext uri="{BB962C8B-B14F-4D97-AF65-F5344CB8AC3E}">
        <p14:creationId xmlns:p14="http://schemas.microsoft.com/office/powerpoint/2010/main" val="47202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614" y="274638"/>
            <a:ext cx="6977185" cy="1143000"/>
          </a:xfrm>
        </p:spPr>
        <p:txBody>
          <a:bodyPr/>
          <a:lstStyle/>
          <a:p>
            <a:r>
              <a:rPr lang="en-US" dirty="0" smtClean="0"/>
              <a:t>Ultimate Goal</a:t>
            </a:r>
            <a:endParaRPr lang="en-US" dirty="0"/>
          </a:p>
        </p:txBody>
      </p:sp>
      <p:sp>
        <p:nvSpPr>
          <p:cNvPr id="3" name="Content Placeholder 2"/>
          <p:cNvSpPr>
            <a:spLocks noGrp="1"/>
          </p:cNvSpPr>
          <p:nvPr>
            <p:ph idx="1"/>
          </p:nvPr>
        </p:nvSpPr>
        <p:spPr>
          <a:xfrm>
            <a:off x="1338384" y="1600200"/>
            <a:ext cx="7348415" cy="4525963"/>
          </a:xfrm>
        </p:spPr>
        <p:txBody>
          <a:bodyPr/>
          <a:lstStyle/>
          <a:p>
            <a:r>
              <a:rPr lang="en-US" sz="4400" dirty="0" smtClean="0"/>
              <a:t>Comprehension.</a:t>
            </a:r>
            <a:endParaRPr lang="en-US" dirty="0" smtClean="0"/>
          </a:p>
          <a:p>
            <a:endParaRPr lang="en-US" dirty="0"/>
          </a:p>
          <a:p>
            <a:r>
              <a:rPr lang="en-US" sz="4400" dirty="0" smtClean="0"/>
              <a:t>Motivation to read.</a:t>
            </a:r>
            <a:endParaRPr lang="en-US" sz="4400" dirty="0"/>
          </a:p>
        </p:txBody>
      </p:sp>
    </p:spTree>
    <p:extLst>
      <p:ext uri="{BB962C8B-B14F-4D97-AF65-F5344CB8AC3E}">
        <p14:creationId xmlns:p14="http://schemas.microsoft.com/office/powerpoint/2010/main" val="344245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3" y="186715"/>
            <a:ext cx="6998677" cy="1143000"/>
          </a:xfrm>
        </p:spPr>
        <p:txBody>
          <a:bodyPr>
            <a:normAutofit fontScale="90000"/>
          </a:bodyPr>
          <a:lstStyle/>
          <a:p>
            <a:r>
              <a:rPr lang="en-US" dirty="0" smtClean="0"/>
              <a:t>Causes of Comprehension Difficulties</a:t>
            </a:r>
            <a:endParaRPr lang="en-US" dirty="0"/>
          </a:p>
        </p:txBody>
      </p:sp>
      <p:sp>
        <p:nvSpPr>
          <p:cNvPr id="3" name="Content Placeholder 2"/>
          <p:cNvSpPr>
            <a:spLocks noGrp="1"/>
          </p:cNvSpPr>
          <p:nvPr>
            <p:ph idx="1"/>
          </p:nvPr>
        </p:nvSpPr>
        <p:spPr>
          <a:xfrm>
            <a:off x="1396999" y="1329715"/>
            <a:ext cx="7649309" cy="4525963"/>
          </a:xfrm>
        </p:spPr>
        <p:txBody>
          <a:bodyPr/>
          <a:lstStyle/>
          <a:p>
            <a:pPr marL="0" indent="0">
              <a:buNone/>
            </a:pPr>
            <a:r>
              <a:rPr lang="en-US" dirty="0" smtClean="0"/>
              <a:t>Lack of</a:t>
            </a:r>
            <a:r>
              <a:rPr lang="en-US" dirty="0"/>
              <a:t> </a:t>
            </a:r>
            <a:r>
              <a:rPr lang="en-US" dirty="0" smtClean="0"/>
              <a:t>. . . </a:t>
            </a:r>
          </a:p>
          <a:p>
            <a:r>
              <a:rPr lang="en-US" dirty="0" smtClean="0"/>
              <a:t>Background knowledge.</a:t>
            </a:r>
          </a:p>
          <a:p>
            <a:r>
              <a:rPr lang="en-US" dirty="0" smtClean="0"/>
              <a:t>Language foundation.</a:t>
            </a:r>
          </a:p>
          <a:p>
            <a:r>
              <a:rPr lang="en-US" dirty="0" smtClean="0"/>
              <a:t>Metacognitive skills .</a:t>
            </a:r>
          </a:p>
          <a:p>
            <a:r>
              <a:rPr lang="en-US" dirty="0" smtClean="0"/>
              <a:t>Ability to organize content and context.</a:t>
            </a:r>
          </a:p>
          <a:p>
            <a:r>
              <a:rPr lang="en-US" dirty="0" smtClean="0"/>
              <a:t>Decoding skills.</a:t>
            </a:r>
          </a:p>
          <a:p>
            <a:r>
              <a:rPr lang="en-US" dirty="0" smtClean="0"/>
              <a:t>Fluency.</a:t>
            </a:r>
          </a:p>
          <a:p>
            <a:endParaRPr lang="en-US" dirty="0"/>
          </a:p>
        </p:txBody>
      </p:sp>
      <p:sp>
        <p:nvSpPr>
          <p:cNvPr id="4" name="TextBox 3"/>
          <p:cNvSpPr txBox="1"/>
          <p:nvPr/>
        </p:nvSpPr>
        <p:spPr>
          <a:xfrm>
            <a:off x="4284133" y="6079067"/>
            <a:ext cx="2280530" cy="369332"/>
          </a:xfrm>
          <a:prstGeom prst="rect">
            <a:avLst/>
          </a:prstGeom>
          <a:noFill/>
        </p:spPr>
        <p:txBody>
          <a:bodyPr wrap="none" rtlCol="0">
            <a:spAutoFit/>
          </a:bodyPr>
          <a:lstStyle/>
          <a:p>
            <a:r>
              <a:rPr lang="en-US" dirty="0" smtClean="0"/>
              <a:t>Pikulski</a:t>
            </a:r>
            <a:r>
              <a:rPr lang="en-US" dirty="0" smtClean="0"/>
              <a:t> &amp; Chard, 2005</a:t>
            </a:r>
            <a:endParaRPr lang="en-US" dirty="0"/>
          </a:p>
        </p:txBody>
      </p:sp>
    </p:spTree>
    <p:extLst>
      <p:ext uri="{BB962C8B-B14F-4D97-AF65-F5344CB8AC3E}">
        <p14:creationId xmlns:p14="http://schemas.microsoft.com/office/powerpoint/2010/main" val="12488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3700" y="274638"/>
            <a:ext cx="7048500" cy="1143000"/>
          </a:xfrm>
        </p:spPr>
        <p:txBody>
          <a:bodyPr/>
          <a:lstStyle/>
          <a:p>
            <a:pPr marL="0" indent="0"/>
            <a:r>
              <a:rPr lang="en-US" dirty="0"/>
              <a:t>Fluent </a:t>
            </a:r>
            <a:r>
              <a:rPr lang="en-US" dirty="0"/>
              <a:t>R</a:t>
            </a:r>
            <a:r>
              <a:rPr lang="en-US" dirty="0" smtClean="0"/>
              <a:t>eaders </a:t>
            </a:r>
            <a:r>
              <a:rPr lang="en-US" dirty="0" smtClean="0"/>
              <a:t>. . . </a:t>
            </a:r>
            <a:endParaRPr lang="en-US" dirty="0"/>
          </a:p>
        </p:txBody>
      </p:sp>
      <p:sp>
        <p:nvSpPr>
          <p:cNvPr id="3" name="Content Placeholder 2"/>
          <p:cNvSpPr>
            <a:spLocks noGrp="1"/>
          </p:cNvSpPr>
          <p:nvPr>
            <p:ph idx="4294967295"/>
          </p:nvPr>
        </p:nvSpPr>
        <p:spPr>
          <a:xfrm>
            <a:off x="1804988" y="1600200"/>
            <a:ext cx="7339012" cy="4525963"/>
          </a:xfrm>
        </p:spPr>
        <p:txBody>
          <a:bodyPr>
            <a:normAutofit/>
          </a:bodyPr>
          <a:lstStyle/>
          <a:p>
            <a:r>
              <a:rPr lang="en-US" dirty="0" smtClean="0"/>
              <a:t>Focus attention on comprehension.</a:t>
            </a:r>
          </a:p>
          <a:p>
            <a:endParaRPr lang="en-US" dirty="0" smtClean="0"/>
          </a:p>
          <a:p>
            <a:r>
              <a:rPr lang="en-US" dirty="0" smtClean="0"/>
              <a:t>Do NOT focus on decoding.</a:t>
            </a:r>
          </a:p>
          <a:p>
            <a:endParaRPr lang="en-US" dirty="0" smtClean="0"/>
          </a:p>
          <a:p>
            <a:r>
              <a:rPr lang="en-US" dirty="0" smtClean="0"/>
              <a:t>Read effortlessly.</a:t>
            </a:r>
          </a:p>
          <a:p>
            <a:endParaRPr lang="en-US" dirty="0" smtClean="0"/>
          </a:p>
          <a:p>
            <a:r>
              <a:rPr lang="en-US" dirty="0" smtClean="0"/>
              <a:t>Enjoy reading.</a:t>
            </a:r>
          </a:p>
          <a:p>
            <a:endParaRPr lang="en-US" dirty="0"/>
          </a:p>
        </p:txBody>
      </p:sp>
    </p:spTree>
    <p:extLst>
      <p:ext uri="{BB962C8B-B14F-4D97-AF65-F5344CB8AC3E}">
        <p14:creationId xmlns:p14="http://schemas.microsoft.com/office/powerpoint/2010/main" val="88528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 name="Rectangle 125"/>
          <p:cNvSpPr>
            <a:spLocks noChangeArrowheads="1"/>
          </p:cNvSpPr>
          <p:nvPr/>
        </p:nvSpPr>
        <p:spPr bwMode="auto">
          <a:xfrm>
            <a:off x="1692275" y="4292600"/>
            <a:ext cx="633571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2000" b="1" dirty="0">
              <a:solidFill>
                <a:srgbClr val="0061AF"/>
              </a:solidFill>
              <a:latin typeface="Calibri"/>
              <a:cs typeface="Arial" charset="0"/>
            </a:endParaRPr>
          </a:p>
        </p:txBody>
      </p:sp>
      <p:pic>
        <p:nvPicPr>
          <p:cNvPr id="14339" name="Picture 1" descr="CEEDAR-LogoFinal-simple-white-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0913" y="2588846"/>
            <a:ext cx="3243262" cy="131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0"/>
          <p:cNvSpPr txBox="1">
            <a:spLocks noChangeArrowheads="1"/>
          </p:cNvSpPr>
          <p:nvPr/>
        </p:nvSpPr>
        <p:spPr bwMode="auto">
          <a:xfrm>
            <a:off x="1492250" y="4062625"/>
            <a:ext cx="7461250" cy="155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eaLnBrk="1" hangingPunct="1">
              <a:defRPr/>
            </a:pPr>
            <a:r>
              <a:rPr lang="en-US" sz="1600" b="1" dirty="0" smtClean="0">
                <a:solidFill>
                  <a:srgbClr val="0061AF"/>
                </a:solidFill>
                <a:latin typeface="Calibri"/>
              </a:rPr>
              <a:t>A special thanks to the Meadows Center for Preventing Education Risk at the University of Texas at Austin for permission to use and adapt material from a module created by the Higher Education Collaborative: </a:t>
            </a:r>
            <a:r>
              <a:rPr lang="en-US" sz="1600" b="1" i="1" dirty="0" smtClean="0">
                <a:solidFill>
                  <a:srgbClr val="0061AF"/>
                </a:solidFill>
                <a:latin typeface="Calibri"/>
              </a:rPr>
              <a:t>Foundations of Reading Instruction</a:t>
            </a:r>
            <a:r>
              <a:rPr lang="en-US" sz="1600" b="1" dirty="0" smtClean="0">
                <a:solidFill>
                  <a:srgbClr val="0061AF"/>
                </a:solidFill>
                <a:latin typeface="Calibri"/>
              </a:rPr>
              <a:t>. </a:t>
            </a:r>
          </a:p>
          <a:p>
            <a:pPr eaLnBrk="1" hangingPunct="1">
              <a:defRPr/>
            </a:pPr>
            <a:r>
              <a:rPr lang="en-US" sz="1600" b="1" dirty="0" smtClean="0">
                <a:solidFill>
                  <a:srgbClr val="0061AF"/>
                </a:solidFill>
                <a:latin typeface="Calibri"/>
              </a:rPr>
              <a:t>©2009 University of Texas System/Texas Education Agency</a:t>
            </a:r>
          </a:p>
          <a:p>
            <a:pPr eaLnBrk="1" hangingPunct="1">
              <a:defRPr/>
            </a:pPr>
            <a:r>
              <a:rPr lang="en-US" sz="1600" b="1" dirty="0" smtClean="0">
                <a:solidFill>
                  <a:srgbClr val="0061AF"/>
                </a:solidFill>
                <a:latin typeface="Calibri"/>
              </a:rPr>
              <a:t>www.meadowscenter.org</a:t>
            </a:r>
            <a:endParaRPr lang="en-US" sz="1600" b="1" dirty="0" smtClean="0">
              <a:solidFill>
                <a:srgbClr val="0061AF"/>
              </a:solidFill>
              <a:latin typeface="Calibri"/>
            </a:endParaRPr>
          </a:p>
        </p:txBody>
      </p:sp>
      <p:sp>
        <p:nvSpPr>
          <p:cNvPr id="14341" name="TextBox 1"/>
          <p:cNvSpPr txBox="1">
            <a:spLocks noChangeArrowheads="1"/>
          </p:cNvSpPr>
          <p:nvPr/>
        </p:nvSpPr>
        <p:spPr bwMode="auto">
          <a:xfrm>
            <a:off x="3348038" y="6381750"/>
            <a:ext cx="259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prstClr val="white"/>
                </a:solidFill>
              </a:rPr>
              <a:t>H325A120003</a:t>
            </a:r>
          </a:p>
        </p:txBody>
      </p:sp>
      <p:sp>
        <p:nvSpPr>
          <p:cNvPr id="3" name="TextBox 2"/>
          <p:cNvSpPr txBox="1"/>
          <p:nvPr/>
        </p:nvSpPr>
        <p:spPr>
          <a:xfrm>
            <a:off x="1692275" y="274803"/>
            <a:ext cx="6892874" cy="2062103"/>
          </a:xfrm>
          <a:prstGeom prst="rect">
            <a:avLst/>
          </a:prstGeom>
          <a:noFill/>
        </p:spPr>
        <p:txBody>
          <a:bodyPr wrap="square" rtlCol="0">
            <a:spAutoFit/>
          </a:bodyPr>
          <a:lstStyle/>
          <a:p>
            <a:pPr algn="ctr"/>
            <a:r>
              <a:rPr lang="en-US" sz="3200" dirty="0" smtClean="0">
                <a:solidFill>
                  <a:schemeClr val="tx2"/>
                </a:solidFill>
              </a:rPr>
              <a:t>Overview of the Essential Components of Reading Instruction K–5</a:t>
            </a:r>
          </a:p>
          <a:p>
            <a:pPr algn="ctr"/>
            <a:endParaRPr lang="en-US" sz="3200" dirty="0" smtClean="0">
              <a:solidFill>
                <a:schemeClr val="tx2"/>
              </a:solidFill>
            </a:endParaRPr>
          </a:p>
          <a:p>
            <a:pPr algn="ctr"/>
            <a:r>
              <a:rPr lang="en-US" sz="3200" dirty="0" smtClean="0">
                <a:solidFill>
                  <a:schemeClr val="tx2"/>
                </a:solidFill>
              </a:rPr>
              <a:t>Part </a:t>
            </a:r>
            <a:r>
              <a:rPr lang="en-US" sz="3200" dirty="0">
                <a:solidFill>
                  <a:schemeClr val="tx2"/>
                </a:solidFill>
              </a:rPr>
              <a:t>3</a:t>
            </a:r>
            <a:r>
              <a:rPr lang="en-US" sz="3200" dirty="0" smtClean="0">
                <a:solidFill>
                  <a:schemeClr val="tx2"/>
                </a:solidFill>
              </a:rPr>
              <a:t>.1: Introduction</a:t>
            </a:r>
          </a:p>
        </p:txBody>
      </p:sp>
    </p:spTree>
    <p:extLst>
      <p:ext uri="{BB962C8B-B14F-4D97-AF65-F5344CB8AC3E}">
        <p14:creationId xmlns:p14="http://schemas.microsoft.com/office/powerpoint/2010/main" val="18802426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4-07-20 12.46.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40120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384" y="274638"/>
            <a:ext cx="6967415" cy="1143000"/>
          </a:xfrm>
        </p:spPr>
        <p:txBody>
          <a:bodyPr/>
          <a:lstStyle/>
          <a:p>
            <a:r>
              <a:rPr lang="en-US" dirty="0" smtClean="0"/>
              <a:t>Notable Quotation</a:t>
            </a:r>
            <a:endParaRPr lang="en-US" dirty="0"/>
          </a:p>
        </p:txBody>
      </p:sp>
      <p:sp>
        <p:nvSpPr>
          <p:cNvPr id="3" name="Content Placeholder 2"/>
          <p:cNvSpPr>
            <a:spLocks noGrp="1"/>
          </p:cNvSpPr>
          <p:nvPr>
            <p:ph idx="1"/>
          </p:nvPr>
        </p:nvSpPr>
        <p:spPr>
          <a:xfrm>
            <a:off x="1475154" y="1600200"/>
            <a:ext cx="7211646" cy="4525963"/>
          </a:xfrm>
        </p:spPr>
        <p:txBody>
          <a:bodyPr/>
          <a:lstStyle/>
          <a:p>
            <a:pPr marL="0" indent="0">
              <a:buNone/>
            </a:pPr>
            <a:r>
              <a:rPr lang="en-US" sz="3600" i="1" dirty="0" smtClean="0"/>
              <a:t>“There is no comprehension strategy that compensates for difficulty reading words accurately and fluently.”</a:t>
            </a:r>
          </a:p>
          <a:p>
            <a:pPr marL="0" indent="0">
              <a:buNone/>
            </a:pPr>
            <a:endParaRPr lang="en-US" i="1" dirty="0"/>
          </a:p>
          <a:p>
            <a:pPr marL="0" indent="0">
              <a:buNone/>
            </a:pPr>
            <a:endParaRPr lang="en-US" i="1" dirty="0" smtClean="0"/>
          </a:p>
          <a:p>
            <a:pPr marL="0" indent="0">
              <a:buNone/>
            </a:pPr>
            <a:r>
              <a:rPr lang="en-US" sz="1800" dirty="0" smtClean="0"/>
              <a:t>Torgesen</a:t>
            </a:r>
            <a:r>
              <a:rPr lang="en-US" sz="1800" dirty="0" smtClean="0"/>
              <a:t> &amp; Hudson, 2006</a:t>
            </a:r>
            <a:endParaRPr lang="en-US" sz="1800" dirty="0"/>
          </a:p>
        </p:txBody>
      </p:sp>
    </p:spTree>
    <p:extLst>
      <p:ext uri="{BB962C8B-B14F-4D97-AF65-F5344CB8AC3E}">
        <p14:creationId xmlns:p14="http://schemas.microsoft.com/office/powerpoint/2010/main" val="356141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
          <p:cNvSpPr>
            <a:spLocks noGrp="1" noChangeArrowheads="1"/>
          </p:cNvSpPr>
          <p:nvPr>
            <p:ph type="title"/>
          </p:nvPr>
        </p:nvSpPr>
        <p:spPr/>
        <p:txBody>
          <a:bodyPr/>
          <a:lstStyle/>
          <a:p>
            <a:pPr eaLnBrk="1" hangingPunct="1"/>
            <a:endParaRPr lang="en-US" dirty="0">
              <a:latin typeface="Gill Sans" charset="0"/>
              <a:ea typeface="ヒラギノ角ゴ ProN W3" charset="0"/>
              <a:cs typeface="ヒラギノ角ゴ ProN W3" charset="0"/>
            </a:endParaRPr>
          </a:p>
        </p:txBody>
      </p:sp>
      <p:sp>
        <p:nvSpPr>
          <p:cNvPr id="190467" name="Rectangle 2"/>
          <p:cNvSpPr>
            <a:spLocks noGrp="1" noChangeArrowheads="1"/>
          </p:cNvSpPr>
          <p:nvPr>
            <p:ph type="body" idx="1"/>
          </p:nvPr>
        </p:nvSpPr>
        <p:spPr/>
        <p:txBody>
          <a:bodyPr/>
          <a:lstStyle/>
          <a:p>
            <a:pPr marL="625056"/>
            <a:endParaRPr lang="en-US" dirty="0">
              <a:latin typeface="Gill Sans" charset="0"/>
              <a:ea typeface="ヒラギノ角ゴ ProN W3" charset="0"/>
              <a:cs typeface="ヒラギノ角ゴ ProN W3" charset="0"/>
            </a:endParaRPr>
          </a:p>
        </p:txBody>
      </p:sp>
      <p:pic>
        <p:nvPicPr>
          <p:cNvPr id="1904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3020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00" y="274638"/>
            <a:ext cx="6985000" cy="1143000"/>
          </a:xfrm>
        </p:spPr>
        <p:txBody>
          <a:bodyPr/>
          <a:lstStyle/>
          <a:p>
            <a:r>
              <a:rPr lang="en-US" dirty="0" smtClean="0"/>
              <a:t>Notable Quote</a:t>
            </a:r>
            <a:endParaRPr lang="en-US" dirty="0"/>
          </a:p>
        </p:txBody>
      </p:sp>
      <p:sp>
        <p:nvSpPr>
          <p:cNvPr id="3" name="Content Placeholder 2"/>
          <p:cNvSpPr>
            <a:spLocks noGrp="1"/>
          </p:cNvSpPr>
          <p:nvPr>
            <p:ph idx="1"/>
          </p:nvPr>
        </p:nvSpPr>
        <p:spPr>
          <a:xfrm>
            <a:off x="1397000" y="1600200"/>
            <a:ext cx="7289800" cy="4525963"/>
          </a:xfrm>
        </p:spPr>
        <p:txBody>
          <a:bodyPr/>
          <a:lstStyle/>
          <a:p>
            <a:pPr marL="0" indent="0">
              <a:buNone/>
            </a:pPr>
            <a:r>
              <a:rPr lang="en-US" dirty="0" smtClean="0"/>
              <a:t>“</a:t>
            </a:r>
            <a:r>
              <a:rPr lang="en-US" i="1" dirty="0" smtClean="0"/>
              <a:t>Monitoring progress is at the heart of a successful program in which instruction is differentiated. Teachers who respect and respond to variability are constantly alert to individual needs and the implications for instruction.”</a:t>
            </a:r>
          </a:p>
          <a:p>
            <a:pPr marL="0" indent="0">
              <a:buNone/>
            </a:pPr>
            <a:endParaRPr lang="en-US" i="1" dirty="0"/>
          </a:p>
          <a:p>
            <a:pPr marL="0" indent="0">
              <a:buNone/>
            </a:pPr>
            <a:r>
              <a:rPr lang="en-US" sz="1800" dirty="0" smtClean="0"/>
              <a:t>Strickland</a:t>
            </a:r>
            <a:r>
              <a:rPr lang="en-US" sz="1800" dirty="0"/>
              <a:t> </a:t>
            </a:r>
            <a:r>
              <a:rPr lang="en-US" sz="1800" dirty="0" smtClean="0"/>
              <a:t>et al., 2002, p. 50</a:t>
            </a:r>
            <a:endParaRPr lang="en-US" sz="1800" dirty="0"/>
          </a:p>
        </p:txBody>
      </p:sp>
    </p:spTree>
    <p:extLst>
      <p:ext uri="{BB962C8B-B14F-4D97-AF65-F5344CB8AC3E}">
        <p14:creationId xmlns:p14="http://schemas.microsoft.com/office/powerpoint/2010/main" val="2003726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274638"/>
            <a:ext cx="6959600" cy="1143000"/>
          </a:xfrm>
        </p:spPr>
        <p:txBody>
          <a:bodyPr/>
          <a:lstStyle/>
          <a:p>
            <a:r>
              <a:rPr lang="en-US" dirty="0" smtClean="0"/>
              <a:t>Progress Monitoring</a:t>
            </a:r>
            <a:endParaRPr lang="en-US" dirty="0"/>
          </a:p>
        </p:txBody>
      </p:sp>
      <p:sp>
        <p:nvSpPr>
          <p:cNvPr id="3" name="Content Placeholder 2"/>
          <p:cNvSpPr>
            <a:spLocks noGrp="1"/>
          </p:cNvSpPr>
          <p:nvPr>
            <p:ph idx="1"/>
          </p:nvPr>
        </p:nvSpPr>
        <p:spPr>
          <a:xfrm>
            <a:off x="1464732" y="1600200"/>
            <a:ext cx="7222067" cy="4525963"/>
          </a:xfrm>
        </p:spPr>
        <p:txBody>
          <a:bodyPr/>
          <a:lstStyle/>
          <a:p>
            <a:pPr marL="0" indent="0">
              <a:buNone/>
            </a:pPr>
            <a:r>
              <a:rPr lang="en-US" dirty="0" smtClean="0"/>
              <a:t>Important to:</a:t>
            </a:r>
          </a:p>
          <a:p>
            <a:pPr marL="0" indent="0">
              <a:buNone/>
            </a:pPr>
            <a:endParaRPr lang="en-US" dirty="0"/>
          </a:p>
          <a:p>
            <a:pPr marL="514350" indent="-514350">
              <a:buAutoNum type="arabicPeriod"/>
            </a:pPr>
            <a:r>
              <a:rPr lang="en-US" dirty="0" smtClean="0"/>
              <a:t>Make data-based decision.</a:t>
            </a:r>
          </a:p>
          <a:p>
            <a:pPr marL="514350" indent="-514350">
              <a:buAutoNum type="arabicPeriod"/>
            </a:pPr>
            <a:endParaRPr lang="en-US" dirty="0"/>
          </a:p>
          <a:p>
            <a:pPr marL="514350" indent="-514350">
              <a:buAutoNum type="arabicPeriod"/>
            </a:pPr>
            <a:r>
              <a:rPr lang="en-US" dirty="0" smtClean="0"/>
              <a:t>Identify students who require more practice and supplemental intervention.</a:t>
            </a:r>
            <a:endParaRPr lang="en-US" dirty="0"/>
          </a:p>
        </p:txBody>
      </p:sp>
      <p:sp>
        <p:nvSpPr>
          <p:cNvPr id="4" name="TextBox 3"/>
          <p:cNvSpPr txBox="1"/>
          <p:nvPr/>
        </p:nvSpPr>
        <p:spPr>
          <a:xfrm>
            <a:off x="1621367" y="5974266"/>
            <a:ext cx="1970349" cy="369332"/>
          </a:xfrm>
          <a:prstGeom prst="rect">
            <a:avLst/>
          </a:prstGeom>
          <a:noFill/>
        </p:spPr>
        <p:txBody>
          <a:bodyPr wrap="none" rtlCol="0">
            <a:spAutoFit/>
          </a:bodyPr>
          <a:lstStyle/>
          <a:p>
            <a:r>
              <a:rPr lang="en-US" dirty="0" smtClean="0"/>
              <a:t>Connor et al., 2014</a:t>
            </a:r>
            <a:endParaRPr lang="en-US" dirty="0"/>
          </a:p>
        </p:txBody>
      </p:sp>
    </p:spTree>
    <p:extLst>
      <p:ext uri="{BB962C8B-B14F-4D97-AF65-F5344CB8AC3E}">
        <p14:creationId xmlns:p14="http://schemas.microsoft.com/office/powerpoint/2010/main" val="140778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933" y="274638"/>
            <a:ext cx="7018866" cy="1143000"/>
          </a:xfrm>
        </p:spPr>
        <p:txBody>
          <a:bodyPr/>
          <a:lstStyle/>
          <a:p>
            <a:r>
              <a:rPr lang="en-US" dirty="0" smtClean="0"/>
              <a:t>Kindergarten Skills</a:t>
            </a:r>
            <a:endParaRPr lang="en-US" dirty="0"/>
          </a:p>
        </p:txBody>
      </p:sp>
      <p:sp>
        <p:nvSpPr>
          <p:cNvPr id="3" name="Content Placeholder 2"/>
          <p:cNvSpPr>
            <a:spLocks noGrp="1"/>
          </p:cNvSpPr>
          <p:nvPr>
            <p:ph idx="1"/>
          </p:nvPr>
        </p:nvSpPr>
        <p:spPr>
          <a:xfrm>
            <a:off x="1498600" y="1600200"/>
            <a:ext cx="7188200" cy="4525963"/>
          </a:xfrm>
        </p:spPr>
        <p:txBody>
          <a:bodyPr>
            <a:normAutofit lnSpcReduction="10000"/>
          </a:bodyPr>
          <a:lstStyle/>
          <a:p>
            <a:r>
              <a:rPr lang="en-US" dirty="0" smtClean="0"/>
              <a:t>Letter naming.</a:t>
            </a:r>
          </a:p>
          <a:p>
            <a:endParaRPr lang="en-US" dirty="0" smtClean="0"/>
          </a:p>
          <a:p>
            <a:r>
              <a:rPr lang="en-US" dirty="0" smtClean="0"/>
              <a:t>Letter-sound correspondence</a:t>
            </a:r>
          </a:p>
          <a:p>
            <a:endParaRPr lang="en-US" dirty="0" smtClean="0"/>
          </a:p>
          <a:p>
            <a:r>
              <a:rPr lang="en-US" dirty="0" smtClean="0"/>
              <a:t>Phrase reading.</a:t>
            </a:r>
          </a:p>
          <a:p>
            <a:endParaRPr lang="en-US" dirty="0" smtClean="0"/>
          </a:p>
          <a:p>
            <a:r>
              <a:rPr lang="en-US" dirty="0" smtClean="0"/>
              <a:t>Rereading of decodable and predictable</a:t>
            </a:r>
          </a:p>
          <a:p>
            <a:pPr marL="0" indent="0">
              <a:buNone/>
            </a:pPr>
            <a:r>
              <a:rPr lang="en-US" dirty="0" smtClean="0"/>
              <a:t>	text.</a:t>
            </a:r>
            <a:endParaRPr lang="en-US" dirty="0"/>
          </a:p>
        </p:txBody>
      </p:sp>
      <p:sp>
        <p:nvSpPr>
          <p:cNvPr id="5" name="TextBox 4"/>
          <p:cNvSpPr txBox="1"/>
          <p:nvPr/>
        </p:nvSpPr>
        <p:spPr>
          <a:xfrm>
            <a:off x="1667933" y="6250001"/>
            <a:ext cx="1829234" cy="369332"/>
          </a:xfrm>
          <a:prstGeom prst="rect">
            <a:avLst/>
          </a:prstGeom>
          <a:noFill/>
        </p:spPr>
        <p:txBody>
          <a:bodyPr wrap="none" rtlCol="0">
            <a:spAutoFit/>
          </a:bodyPr>
          <a:lstStyle/>
          <a:p>
            <a:r>
              <a:rPr lang="en-US" dirty="0" smtClean="0"/>
              <a:t>Honig</a:t>
            </a:r>
            <a:r>
              <a:rPr lang="en-US" dirty="0"/>
              <a:t> </a:t>
            </a:r>
            <a:r>
              <a:rPr lang="en-US" dirty="0" smtClean="0"/>
              <a:t>et al., 2008</a:t>
            </a:r>
            <a:endParaRPr lang="en-US" dirty="0"/>
          </a:p>
        </p:txBody>
      </p:sp>
    </p:spTree>
    <p:extLst>
      <p:ext uri="{BB962C8B-B14F-4D97-AF65-F5344CB8AC3E}">
        <p14:creationId xmlns:p14="http://schemas.microsoft.com/office/powerpoint/2010/main" val="127702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266" y="274638"/>
            <a:ext cx="6976533" cy="1143000"/>
          </a:xfrm>
        </p:spPr>
        <p:txBody>
          <a:bodyPr/>
          <a:lstStyle/>
          <a:p>
            <a:r>
              <a:rPr lang="en-US" dirty="0" smtClean="0"/>
              <a:t>First Grade</a:t>
            </a:r>
            <a:endParaRPr lang="en-US" dirty="0"/>
          </a:p>
        </p:txBody>
      </p:sp>
      <p:sp>
        <p:nvSpPr>
          <p:cNvPr id="3" name="Content Placeholder 2"/>
          <p:cNvSpPr>
            <a:spLocks noGrp="1"/>
          </p:cNvSpPr>
          <p:nvPr>
            <p:ph idx="1"/>
          </p:nvPr>
        </p:nvSpPr>
        <p:spPr>
          <a:xfrm>
            <a:off x="1371600" y="1600200"/>
            <a:ext cx="7442200" cy="4525963"/>
          </a:xfrm>
        </p:spPr>
        <p:txBody>
          <a:bodyPr>
            <a:normAutofit fontScale="92500" lnSpcReduction="20000"/>
          </a:bodyPr>
          <a:lstStyle/>
          <a:p>
            <a:r>
              <a:rPr lang="en-US" dirty="0" smtClean="0"/>
              <a:t>Letter-sound correspondence.</a:t>
            </a:r>
          </a:p>
          <a:p>
            <a:endParaRPr lang="en-US" dirty="0" smtClean="0"/>
          </a:p>
          <a:p>
            <a:r>
              <a:rPr lang="en-US" dirty="0" smtClean="0"/>
              <a:t>Word recognition.</a:t>
            </a:r>
          </a:p>
          <a:p>
            <a:endParaRPr lang="en-US" dirty="0" smtClean="0"/>
          </a:p>
          <a:p>
            <a:r>
              <a:rPr lang="en-US" dirty="0" smtClean="0"/>
              <a:t>Phrase reading</a:t>
            </a:r>
          </a:p>
          <a:p>
            <a:endParaRPr lang="en-US" dirty="0" smtClean="0"/>
          </a:p>
          <a:p>
            <a:r>
              <a:rPr lang="en-US" dirty="0" smtClean="0"/>
              <a:t>Rereading of decodable, predictable text.</a:t>
            </a:r>
          </a:p>
          <a:p>
            <a:endParaRPr lang="en-US" dirty="0" smtClean="0"/>
          </a:p>
          <a:p>
            <a:r>
              <a:rPr lang="en-US" dirty="0" smtClean="0"/>
              <a:t>50-60 WPM by EOY.</a:t>
            </a:r>
            <a:endParaRPr lang="en-US" dirty="0"/>
          </a:p>
        </p:txBody>
      </p:sp>
      <p:sp>
        <p:nvSpPr>
          <p:cNvPr id="4" name="TextBox 3"/>
          <p:cNvSpPr txBox="1"/>
          <p:nvPr/>
        </p:nvSpPr>
        <p:spPr>
          <a:xfrm>
            <a:off x="1824567" y="6168496"/>
            <a:ext cx="3420941" cy="369332"/>
          </a:xfrm>
          <a:prstGeom prst="rect">
            <a:avLst/>
          </a:prstGeom>
          <a:noFill/>
        </p:spPr>
        <p:txBody>
          <a:bodyPr wrap="none" rtlCol="0">
            <a:spAutoFit/>
          </a:bodyPr>
          <a:lstStyle/>
          <a:p>
            <a:r>
              <a:rPr lang="en-US" dirty="0"/>
              <a:t>Honig</a:t>
            </a:r>
            <a:r>
              <a:rPr lang="en-US" dirty="0"/>
              <a:t> et al., </a:t>
            </a:r>
            <a:r>
              <a:rPr lang="en-US" dirty="0" smtClean="0"/>
              <a:t>2008; O’Connor, 2014</a:t>
            </a:r>
            <a:endParaRPr lang="en-US" dirty="0"/>
          </a:p>
        </p:txBody>
      </p:sp>
    </p:spTree>
    <p:extLst>
      <p:ext uri="{BB962C8B-B14F-4D97-AF65-F5344CB8AC3E}">
        <p14:creationId xmlns:p14="http://schemas.microsoft.com/office/powerpoint/2010/main" val="3028907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066" y="274638"/>
            <a:ext cx="7052733" cy="1143000"/>
          </a:xfrm>
        </p:spPr>
        <p:txBody>
          <a:bodyPr/>
          <a:lstStyle/>
          <a:p>
            <a:r>
              <a:rPr lang="en-US" dirty="0" smtClean="0"/>
              <a:t>Second Grade</a:t>
            </a:r>
            <a:endParaRPr lang="en-US" dirty="0"/>
          </a:p>
        </p:txBody>
      </p:sp>
      <p:sp>
        <p:nvSpPr>
          <p:cNvPr id="3" name="Content Placeholder 2"/>
          <p:cNvSpPr>
            <a:spLocks noGrp="1"/>
          </p:cNvSpPr>
          <p:nvPr>
            <p:ph idx="1"/>
          </p:nvPr>
        </p:nvSpPr>
        <p:spPr>
          <a:xfrm>
            <a:off x="1549400" y="1600200"/>
            <a:ext cx="7137400" cy="4525963"/>
          </a:xfrm>
        </p:spPr>
        <p:txBody>
          <a:bodyPr/>
          <a:lstStyle/>
          <a:p>
            <a:r>
              <a:rPr lang="en-US" dirty="0" smtClean="0"/>
              <a:t>Word recognition.</a:t>
            </a:r>
          </a:p>
          <a:p>
            <a:endParaRPr lang="en-US" dirty="0"/>
          </a:p>
          <a:p>
            <a:r>
              <a:rPr lang="en-US" dirty="0" smtClean="0"/>
              <a:t>Phrase reading.</a:t>
            </a:r>
          </a:p>
          <a:p>
            <a:endParaRPr lang="en-US" dirty="0"/>
          </a:p>
          <a:p>
            <a:r>
              <a:rPr lang="en-US" dirty="0" smtClean="0"/>
              <a:t>Reading of grade-level books.</a:t>
            </a:r>
          </a:p>
          <a:p>
            <a:endParaRPr lang="en-US" dirty="0"/>
          </a:p>
          <a:p>
            <a:r>
              <a:rPr lang="en-US" dirty="0" smtClean="0"/>
              <a:t>90-100 WCPM by EOY.</a:t>
            </a:r>
            <a:endParaRPr lang="en-US" dirty="0"/>
          </a:p>
        </p:txBody>
      </p:sp>
      <p:sp>
        <p:nvSpPr>
          <p:cNvPr id="4" name="TextBox 3"/>
          <p:cNvSpPr txBox="1"/>
          <p:nvPr/>
        </p:nvSpPr>
        <p:spPr>
          <a:xfrm>
            <a:off x="1634066" y="6126163"/>
            <a:ext cx="1829234" cy="646331"/>
          </a:xfrm>
          <a:prstGeom prst="rect">
            <a:avLst/>
          </a:prstGeom>
          <a:noFill/>
        </p:spPr>
        <p:txBody>
          <a:bodyPr wrap="none" rtlCol="0">
            <a:spAutoFit/>
          </a:bodyPr>
          <a:lstStyle/>
          <a:p>
            <a:r>
              <a:rPr lang="en-US" dirty="0" smtClean="0"/>
              <a:t>Honig</a:t>
            </a:r>
            <a:r>
              <a:rPr lang="en-US" dirty="0"/>
              <a:t> </a:t>
            </a:r>
            <a:r>
              <a:rPr lang="en-US" dirty="0" smtClean="0"/>
              <a:t>et al., </a:t>
            </a:r>
            <a:r>
              <a:rPr lang="en-US" dirty="0"/>
              <a:t>2008</a:t>
            </a:r>
          </a:p>
          <a:p>
            <a:endParaRPr lang="en-US" dirty="0"/>
          </a:p>
        </p:txBody>
      </p:sp>
    </p:spTree>
    <p:extLst>
      <p:ext uri="{BB962C8B-B14F-4D97-AF65-F5344CB8AC3E}">
        <p14:creationId xmlns:p14="http://schemas.microsoft.com/office/powerpoint/2010/main" val="1021887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3" y="274638"/>
            <a:ext cx="6993467" cy="1143000"/>
          </a:xfrm>
        </p:spPr>
        <p:txBody>
          <a:bodyPr/>
          <a:lstStyle/>
          <a:p>
            <a:r>
              <a:rPr lang="en-US" dirty="0" smtClean="0"/>
              <a:t>Third Grade</a:t>
            </a:r>
            <a:endParaRPr lang="en-US" dirty="0"/>
          </a:p>
        </p:txBody>
      </p:sp>
      <p:sp>
        <p:nvSpPr>
          <p:cNvPr id="3" name="Content Placeholder 2"/>
          <p:cNvSpPr>
            <a:spLocks noGrp="1"/>
          </p:cNvSpPr>
          <p:nvPr>
            <p:ph idx="1"/>
          </p:nvPr>
        </p:nvSpPr>
        <p:spPr>
          <a:xfrm>
            <a:off x="1397000" y="1600200"/>
            <a:ext cx="7289800" cy="4525963"/>
          </a:xfrm>
        </p:spPr>
        <p:txBody>
          <a:bodyPr/>
          <a:lstStyle/>
          <a:p>
            <a:r>
              <a:rPr lang="en-US" dirty="0" smtClean="0"/>
              <a:t>Read grade-level text aloud with appropriate rate, accuracy, and prosody.</a:t>
            </a:r>
          </a:p>
          <a:p>
            <a:endParaRPr lang="en-US" dirty="0"/>
          </a:p>
          <a:p>
            <a:r>
              <a:rPr lang="en-US" dirty="0" smtClean="0"/>
              <a:t>More than 110 WPM by EOY.</a:t>
            </a:r>
            <a:endParaRPr lang="en-US" dirty="0"/>
          </a:p>
        </p:txBody>
      </p:sp>
      <p:sp>
        <p:nvSpPr>
          <p:cNvPr id="4" name="TextBox 3"/>
          <p:cNvSpPr txBox="1"/>
          <p:nvPr/>
        </p:nvSpPr>
        <p:spPr>
          <a:xfrm>
            <a:off x="1693333" y="5702300"/>
            <a:ext cx="1829234" cy="646331"/>
          </a:xfrm>
          <a:prstGeom prst="rect">
            <a:avLst/>
          </a:prstGeom>
          <a:noFill/>
        </p:spPr>
        <p:txBody>
          <a:bodyPr wrap="none" rtlCol="0">
            <a:spAutoFit/>
          </a:bodyPr>
          <a:lstStyle/>
          <a:p>
            <a:r>
              <a:rPr lang="en-US" dirty="0" smtClean="0"/>
              <a:t>Honig</a:t>
            </a:r>
            <a:r>
              <a:rPr lang="en-US" dirty="0" smtClean="0"/>
              <a:t> et al., </a:t>
            </a:r>
            <a:r>
              <a:rPr lang="en-US" dirty="0"/>
              <a:t>2008</a:t>
            </a:r>
          </a:p>
          <a:p>
            <a:endParaRPr lang="en-US" dirty="0"/>
          </a:p>
        </p:txBody>
      </p:sp>
    </p:spTree>
    <p:extLst>
      <p:ext uri="{BB962C8B-B14F-4D97-AF65-F5344CB8AC3E}">
        <p14:creationId xmlns:p14="http://schemas.microsoft.com/office/powerpoint/2010/main" val="70875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7-20 14.16.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382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0" y="274638"/>
            <a:ext cx="7035800" cy="1143000"/>
          </a:xfrm>
        </p:spPr>
        <p:txBody>
          <a:bodyPr/>
          <a:lstStyle/>
          <a:p>
            <a:r>
              <a:rPr lang="en-US" dirty="0" smtClean="0"/>
              <a:t>Big Ideas &amp; Questions</a:t>
            </a:r>
            <a:endParaRPr lang="en-US" dirty="0"/>
          </a:p>
        </p:txBody>
      </p:sp>
      <p:sp>
        <p:nvSpPr>
          <p:cNvPr id="3" name="Content Placeholder 2"/>
          <p:cNvSpPr>
            <a:spLocks noGrp="1"/>
          </p:cNvSpPr>
          <p:nvPr>
            <p:ph idx="1"/>
          </p:nvPr>
        </p:nvSpPr>
        <p:spPr>
          <a:xfrm>
            <a:off x="1437511" y="1600200"/>
            <a:ext cx="7706489" cy="4525963"/>
          </a:xfrm>
        </p:spPr>
        <p:txBody>
          <a:bodyPr>
            <a:normAutofit/>
          </a:bodyPr>
          <a:lstStyle/>
          <a:p>
            <a:pPr marL="514350" indent="-514350">
              <a:buFont typeface="+mj-lt"/>
              <a:buAutoNum type="arabicPeriod"/>
            </a:pPr>
            <a:r>
              <a:rPr lang="en-US" dirty="0" smtClean="0"/>
              <a:t>What is the idea? Why is it important? What does the research say?</a:t>
            </a:r>
          </a:p>
          <a:p>
            <a:pPr marL="514350" indent="-514350">
              <a:buFont typeface="+mj-lt"/>
              <a:buAutoNum type="arabicPeriod"/>
            </a:pPr>
            <a:r>
              <a:rPr lang="en-US" dirty="0" smtClean="0"/>
              <a:t>What should students know and be able to do at each grade level?</a:t>
            </a:r>
          </a:p>
          <a:p>
            <a:pPr marL="514350" indent="-514350">
              <a:buFont typeface="+mj-lt"/>
              <a:buAutoNum type="arabicPeriod"/>
            </a:pPr>
            <a:r>
              <a:rPr lang="en-US" dirty="0" smtClean="0"/>
              <a:t>How do we assess what students know and the progress they are making?</a:t>
            </a:r>
            <a:endParaRPr lang="en-US" dirty="0"/>
          </a:p>
        </p:txBody>
      </p:sp>
    </p:spTree>
    <p:extLst>
      <p:ext uri="{BB962C8B-B14F-4D97-AF65-F5344CB8AC3E}">
        <p14:creationId xmlns:p14="http://schemas.microsoft.com/office/powerpoint/2010/main" val="3182947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266" y="274638"/>
            <a:ext cx="6976533" cy="1143000"/>
          </a:xfrm>
        </p:spPr>
        <p:txBody>
          <a:bodyPr>
            <a:normAutofit fontScale="90000"/>
          </a:bodyPr>
          <a:lstStyle/>
          <a:p>
            <a:r>
              <a:rPr lang="en-US" dirty="0" smtClean="0"/>
              <a:t>WCPM Gains </a:t>
            </a:r>
            <a:r>
              <a:rPr lang="en-US" dirty="0" smtClean="0"/>
              <a:t>Per </a:t>
            </a:r>
            <a:r>
              <a:rPr lang="en-US" dirty="0" smtClean="0"/>
              <a:t>Week by Grade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7814104"/>
              </p:ext>
            </p:extLst>
          </p:nvPr>
        </p:nvGraphicFramePr>
        <p:xfrm>
          <a:off x="2260600" y="1600200"/>
          <a:ext cx="5528734" cy="2595880"/>
        </p:xfrm>
        <a:graphic>
          <a:graphicData uri="http://schemas.openxmlformats.org/drawingml/2006/table">
            <a:tbl>
              <a:tblPr firstRow="1" bandRow="1">
                <a:tableStyleId>{5C22544A-7EE6-4342-B048-85BDC9FD1C3A}</a:tableStyleId>
              </a:tblPr>
              <a:tblGrid>
                <a:gridCol w="2764367"/>
                <a:gridCol w="2764367"/>
              </a:tblGrid>
              <a:tr h="370840">
                <a:tc>
                  <a:txBody>
                    <a:bodyPr/>
                    <a:lstStyle/>
                    <a:p>
                      <a:pPr algn="ctr"/>
                      <a:r>
                        <a:rPr lang="en-US" dirty="0" smtClean="0"/>
                        <a:t>Grade</a:t>
                      </a:r>
                      <a:endParaRPr lang="en-US" dirty="0"/>
                    </a:p>
                  </a:txBody>
                  <a:tcPr/>
                </a:tc>
                <a:tc>
                  <a:txBody>
                    <a:bodyPr/>
                    <a:lstStyle/>
                    <a:p>
                      <a:pPr algn="ctr"/>
                      <a:r>
                        <a:rPr lang="en-US" dirty="0" smtClean="0"/>
                        <a:t>Words</a:t>
                      </a:r>
                      <a:r>
                        <a:rPr lang="en-US" baseline="0" dirty="0" smtClean="0"/>
                        <a:t> per Week</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2 to 3</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1.5 to 2</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1</a:t>
                      </a:r>
                      <a:r>
                        <a:rPr lang="en-US" baseline="0" dirty="0" smtClean="0"/>
                        <a:t> t</a:t>
                      </a:r>
                      <a:r>
                        <a:rPr lang="en-US" dirty="0" smtClean="0"/>
                        <a:t>o 1.5</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.85 to 1.1</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.5 to .8</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.3 to .65</a:t>
                      </a:r>
                      <a:endParaRPr lang="en-US" dirty="0"/>
                    </a:p>
                  </a:txBody>
                  <a:tcPr/>
                </a:tc>
              </a:tr>
            </a:tbl>
          </a:graphicData>
        </a:graphic>
      </p:graphicFrame>
      <p:sp>
        <p:nvSpPr>
          <p:cNvPr id="6" name="TextBox 5"/>
          <p:cNvSpPr txBox="1"/>
          <p:nvPr/>
        </p:nvSpPr>
        <p:spPr>
          <a:xfrm>
            <a:off x="1710266" y="5884333"/>
            <a:ext cx="1635885" cy="338554"/>
          </a:xfrm>
          <a:prstGeom prst="rect">
            <a:avLst/>
          </a:prstGeom>
          <a:noFill/>
        </p:spPr>
        <p:txBody>
          <a:bodyPr wrap="none" rtlCol="0">
            <a:spAutoFit/>
          </a:bodyPr>
          <a:lstStyle/>
          <a:p>
            <a:r>
              <a:rPr lang="en-US" sz="1600" dirty="0" smtClean="0"/>
              <a:t>Fuchs</a:t>
            </a:r>
            <a:r>
              <a:rPr lang="en-US" sz="1600" dirty="0"/>
              <a:t> </a:t>
            </a:r>
            <a:r>
              <a:rPr lang="en-US" sz="1600" dirty="0" smtClean="0"/>
              <a:t>et al., 1993</a:t>
            </a:r>
            <a:endParaRPr lang="en-US" sz="1600" dirty="0"/>
          </a:p>
        </p:txBody>
      </p:sp>
    </p:spTree>
    <p:extLst>
      <p:ext uri="{BB962C8B-B14F-4D97-AF65-F5344CB8AC3E}">
        <p14:creationId xmlns:p14="http://schemas.microsoft.com/office/powerpoint/2010/main" val="3588530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266" y="274638"/>
            <a:ext cx="6976533" cy="1143000"/>
          </a:xfrm>
        </p:spPr>
        <p:txBody>
          <a:bodyPr>
            <a:normAutofit fontScale="90000"/>
          </a:bodyPr>
          <a:lstStyle/>
          <a:p>
            <a:r>
              <a:rPr lang="en-US" dirty="0"/>
              <a:t>50 </a:t>
            </a:r>
            <a:r>
              <a:rPr lang="en-US" dirty="0" smtClean="0"/>
              <a:t>Percentile </a:t>
            </a:r>
            <a:r>
              <a:rPr lang="en-US" dirty="0"/>
              <a:t>ORF </a:t>
            </a:r>
            <a:br>
              <a:rPr lang="en-US" dirty="0"/>
            </a:br>
            <a:r>
              <a:rPr lang="en-US" dirty="0"/>
              <a:t>EOY </a:t>
            </a:r>
            <a:r>
              <a:rPr lang="en-US" dirty="0" smtClean="0"/>
              <a:t>Norms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975400"/>
              </p:ext>
            </p:extLst>
          </p:nvPr>
        </p:nvGraphicFramePr>
        <p:xfrm>
          <a:off x="1710266" y="1524000"/>
          <a:ext cx="5672667" cy="2595880"/>
        </p:xfrm>
        <a:graphic>
          <a:graphicData uri="http://schemas.openxmlformats.org/drawingml/2006/table">
            <a:tbl>
              <a:tblPr firstRow="1" bandRow="1">
                <a:tableStyleId>{5C22544A-7EE6-4342-B048-85BDC9FD1C3A}</a:tableStyleId>
              </a:tblPr>
              <a:tblGrid>
                <a:gridCol w="2473373"/>
                <a:gridCol w="3199294"/>
              </a:tblGrid>
              <a:tr h="370840">
                <a:tc>
                  <a:txBody>
                    <a:bodyPr/>
                    <a:lstStyle/>
                    <a:p>
                      <a:pPr algn="ctr"/>
                      <a:r>
                        <a:rPr lang="en-US" dirty="0" smtClean="0"/>
                        <a:t>Grade</a:t>
                      </a:r>
                      <a:endParaRPr lang="en-US" dirty="0"/>
                    </a:p>
                  </a:txBody>
                  <a:tcPr/>
                </a:tc>
                <a:tc>
                  <a:txBody>
                    <a:bodyPr/>
                    <a:lstStyle/>
                    <a:p>
                      <a:pPr algn="ctr"/>
                      <a:r>
                        <a:rPr lang="en-US" dirty="0" smtClean="0"/>
                        <a:t>WCPM at 50 %tile</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53</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89</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107</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123</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139</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150</a:t>
                      </a:r>
                      <a:endParaRPr lang="en-US" dirty="0"/>
                    </a:p>
                  </a:txBody>
                  <a:tcPr/>
                </a:tc>
              </a:tr>
            </a:tbl>
          </a:graphicData>
        </a:graphic>
      </p:graphicFrame>
      <p:sp>
        <p:nvSpPr>
          <p:cNvPr id="5" name="TextBox 4"/>
          <p:cNvSpPr txBox="1"/>
          <p:nvPr/>
        </p:nvSpPr>
        <p:spPr>
          <a:xfrm>
            <a:off x="4064000" y="5334000"/>
            <a:ext cx="2587780" cy="369332"/>
          </a:xfrm>
          <a:prstGeom prst="rect">
            <a:avLst/>
          </a:prstGeom>
          <a:noFill/>
        </p:spPr>
        <p:txBody>
          <a:bodyPr wrap="none" rtlCol="0">
            <a:spAutoFit/>
          </a:bodyPr>
          <a:lstStyle/>
          <a:p>
            <a:r>
              <a:rPr lang="en-US" dirty="0" smtClean="0"/>
              <a:t>Hasbrouck &amp; Tindal, 2006 </a:t>
            </a:r>
            <a:endParaRPr lang="en-US" dirty="0"/>
          </a:p>
        </p:txBody>
      </p:sp>
    </p:spTree>
    <p:extLst>
      <p:ext uri="{BB962C8B-B14F-4D97-AF65-F5344CB8AC3E}">
        <p14:creationId xmlns:p14="http://schemas.microsoft.com/office/powerpoint/2010/main" val="445066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532" y="274638"/>
            <a:ext cx="7044267" cy="1143000"/>
          </a:xfrm>
        </p:spPr>
        <p:txBody>
          <a:bodyPr/>
          <a:lstStyle/>
          <a:p>
            <a:r>
              <a:rPr lang="en-US" dirty="0" smtClean="0"/>
              <a:t>NAEP Measures of Prosody</a:t>
            </a:r>
            <a:endParaRPr lang="en-US" dirty="0"/>
          </a:p>
        </p:txBody>
      </p:sp>
      <p:sp>
        <p:nvSpPr>
          <p:cNvPr id="3" name="Content Placeholder 2"/>
          <p:cNvSpPr>
            <a:spLocks noGrp="1"/>
          </p:cNvSpPr>
          <p:nvPr>
            <p:ph idx="1"/>
          </p:nvPr>
        </p:nvSpPr>
        <p:spPr>
          <a:xfrm>
            <a:off x="1464732" y="1600200"/>
            <a:ext cx="7222067" cy="4525963"/>
          </a:xfrm>
        </p:spPr>
        <p:txBody>
          <a:bodyPr>
            <a:normAutofit/>
          </a:bodyPr>
          <a:lstStyle/>
          <a:p>
            <a:pPr marL="0" indent="0">
              <a:buNone/>
            </a:pPr>
            <a:r>
              <a:rPr lang="en-US" dirty="0" smtClean="0"/>
              <a:t>Levels</a:t>
            </a:r>
          </a:p>
          <a:p>
            <a:pPr marL="0" indent="0">
              <a:buNone/>
            </a:pPr>
            <a:r>
              <a:rPr lang="en-US" dirty="0" smtClean="0"/>
              <a:t>4: Reads with expressive interpretation.</a:t>
            </a:r>
            <a:endParaRPr lang="en-US" dirty="0"/>
          </a:p>
          <a:p>
            <a:pPr marL="0" indent="0">
              <a:buNone/>
            </a:pPr>
            <a:r>
              <a:rPr lang="en-US" dirty="0" smtClean="0"/>
              <a:t>3: Reads in three- to four-word phrase 	groups.</a:t>
            </a:r>
          </a:p>
          <a:p>
            <a:pPr marL="0" indent="0">
              <a:buNone/>
            </a:pPr>
            <a:r>
              <a:rPr lang="en-US" dirty="0" smtClean="0"/>
              <a:t>2: Reads in two-word phrases, awkwardly 	grouped</a:t>
            </a:r>
          </a:p>
          <a:p>
            <a:pPr marL="0" indent="0">
              <a:buNone/>
            </a:pPr>
            <a:r>
              <a:rPr lang="en-US" dirty="0" smtClean="0"/>
              <a:t>1: Reads primarily word by</a:t>
            </a:r>
            <a:r>
              <a:rPr lang="en-US" dirty="0"/>
              <a:t> </a:t>
            </a:r>
            <a:r>
              <a:rPr lang="en-US" dirty="0" smtClean="0"/>
              <a:t>word.</a:t>
            </a:r>
          </a:p>
          <a:p>
            <a:pPr marL="0" indent="0">
              <a:buNone/>
            </a:pPr>
            <a:endParaRPr lang="en-US" sz="2800" dirty="0"/>
          </a:p>
        </p:txBody>
      </p:sp>
      <p:sp>
        <p:nvSpPr>
          <p:cNvPr id="4" name="TextBox 3"/>
          <p:cNvSpPr txBox="1"/>
          <p:nvPr/>
        </p:nvSpPr>
        <p:spPr>
          <a:xfrm>
            <a:off x="1515533" y="5820861"/>
            <a:ext cx="7217278" cy="369332"/>
          </a:xfrm>
          <a:prstGeom prst="rect">
            <a:avLst/>
          </a:prstGeom>
          <a:noFill/>
        </p:spPr>
        <p:txBody>
          <a:bodyPr wrap="none" rtlCol="0">
            <a:spAutoFit/>
          </a:bodyPr>
          <a:lstStyle/>
          <a:p>
            <a:r>
              <a:rPr lang="en-US" dirty="0" smtClean="0"/>
              <a:t>National Center for Education Statistics, NAEP-Oral Reading Fluency, 2005 </a:t>
            </a:r>
            <a:endParaRPr lang="en-US" dirty="0"/>
          </a:p>
        </p:txBody>
      </p:sp>
    </p:spTree>
    <p:extLst>
      <p:ext uri="{BB962C8B-B14F-4D97-AF65-F5344CB8AC3E}">
        <p14:creationId xmlns:p14="http://schemas.microsoft.com/office/powerpoint/2010/main" val="1214733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3" y="274638"/>
            <a:ext cx="6993467" cy="1143000"/>
          </a:xfrm>
        </p:spPr>
        <p:txBody>
          <a:bodyPr/>
          <a:lstStyle/>
          <a:p>
            <a:r>
              <a:rPr lang="en-US" dirty="0" smtClean="0"/>
              <a:t>Fluency Assessment</a:t>
            </a:r>
            <a:endParaRPr lang="en-US" dirty="0"/>
          </a:p>
        </p:txBody>
      </p:sp>
      <p:sp>
        <p:nvSpPr>
          <p:cNvPr id="3" name="Content Placeholder 2"/>
          <p:cNvSpPr>
            <a:spLocks noGrp="1"/>
          </p:cNvSpPr>
          <p:nvPr>
            <p:ph idx="1"/>
          </p:nvPr>
        </p:nvSpPr>
        <p:spPr>
          <a:xfrm>
            <a:off x="1557866" y="1600200"/>
            <a:ext cx="7128933" cy="4525963"/>
          </a:xfrm>
        </p:spPr>
        <p:txBody>
          <a:bodyPr/>
          <a:lstStyle/>
          <a:p>
            <a:r>
              <a:rPr lang="en-US" dirty="0" smtClean="0"/>
              <a:t>Students read aloud for 1 minute.</a:t>
            </a:r>
          </a:p>
          <a:p>
            <a:r>
              <a:rPr lang="en-US" dirty="0" smtClean="0"/>
              <a:t>Count number of words read.</a:t>
            </a:r>
          </a:p>
          <a:p>
            <a:r>
              <a:rPr lang="en-US" dirty="0" smtClean="0"/>
              <a:t>Subtract words read incorrectly.</a:t>
            </a:r>
          </a:p>
          <a:p>
            <a:r>
              <a:rPr lang="en-US" dirty="0" smtClean="0"/>
              <a:t>Difference is words read correct per minute (WCPM).</a:t>
            </a:r>
          </a:p>
          <a:p>
            <a:r>
              <a:rPr lang="en-US" dirty="0" smtClean="0"/>
              <a:t>Assess percent accuracy (in needed).</a:t>
            </a:r>
          </a:p>
          <a:p>
            <a:r>
              <a:rPr lang="en-US" dirty="0" smtClean="0"/>
              <a:t>Check with oral reading fluency norms (ORF).</a:t>
            </a:r>
            <a:endParaRPr lang="en-US" dirty="0"/>
          </a:p>
        </p:txBody>
      </p:sp>
    </p:spTree>
    <p:extLst>
      <p:ext uri="{BB962C8B-B14F-4D97-AF65-F5344CB8AC3E}">
        <p14:creationId xmlns:p14="http://schemas.microsoft.com/office/powerpoint/2010/main" val="3318932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132" y="274638"/>
            <a:ext cx="7069667" cy="1143000"/>
          </a:xfrm>
        </p:spPr>
        <p:txBody>
          <a:bodyPr/>
          <a:lstStyle/>
          <a:p>
            <a:r>
              <a:rPr lang="en-US" dirty="0" smtClean="0"/>
              <a:t>Procedures</a:t>
            </a:r>
            <a:endParaRPr lang="en-US" dirty="0"/>
          </a:p>
        </p:txBody>
      </p:sp>
      <p:sp>
        <p:nvSpPr>
          <p:cNvPr id="3" name="Content Placeholder 2"/>
          <p:cNvSpPr>
            <a:spLocks noGrp="1"/>
          </p:cNvSpPr>
          <p:nvPr>
            <p:ph idx="1"/>
          </p:nvPr>
        </p:nvSpPr>
        <p:spPr>
          <a:xfrm>
            <a:off x="1481666" y="1600200"/>
            <a:ext cx="7205133" cy="4525963"/>
          </a:xfrm>
        </p:spPr>
        <p:txBody>
          <a:bodyPr/>
          <a:lstStyle/>
          <a:p>
            <a:r>
              <a:rPr lang="en-US" dirty="0" smtClean="0"/>
              <a:t>Encourage </a:t>
            </a:r>
            <a:r>
              <a:rPr lang="en-US" b="1" dirty="0" smtClean="0"/>
              <a:t>best</a:t>
            </a:r>
            <a:r>
              <a:rPr lang="en-US" dirty="0" smtClean="0"/>
              <a:t> reading (not fastest).</a:t>
            </a:r>
          </a:p>
          <a:p>
            <a:endParaRPr lang="en-US" dirty="0"/>
          </a:p>
          <a:p>
            <a:r>
              <a:rPr lang="en-US" dirty="0" smtClean="0"/>
              <a:t>Do NOT say “Ready, set go!”</a:t>
            </a:r>
          </a:p>
          <a:p>
            <a:endParaRPr lang="en-US" dirty="0"/>
          </a:p>
          <a:p>
            <a:r>
              <a:rPr lang="en-US" dirty="0" smtClean="0"/>
              <a:t>DO say, calmly, “You may begin now.”</a:t>
            </a:r>
            <a:endParaRPr lang="en-US" dirty="0"/>
          </a:p>
        </p:txBody>
      </p:sp>
    </p:spTree>
    <p:extLst>
      <p:ext uri="{BB962C8B-B14F-4D97-AF65-F5344CB8AC3E}">
        <p14:creationId xmlns:p14="http://schemas.microsoft.com/office/powerpoint/2010/main" val="3403728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333" y="367772"/>
            <a:ext cx="7120467" cy="1143000"/>
          </a:xfrm>
        </p:spPr>
        <p:txBody>
          <a:bodyPr/>
          <a:lstStyle/>
          <a:p>
            <a:r>
              <a:rPr lang="en-US" dirty="0" smtClean="0"/>
              <a:t>Comprehension Probes</a:t>
            </a:r>
            <a:endParaRPr lang="en-US" dirty="0"/>
          </a:p>
        </p:txBody>
      </p:sp>
      <p:sp>
        <p:nvSpPr>
          <p:cNvPr id="3" name="Content Placeholder 2"/>
          <p:cNvSpPr>
            <a:spLocks noGrp="1"/>
          </p:cNvSpPr>
          <p:nvPr>
            <p:ph idx="1"/>
          </p:nvPr>
        </p:nvSpPr>
        <p:spPr>
          <a:xfrm>
            <a:off x="1490132" y="1600200"/>
            <a:ext cx="7196667" cy="4525963"/>
          </a:xfrm>
        </p:spPr>
        <p:txBody>
          <a:bodyPr/>
          <a:lstStyle/>
          <a:p>
            <a:r>
              <a:rPr lang="en-US" dirty="0" smtClean="0"/>
              <a:t>Ask one to two comprehension questions.</a:t>
            </a:r>
          </a:p>
          <a:p>
            <a:pPr marL="0" indent="0">
              <a:buNone/>
            </a:pPr>
            <a:endParaRPr lang="en-US" dirty="0"/>
          </a:p>
          <a:p>
            <a:pPr marL="0" indent="0" algn="ctr">
              <a:buNone/>
            </a:pPr>
            <a:r>
              <a:rPr lang="en-US" dirty="0" smtClean="0"/>
              <a:t>OR</a:t>
            </a:r>
          </a:p>
          <a:p>
            <a:pPr marL="0" indent="0" algn="ctr">
              <a:buNone/>
            </a:pPr>
            <a:endParaRPr lang="en-US" dirty="0"/>
          </a:p>
          <a:p>
            <a:r>
              <a:rPr lang="en-US" dirty="0" smtClean="0"/>
              <a:t>Ask the student to retell the story or summarize the passage.</a:t>
            </a:r>
          </a:p>
        </p:txBody>
      </p:sp>
    </p:spTree>
    <p:extLst>
      <p:ext uri="{BB962C8B-B14F-4D97-AF65-F5344CB8AC3E}">
        <p14:creationId xmlns:p14="http://schemas.microsoft.com/office/powerpoint/2010/main" val="150026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Fluency Instruction</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Teacher models.</a:t>
            </a:r>
          </a:p>
          <a:p>
            <a:endParaRPr lang="en-US" dirty="0"/>
          </a:p>
          <a:p>
            <a:r>
              <a:rPr lang="en-US" dirty="0" smtClean="0"/>
              <a:t>Repeated reading.</a:t>
            </a:r>
          </a:p>
          <a:p>
            <a:endParaRPr lang="en-US" dirty="0"/>
          </a:p>
          <a:p>
            <a:r>
              <a:rPr lang="en-US" dirty="0" smtClean="0"/>
              <a:t>Partner reading.</a:t>
            </a:r>
          </a:p>
          <a:p>
            <a:endParaRPr lang="en-US" dirty="0"/>
          </a:p>
          <a:p>
            <a:r>
              <a:rPr lang="en-US" dirty="0" smtClean="0"/>
              <a:t>Choral reading.</a:t>
            </a:r>
            <a:endParaRPr lang="en-US" dirty="0"/>
          </a:p>
        </p:txBody>
      </p:sp>
      <p:sp>
        <p:nvSpPr>
          <p:cNvPr id="4" name="TextBox 3"/>
          <p:cNvSpPr txBox="1"/>
          <p:nvPr/>
        </p:nvSpPr>
        <p:spPr>
          <a:xfrm>
            <a:off x="1930400" y="6345767"/>
            <a:ext cx="1662422" cy="369332"/>
          </a:xfrm>
          <a:prstGeom prst="rect">
            <a:avLst/>
          </a:prstGeom>
          <a:noFill/>
        </p:spPr>
        <p:txBody>
          <a:bodyPr wrap="none" rtlCol="0">
            <a:spAutoFit/>
          </a:bodyPr>
          <a:lstStyle/>
          <a:p>
            <a:r>
              <a:rPr lang="en-US" dirty="0" smtClean="0"/>
              <a:t>O’Connor, 2014</a:t>
            </a:r>
            <a:endParaRPr lang="en-US" dirty="0"/>
          </a:p>
        </p:txBody>
      </p:sp>
    </p:spTree>
    <p:extLst>
      <p:ext uri="{BB962C8B-B14F-4D97-AF65-F5344CB8AC3E}">
        <p14:creationId xmlns:p14="http://schemas.microsoft.com/office/powerpoint/2010/main" val="2210312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Teacher Models</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Read aloud in an expressive manner with correct phrasing and intonation.</a:t>
            </a:r>
          </a:p>
          <a:p>
            <a:r>
              <a:rPr lang="en-US" dirty="0" smtClean="0"/>
              <a:t>Point out to students what to listen for while reading with prosody.</a:t>
            </a:r>
          </a:p>
          <a:p>
            <a:r>
              <a:rPr lang="en-US" dirty="0" smtClean="0"/>
              <a:t>Use think-louds to model how punctuation and content affect prosody.</a:t>
            </a:r>
          </a:p>
          <a:p>
            <a:r>
              <a:rPr lang="en-US" dirty="0" smtClean="0"/>
              <a:t>Have students reread the text.</a:t>
            </a:r>
          </a:p>
          <a:p>
            <a:endParaRPr lang="en-US" dirty="0" smtClean="0"/>
          </a:p>
          <a:p>
            <a:endParaRPr lang="en-US" dirty="0"/>
          </a:p>
        </p:txBody>
      </p:sp>
    </p:spTree>
    <p:extLst>
      <p:ext uri="{BB962C8B-B14F-4D97-AF65-F5344CB8AC3E}">
        <p14:creationId xmlns:p14="http://schemas.microsoft.com/office/powerpoint/2010/main" val="2194614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Repeated Reading</a:t>
            </a:r>
            <a:endParaRPr lang="en-US" dirty="0"/>
          </a:p>
        </p:txBody>
      </p:sp>
      <p:sp>
        <p:nvSpPr>
          <p:cNvPr id="3" name="Content Placeholder 2"/>
          <p:cNvSpPr>
            <a:spLocks noGrp="1"/>
          </p:cNvSpPr>
          <p:nvPr>
            <p:ph idx="1"/>
          </p:nvPr>
        </p:nvSpPr>
        <p:spPr>
          <a:xfrm>
            <a:off x="1447800" y="1600200"/>
            <a:ext cx="7239000" cy="4525963"/>
          </a:xfrm>
        </p:spPr>
        <p:txBody>
          <a:bodyPr>
            <a:normAutofit lnSpcReduction="10000"/>
          </a:bodyPr>
          <a:lstStyle/>
          <a:p>
            <a:r>
              <a:rPr lang="en-US" sz="3600" dirty="0" smtClean="0"/>
              <a:t>Fosters fluent word recognition.</a:t>
            </a:r>
          </a:p>
          <a:p>
            <a:endParaRPr lang="en-US" sz="3600" dirty="0" smtClean="0"/>
          </a:p>
          <a:p>
            <a:r>
              <a:rPr lang="en-US" sz="3600" dirty="0" smtClean="0"/>
              <a:t>Encourages rapid decoding.</a:t>
            </a:r>
          </a:p>
          <a:p>
            <a:endParaRPr lang="en-US" sz="3600" dirty="0" smtClean="0"/>
          </a:p>
          <a:p>
            <a:r>
              <a:rPr lang="en-US" sz="3600" dirty="0" smtClean="0"/>
              <a:t>Increases confidence.</a:t>
            </a:r>
          </a:p>
          <a:p>
            <a:endParaRPr lang="en-US" sz="3600" dirty="0" smtClean="0"/>
          </a:p>
          <a:p>
            <a:r>
              <a:rPr lang="en-US" sz="3600" dirty="0" smtClean="0"/>
              <a:t>Enhances comprehension.</a:t>
            </a:r>
            <a:endParaRPr lang="en-US" sz="3600" dirty="0"/>
          </a:p>
        </p:txBody>
      </p:sp>
      <p:sp>
        <p:nvSpPr>
          <p:cNvPr id="4" name="TextBox 3"/>
          <p:cNvSpPr txBox="1"/>
          <p:nvPr/>
        </p:nvSpPr>
        <p:spPr>
          <a:xfrm>
            <a:off x="1553633" y="6143096"/>
            <a:ext cx="4401303" cy="369332"/>
          </a:xfrm>
          <a:prstGeom prst="rect">
            <a:avLst/>
          </a:prstGeom>
          <a:noFill/>
        </p:spPr>
        <p:txBody>
          <a:bodyPr wrap="none" rtlCol="0">
            <a:spAutoFit/>
          </a:bodyPr>
          <a:lstStyle/>
          <a:p>
            <a:r>
              <a:rPr lang="en-US" dirty="0" smtClean="0"/>
              <a:t>Hasbrouck &amp; Hougen, </a:t>
            </a:r>
            <a:r>
              <a:rPr lang="en-US" dirty="0"/>
              <a:t>2012; O’Connor, </a:t>
            </a:r>
            <a:r>
              <a:rPr lang="en-US" dirty="0" smtClean="0"/>
              <a:t>2014</a:t>
            </a:r>
            <a:endParaRPr lang="en-US" dirty="0"/>
          </a:p>
        </p:txBody>
      </p:sp>
    </p:spTree>
    <p:extLst>
      <p:ext uri="{BB962C8B-B14F-4D97-AF65-F5344CB8AC3E}">
        <p14:creationId xmlns:p14="http://schemas.microsoft.com/office/powerpoint/2010/main" val="240556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normAutofit/>
          </a:bodyPr>
          <a:lstStyle/>
          <a:p>
            <a:r>
              <a:rPr lang="en-US" dirty="0" smtClean="0"/>
              <a:t>Repeated Reading Procedures</a:t>
            </a:r>
            <a:endParaRPr lang="en-US" dirty="0"/>
          </a:p>
        </p:txBody>
      </p:sp>
      <p:sp>
        <p:nvSpPr>
          <p:cNvPr id="3" name="Content Placeholder 2"/>
          <p:cNvSpPr>
            <a:spLocks noGrp="1"/>
          </p:cNvSpPr>
          <p:nvPr>
            <p:ph idx="1"/>
          </p:nvPr>
        </p:nvSpPr>
        <p:spPr>
          <a:xfrm>
            <a:off x="1447800" y="1600200"/>
            <a:ext cx="7239000" cy="4525963"/>
          </a:xfrm>
        </p:spPr>
        <p:txBody>
          <a:bodyPr>
            <a:normAutofit fontScale="92500" lnSpcReduction="10000"/>
          </a:bodyPr>
          <a:lstStyle/>
          <a:p>
            <a:r>
              <a:rPr lang="en-US" dirty="0" smtClean="0"/>
              <a:t>Student reads short passage aloud.</a:t>
            </a:r>
          </a:p>
          <a:p>
            <a:endParaRPr lang="en-US" dirty="0" smtClean="0"/>
          </a:p>
          <a:p>
            <a:r>
              <a:rPr lang="en-US" dirty="0" smtClean="0"/>
              <a:t>When student makes an error, hesitates, or asks for help, teacher says the word.</a:t>
            </a:r>
          </a:p>
          <a:p>
            <a:endParaRPr lang="en-US" dirty="0" smtClean="0"/>
          </a:p>
          <a:p>
            <a:r>
              <a:rPr lang="en-US" dirty="0" smtClean="0"/>
              <a:t>Student repeats the word and rereads the sentence.</a:t>
            </a:r>
          </a:p>
          <a:p>
            <a:endParaRPr lang="en-US" dirty="0" smtClean="0"/>
          </a:p>
          <a:p>
            <a:r>
              <a:rPr lang="en-US" dirty="0" smtClean="0"/>
              <a:t>Student reread the text three times.</a:t>
            </a:r>
            <a:endParaRPr lang="en-US" dirty="0"/>
          </a:p>
        </p:txBody>
      </p:sp>
    </p:spTree>
    <p:extLst>
      <p:ext uri="{BB962C8B-B14F-4D97-AF65-F5344CB8AC3E}">
        <p14:creationId xmlns:p14="http://schemas.microsoft.com/office/powerpoint/2010/main" val="323588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118" y="274638"/>
            <a:ext cx="6978682" cy="1143000"/>
          </a:xfrm>
        </p:spPr>
        <p:txBody>
          <a:bodyPr>
            <a:normAutofit/>
          </a:bodyPr>
          <a:lstStyle/>
          <a:p>
            <a:r>
              <a:rPr lang="en-US" dirty="0" smtClean="0"/>
              <a:t>		Big </a:t>
            </a:r>
            <a:r>
              <a:rPr lang="en-US" dirty="0"/>
              <a:t>Ideas &amp; </a:t>
            </a:r>
            <a:r>
              <a:rPr lang="en-US" dirty="0" smtClean="0"/>
              <a:t>Questions</a:t>
            </a:r>
            <a:endParaRPr lang="en-US" dirty="0"/>
          </a:p>
        </p:txBody>
      </p:sp>
      <p:sp>
        <p:nvSpPr>
          <p:cNvPr id="3" name="Content Placeholder 2"/>
          <p:cNvSpPr>
            <a:spLocks noGrp="1"/>
          </p:cNvSpPr>
          <p:nvPr>
            <p:ph idx="1"/>
          </p:nvPr>
        </p:nvSpPr>
        <p:spPr>
          <a:xfrm>
            <a:off x="1444937" y="1600200"/>
            <a:ext cx="7645220" cy="4525963"/>
          </a:xfrm>
        </p:spPr>
        <p:txBody>
          <a:bodyPr/>
          <a:lstStyle/>
          <a:p>
            <a:pPr marL="514350" indent="-514350">
              <a:buFont typeface="+mj-lt"/>
              <a:buAutoNum type="arabicPeriod" startAt="4"/>
            </a:pPr>
            <a:r>
              <a:rPr lang="en-US" dirty="0" smtClean="0"/>
              <a:t>How do we teach the big idea effectively and efficiently?</a:t>
            </a:r>
          </a:p>
          <a:p>
            <a:pPr marL="514350" indent="-514350">
              <a:buFont typeface="+mj-lt"/>
              <a:buAutoNum type="arabicPeriod" startAt="4"/>
            </a:pPr>
            <a:r>
              <a:rPr lang="en-US" dirty="0" smtClean="0"/>
              <a:t>How do we develop instructional plans that incorporate state standards, assessment data, and evidence-based instructional strategies?</a:t>
            </a:r>
          </a:p>
          <a:p>
            <a:pPr marL="514350" indent="-514350">
              <a:buFont typeface="+mj-lt"/>
              <a:buAutoNum type="arabicPeriod" startAt="4"/>
            </a:pPr>
            <a:r>
              <a:rPr lang="en-US" dirty="0" smtClean="0"/>
              <a:t>What do we do if students are not learning the big idea?</a:t>
            </a:r>
            <a:endParaRPr lang="en-US" dirty="0"/>
          </a:p>
        </p:txBody>
      </p:sp>
    </p:spTree>
    <p:extLst>
      <p:ext uri="{BB962C8B-B14F-4D97-AF65-F5344CB8AC3E}">
        <p14:creationId xmlns:p14="http://schemas.microsoft.com/office/powerpoint/2010/main" val="2230965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Partner Reading: Benefits</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Provides repeated reading benefits.</a:t>
            </a:r>
          </a:p>
          <a:p>
            <a:r>
              <a:rPr lang="en-US" dirty="0" smtClean="0"/>
              <a:t>Increases fluency.</a:t>
            </a:r>
          </a:p>
          <a:p>
            <a:r>
              <a:rPr lang="en-US" dirty="0" smtClean="0"/>
              <a:t>Increases time reading.</a:t>
            </a:r>
          </a:p>
          <a:p>
            <a:r>
              <a:rPr lang="en-US" dirty="0" smtClean="0"/>
              <a:t>Maximizes student engagement.</a:t>
            </a:r>
          </a:p>
          <a:p>
            <a:r>
              <a:rPr lang="en-US" dirty="0" smtClean="0"/>
              <a:t>Provides a model of fluent reading.</a:t>
            </a:r>
          </a:p>
          <a:p>
            <a:r>
              <a:rPr lang="en-US" dirty="0" smtClean="0"/>
              <a:t>Creates opportunities for individual support.</a:t>
            </a:r>
            <a:endParaRPr lang="en-US" dirty="0"/>
          </a:p>
        </p:txBody>
      </p:sp>
      <p:sp>
        <p:nvSpPr>
          <p:cNvPr id="4" name="TextBox 3"/>
          <p:cNvSpPr txBox="1"/>
          <p:nvPr/>
        </p:nvSpPr>
        <p:spPr>
          <a:xfrm>
            <a:off x="1659466" y="5941497"/>
            <a:ext cx="4898246" cy="369332"/>
          </a:xfrm>
          <a:prstGeom prst="rect">
            <a:avLst/>
          </a:prstGeom>
          <a:noFill/>
        </p:spPr>
        <p:txBody>
          <a:bodyPr wrap="none" rtlCol="0">
            <a:spAutoFit/>
          </a:bodyPr>
          <a:lstStyle/>
          <a:p>
            <a:r>
              <a:rPr lang="en-US" dirty="0"/>
              <a:t>O’Connor, </a:t>
            </a:r>
            <a:r>
              <a:rPr lang="en-US" dirty="0" smtClean="0"/>
              <a:t>2014; Vaughn &amp; </a:t>
            </a:r>
            <a:r>
              <a:rPr lang="en-US" dirty="0" smtClean="0"/>
              <a:t>Linan</a:t>
            </a:r>
            <a:r>
              <a:rPr lang="en-US" dirty="0" smtClean="0"/>
              <a:t>-Thompson, 2012</a:t>
            </a:r>
            <a:endParaRPr lang="en-US" dirty="0"/>
          </a:p>
        </p:txBody>
      </p:sp>
    </p:spTree>
    <p:extLst>
      <p:ext uri="{BB962C8B-B14F-4D97-AF65-F5344CB8AC3E}">
        <p14:creationId xmlns:p14="http://schemas.microsoft.com/office/powerpoint/2010/main" val="1595891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2" y="274638"/>
            <a:ext cx="6866467" cy="1143000"/>
          </a:xfrm>
        </p:spPr>
        <p:txBody>
          <a:bodyPr/>
          <a:lstStyle/>
          <a:p>
            <a:r>
              <a:rPr lang="en-US" dirty="0" smtClean="0"/>
              <a:t>Pairing Students</a:t>
            </a:r>
            <a:endParaRPr lang="en-US" dirty="0"/>
          </a:p>
        </p:txBody>
      </p:sp>
      <p:sp>
        <p:nvSpPr>
          <p:cNvPr id="3" name="Content Placeholder 2"/>
          <p:cNvSpPr>
            <a:spLocks noGrp="1"/>
          </p:cNvSpPr>
          <p:nvPr>
            <p:ph idx="1"/>
          </p:nvPr>
        </p:nvSpPr>
        <p:spPr>
          <a:xfrm>
            <a:off x="1371600" y="1600200"/>
            <a:ext cx="7315200" cy="4525963"/>
          </a:xfrm>
        </p:spPr>
        <p:txBody>
          <a:bodyPr/>
          <a:lstStyle/>
          <a:p>
            <a:pPr marL="514350" indent="-514350">
              <a:buFont typeface="+mj-lt"/>
              <a:buAutoNum type="arabicPeriod"/>
            </a:pPr>
            <a:r>
              <a:rPr lang="en-US" dirty="0" smtClean="0"/>
              <a:t>List students ranked on fluency.</a:t>
            </a:r>
          </a:p>
          <a:p>
            <a:pPr marL="514350" indent="-514350">
              <a:buFont typeface="+mj-lt"/>
              <a:buAutoNum type="arabicPeriod"/>
            </a:pPr>
            <a:r>
              <a:rPr lang="en-US" dirty="0" smtClean="0"/>
              <a:t>Divide list in half.</a:t>
            </a:r>
          </a:p>
          <a:p>
            <a:pPr marL="514350" indent="-514350">
              <a:buFont typeface="+mj-lt"/>
              <a:buAutoNum type="arabicPeriod"/>
            </a:pPr>
            <a:r>
              <a:rPr lang="en-US" dirty="0" smtClean="0"/>
              <a:t>Pair top student in upper half with top student in lower half.</a:t>
            </a:r>
          </a:p>
          <a:p>
            <a:pPr marL="514350" indent="-514350">
              <a:buFont typeface="+mj-lt"/>
              <a:buAutoNum type="arabicPeriod"/>
            </a:pPr>
            <a:r>
              <a:rPr lang="en-US" dirty="0" smtClean="0"/>
              <a:t>Continue until all students have a partner.</a:t>
            </a:r>
          </a:p>
        </p:txBody>
      </p:sp>
      <p:sp>
        <p:nvSpPr>
          <p:cNvPr id="4" name="TextBox 3"/>
          <p:cNvSpPr txBox="1"/>
          <p:nvPr/>
        </p:nvSpPr>
        <p:spPr>
          <a:xfrm>
            <a:off x="1570567" y="6126163"/>
            <a:ext cx="5931469" cy="369332"/>
          </a:xfrm>
          <a:prstGeom prst="rect">
            <a:avLst/>
          </a:prstGeom>
          <a:noFill/>
        </p:spPr>
        <p:txBody>
          <a:bodyPr wrap="none" rtlCol="0">
            <a:spAutoFit/>
          </a:bodyPr>
          <a:lstStyle/>
          <a:p>
            <a:r>
              <a:rPr lang="en-US" dirty="0"/>
              <a:t>Hasbrouck &amp; </a:t>
            </a:r>
            <a:r>
              <a:rPr lang="en-US" dirty="0"/>
              <a:t>Hougen</a:t>
            </a:r>
            <a:r>
              <a:rPr lang="en-US" dirty="0"/>
              <a:t>, </a:t>
            </a:r>
            <a:r>
              <a:rPr lang="en-US" dirty="0" smtClean="0"/>
              <a:t>2012; Vaughn &amp; </a:t>
            </a:r>
            <a:r>
              <a:rPr lang="en-US" dirty="0" smtClean="0"/>
              <a:t>Linan</a:t>
            </a:r>
            <a:r>
              <a:rPr lang="en-US" dirty="0" smtClean="0"/>
              <a:t>-Thompson, 2004</a:t>
            </a:r>
            <a:endParaRPr lang="en-US" dirty="0"/>
          </a:p>
        </p:txBody>
      </p:sp>
    </p:spTree>
    <p:extLst>
      <p:ext uri="{BB962C8B-B14F-4D97-AF65-F5344CB8AC3E}">
        <p14:creationId xmlns:p14="http://schemas.microsoft.com/office/powerpoint/2010/main" val="1833304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Reading Material</a:t>
            </a:r>
            <a:endParaRPr lang="en-US" dirty="0"/>
          </a:p>
        </p:txBody>
      </p:sp>
      <p:sp>
        <p:nvSpPr>
          <p:cNvPr id="3" name="Content Placeholder 2"/>
          <p:cNvSpPr>
            <a:spLocks noGrp="1"/>
          </p:cNvSpPr>
          <p:nvPr>
            <p:ph idx="1"/>
          </p:nvPr>
        </p:nvSpPr>
        <p:spPr>
          <a:xfrm>
            <a:off x="1447800" y="1600200"/>
            <a:ext cx="7239000" cy="4525963"/>
          </a:xfrm>
        </p:spPr>
        <p:txBody>
          <a:bodyPr>
            <a:normAutofit fontScale="92500" lnSpcReduction="10000"/>
          </a:bodyPr>
          <a:lstStyle/>
          <a:p>
            <a:pPr marL="0" indent="0">
              <a:buNone/>
            </a:pPr>
            <a:r>
              <a:rPr lang="en-US" dirty="0" smtClean="0"/>
              <a:t>Readers at the first- or second-grade level:</a:t>
            </a:r>
            <a:endParaRPr lang="en-US" dirty="0"/>
          </a:p>
          <a:p>
            <a:pPr marL="0" indent="0">
              <a:buNone/>
            </a:pPr>
            <a:r>
              <a:rPr lang="en-US" dirty="0" smtClean="0"/>
              <a:t>	Read passages at the independent or 	instructional level of the less proficient 	reader.</a:t>
            </a:r>
          </a:p>
          <a:p>
            <a:pPr marL="0" indent="0">
              <a:buNone/>
            </a:pPr>
            <a:endParaRPr lang="en-US" dirty="0"/>
          </a:p>
          <a:p>
            <a:pPr marL="0" indent="0">
              <a:buNone/>
            </a:pPr>
            <a:r>
              <a:rPr lang="en-US" dirty="0" smtClean="0"/>
              <a:t>Readers at the </a:t>
            </a:r>
            <a:r>
              <a:rPr lang="en-US" dirty="0" smtClean="0"/>
              <a:t>third-grade </a:t>
            </a:r>
            <a:r>
              <a:rPr lang="en-US" dirty="0" smtClean="0"/>
              <a:t>level and up:</a:t>
            </a:r>
          </a:p>
          <a:p>
            <a:pPr marL="0" indent="0">
              <a:buNone/>
            </a:pPr>
            <a:r>
              <a:rPr lang="en-US" dirty="0" smtClean="0"/>
              <a:t>	May make better progress reading more 	difficult material.</a:t>
            </a:r>
          </a:p>
          <a:p>
            <a:pPr marL="0" indent="0">
              <a:buNone/>
            </a:pPr>
            <a:r>
              <a:rPr lang="en-US" dirty="0"/>
              <a:t>	</a:t>
            </a:r>
          </a:p>
        </p:txBody>
      </p:sp>
      <p:sp>
        <p:nvSpPr>
          <p:cNvPr id="4" name="TextBox 3"/>
          <p:cNvSpPr txBox="1"/>
          <p:nvPr/>
        </p:nvSpPr>
        <p:spPr>
          <a:xfrm>
            <a:off x="1854200" y="6131467"/>
            <a:ext cx="1685302" cy="369332"/>
          </a:xfrm>
          <a:prstGeom prst="rect">
            <a:avLst/>
          </a:prstGeom>
          <a:noFill/>
        </p:spPr>
        <p:txBody>
          <a:bodyPr wrap="none" rtlCol="0">
            <a:spAutoFit/>
          </a:bodyPr>
          <a:lstStyle/>
          <a:p>
            <a:r>
              <a:rPr lang="en-US" dirty="0" smtClean="0"/>
              <a:t>Shanahan, 2014</a:t>
            </a:r>
            <a:endParaRPr lang="en-US" dirty="0"/>
          </a:p>
        </p:txBody>
      </p:sp>
    </p:spTree>
    <p:extLst>
      <p:ext uri="{BB962C8B-B14F-4D97-AF65-F5344CB8AC3E}">
        <p14:creationId xmlns:p14="http://schemas.microsoft.com/office/powerpoint/2010/main" val="2561996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Partner Reading Procedures</a:t>
            </a:r>
            <a:endParaRPr lang="en-US" dirty="0"/>
          </a:p>
        </p:txBody>
      </p:sp>
      <p:sp>
        <p:nvSpPr>
          <p:cNvPr id="3" name="Content Placeholder 2"/>
          <p:cNvSpPr>
            <a:spLocks noGrp="1"/>
          </p:cNvSpPr>
          <p:nvPr>
            <p:ph idx="1"/>
          </p:nvPr>
        </p:nvSpPr>
        <p:spPr>
          <a:xfrm>
            <a:off x="1447800" y="1600200"/>
            <a:ext cx="7239000" cy="4525963"/>
          </a:xfrm>
        </p:spPr>
        <p:txBody>
          <a:bodyPr>
            <a:normAutofit fontScale="92500" lnSpcReduction="10000"/>
          </a:bodyPr>
          <a:lstStyle/>
          <a:p>
            <a:pPr marL="514350" indent="-514350">
              <a:buFont typeface="+mj-lt"/>
              <a:buAutoNum type="arabicPeriod"/>
            </a:pPr>
            <a:r>
              <a:rPr lang="en-US" dirty="0" smtClean="0"/>
              <a:t>Reader 1 reads passage aloud.</a:t>
            </a:r>
          </a:p>
          <a:p>
            <a:pPr marL="514350" indent="-514350">
              <a:buFont typeface="+mj-lt"/>
              <a:buAutoNum type="arabicPeriod"/>
            </a:pPr>
            <a:endParaRPr lang="en-US" dirty="0" smtClean="0"/>
          </a:p>
          <a:p>
            <a:pPr marL="514350" indent="-514350">
              <a:buFont typeface="+mj-lt"/>
              <a:buAutoNum type="arabicPeriod"/>
            </a:pPr>
            <a:r>
              <a:rPr lang="en-US" dirty="0" smtClean="0"/>
              <a:t>Reader 2 listens and corrects.</a:t>
            </a:r>
          </a:p>
          <a:p>
            <a:pPr marL="514350" indent="-514350">
              <a:buFont typeface="+mj-lt"/>
              <a:buAutoNum type="arabicPeriod"/>
            </a:pPr>
            <a:endParaRPr lang="en-US" dirty="0" smtClean="0"/>
          </a:p>
          <a:p>
            <a:pPr marL="514350" indent="-514350">
              <a:buFont typeface="+mj-lt"/>
              <a:buAutoNum type="arabicPeriod"/>
            </a:pPr>
            <a:r>
              <a:rPr lang="en-US" dirty="0" smtClean="0"/>
              <a:t>Readers change roles; Reader 2 reads same text as Reader 1.</a:t>
            </a:r>
          </a:p>
          <a:p>
            <a:pPr marL="514350" indent="-514350">
              <a:buFont typeface="+mj-lt"/>
              <a:buAutoNum type="arabicPeriod"/>
            </a:pPr>
            <a:endParaRPr lang="en-US" dirty="0"/>
          </a:p>
          <a:p>
            <a:pPr marL="514350" indent="-514350">
              <a:buFont typeface="+mj-lt"/>
              <a:buAutoNum type="arabicPeriod"/>
            </a:pPr>
            <a:r>
              <a:rPr lang="en-US" dirty="0" smtClean="0"/>
              <a:t>Repeat allowing each partner to read the same text two times</a:t>
            </a:r>
            <a:endParaRPr lang="en-US" dirty="0"/>
          </a:p>
        </p:txBody>
      </p:sp>
    </p:spTree>
    <p:extLst>
      <p:ext uri="{BB962C8B-B14F-4D97-AF65-F5344CB8AC3E}">
        <p14:creationId xmlns:p14="http://schemas.microsoft.com/office/powerpoint/2010/main" val="1898180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Partner Reading Scripts</a:t>
            </a:r>
            <a:endParaRPr lang="en-US" dirty="0"/>
          </a:p>
        </p:txBody>
      </p:sp>
      <p:sp>
        <p:nvSpPr>
          <p:cNvPr id="3" name="Content Placeholder 2"/>
          <p:cNvSpPr>
            <a:spLocks noGrp="1"/>
          </p:cNvSpPr>
          <p:nvPr>
            <p:ph idx="1"/>
          </p:nvPr>
        </p:nvSpPr>
        <p:spPr>
          <a:xfrm>
            <a:off x="1447800" y="1600200"/>
            <a:ext cx="7239000" cy="4525963"/>
          </a:xfrm>
        </p:spPr>
        <p:txBody>
          <a:bodyPr/>
          <a:lstStyle/>
          <a:p>
            <a:r>
              <a:rPr lang="en-US" i="1" dirty="0" smtClean="0"/>
              <a:t>Stop. Read that word again.</a:t>
            </a:r>
          </a:p>
          <a:p>
            <a:r>
              <a:rPr lang="en-US" i="1" dirty="0" smtClean="0"/>
              <a:t>Yes, that word is . . .</a:t>
            </a:r>
          </a:p>
          <a:p>
            <a:r>
              <a:rPr lang="en-US" i="1" dirty="0" smtClean="0"/>
              <a:t>Reread the sentence.</a:t>
            </a:r>
          </a:p>
          <a:p>
            <a:pPr marL="0" indent="0">
              <a:buNone/>
            </a:pPr>
            <a:r>
              <a:rPr lang="en-US" i="1" dirty="0" smtClean="0"/>
              <a:t>OR</a:t>
            </a:r>
          </a:p>
          <a:p>
            <a:r>
              <a:rPr lang="en-US" i="1" dirty="0" smtClean="0"/>
              <a:t>No, that word is . . . </a:t>
            </a:r>
          </a:p>
          <a:p>
            <a:r>
              <a:rPr lang="en-US" i="1" dirty="0" smtClean="0"/>
              <a:t>What word?</a:t>
            </a:r>
          </a:p>
          <a:p>
            <a:r>
              <a:rPr lang="en-US" i="1" dirty="0" smtClean="0"/>
              <a:t>Reread the sentence.</a:t>
            </a:r>
            <a:endParaRPr lang="en-US" i="1" dirty="0"/>
          </a:p>
        </p:txBody>
      </p:sp>
    </p:spTree>
    <p:extLst>
      <p:ext uri="{BB962C8B-B14F-4D97-AF65-F5344CB8AC3E}">
        <p14:creationId xmlns:p14="http://schemas.microsoft.com/office/powerpoint/2010/main" val="1682004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Sample Retell</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Reader 2 asks questions about sequence of events in passage.</a:t>
            </a:r>
          </a:p>
          <a:p>
            <a:endParaRPr lang="en-US" dirty="0" smtClean="0"/>
          </a:p>
          <a:p>
            <a:r>
              <a:rPr lang="en-US" dirty="0" smtClean="0"/>
              <a:t>Reader 1 retells the passage by answering the questions.</a:t>
            </a:r>
          </a:p>
        </p:txBody>
      </p:sp>
    </p:spTree>
    <p:extLst>
      <p:ext uri="{BB962C8B-B14F-4D97-AF65-F5344CB8AC3E}">
        <p14:creationId xmlns:p14="http://schemas.microsoft.com/office/powerpoint/2010/main" val="4197435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
          <p:cNvSpPr>
            <a:spLocks noGrp="1" noChangeArrowheads="1"/>
          </p:cNvSpPr>
          <p:nvPr>
            <p:ph type="title"/>
          </p:nvPr>
        </p:nvSpPr>
        <p:spPr/>
        <p:txBody>
          <a:bodyPr/>
          <a:lstStyle/>
          <a:p>
            <a:pPr eaLnBrk="1" hangingPunct="1"/>
            <a:endParaRPr lang="en-US" dirty="0">
              <a:latin typeface="Gill Sans" charset="0"/>
              <a:ea typeface="ヒラギノ角ゴ ProN W3" charset="0"/>
              <a:cs typeface="ヒラギノ角ゴ ProN W3" charset="0"/>
            </a:endParaRPr>
          </a:p>
        </p:txBody>
      </p:sp>
      <p:sp>
        <p:nvSpPr>
          <p:cNvPr id="221187" name="Rectangle 2"/>
          <p:cNvSpPr>
            <a:spLocks noGrp="1" noChangeArrowheads="1"/>
          </p:cNvSpPr>
          <p:nvPr>
            <p:ph type="body" idx="1"/>
          </p:nvPr>
        </p:nvSpPr>
        <p:spPr/>
        <p:txBody>
          <a:bodyPr/>
          <a:lstStyle/>
          <a:p>
            <a:pPr marL="625056"/>
            <a:endParaRPr lang="en-US" dirty="0">
              <a:latin typeface="Gill Sans" charset="0"/>
              <a:ea typeface="ヒラギノ角ゴ ProN W3" charset="0"/>
              <a:cs typeface="ヒラギノ角ゴ ProN W3" charset="0"/>
            </a:endParaRPr>
          </a:p>
        </p:txBody>
      </p:sp>
      <p:pic>
        <p:nvPicPr>
          <p:cNvPr id="2211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3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6217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
          <p:cNvSpPr>
            <a:spLocks noGrp="1" noChangeArrowheads="1"/>
          </p:cNvSpPr>
          <p:nvPr>
            <p:ph type="title"/>
          </p:nvPr>
        </p:nvSpPr>
        <p:spPr/>
        <p:txBody>
          <a:bodyPr/>
          <a:lstStyle/>
          <a:p>
            <a:pPr eaLnBrk="1" hangingPunct="1"/>
            <a:endParaRPr lang="en-US" dirty="0">
              <a:latin typeface="Gill Sans" charset="0"/>
              <a:ea typeface="ヒラギノ角ゴ ProN W3" charset="0"/>
              <a:cs typeface="ヒラギノ角ゴ ProN W3" charset="0"/>
            </a:endParaRPr>
          </a:p>
        </p:txBody>
      </p:sp>
      <p:sp>
        <p:nvSpPr>
          <p:cNvPr id="222211" name="Rectangle 2"/>
          <p:cNvSpPr>
            <a:spLocks noGrp="1" noChangeArrowheads="1"/>
          </p:cNvSpPr>
          <p:nvPr>
            <p:ph type="body" idx="1"/>
          </p:nvPr>
        </p:nvSpPr>
        <p:spPr/>
        <p:txBody>
          <a:bodyPr/>
          <a:lstStyle/>
          <a:p>
            <a:pPr marL="625056"/>
            <a:endParaRPr lang="en-US" dirty="0">
              <a:latin typeface="Gill Sans" charset="0"/>
              <a:ea typeface="ヒラギノ角ゴ ProN W3" charset="0"/>
              <a:cs typeface="ヒラギノ角ゴ ProN W3" charset="0"/>
            </a:endParaRPr>
          </a:p>
        </p:txBody>
      </p:sp>
      <p:pic>
        <p:nvPicPr>
          <p:cNvPr id="2222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84909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normAutofit fontScale="90000"/>
          </a:bodyPr>
          <a:lstStyle/>
          <a:p>
            <a:r>
              <a:rPr lang="en-US" dirty="0" smtClean="0"/>
              <a:t>Other Fluency-Building Activities</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Choral reading.</a:t>
            </a:r>
          </a:p>
          <a:p>
            <a:r>
              <a:rPr lang="en-US" dirty="0" smtClean="0"/>
              <a:t>Echo reading.</a:t>
            </a:r>
          </a:p>
          <a:p>
            <a:r>
              <a:rPr lang="en-US" dirty="0" smtClean="0"/>
              <a:t>Computer-based and tape-assisted reading.</a:t>
            </a:r>
          </a:p>
          <a:p>
            <a:r>
              <a:rPr lang="en-US" dirty="0" smtClean="0"/>
              <a:t>Chunking or rereading portions of text.</a:t>
            </a:r>
          </a:p>
          <a:p>
            <a:r>
              <a:rPr lang="en-US" dirty="0" smtClean="0"/>
              <a:t>Performance reading.</a:t>
            </a:r>
            <a:endParaRPr lang="en-US" dirty="0"/>
          </a:p>
        </p:txBody>
      </p:sp>
      <p:sp>
        <p:nvSpPr>
          <p:cNvPr id="4" name="TextBox 3"/>
          <p:cNvSpPr txBox="1"/>
          <p:nvPr/>
        </p:nvSpPr>
        <p:spPr>
          <a:xfrm>
            <a:off x="1659466" y="6155796"/>
            <a:ext cx="4339650" cy="369332"/>
          </a:xfrm>
          <a:prstGeom prst="rect">
            <a:avLst/>
          </a:prstGeom>
          <a:noFill/>
        </p:spPr>
        <p:txBody>
          <a:bodyPr wrap="none" rtlCol="0">
            <a:spAutoFit/>
          </a:bodyPr>
          <a:lstStyle/>
          <a:p>
            <a:r>
              <a:rPr lang="en-US" dirty="0"/>
              <a:t>Hasbrouck &amp; </a:t>
            </a:r>
            <a:r>
              <a:rPr lang="en-US" dirty="0"/>
              <a:t>Hougen</a:t>
            </a:r>
            <a:r>
              <a:rPr lang="en-US" dirty="0"/>
              <a:t>, </a:t>
            </a:r>
            <a:r>
              <a:rPr lang="en-US" dirty="0" smtClean="0"/>
              <a:t>2012; O’Connor, 2014</a:t>
            </a:r>
            <a:endParaRPr lang="en-US" dirty="0"/>
          </a:p>
        </p:txBody>
      </p:sp>
    </p:spTree>
    <p:extLst>
      <p:ext uri="{BB962C8B-B14F-4D97-AF65-F5344CB8AC3E}">
        <p14:creationId xmlns:p14="http://schemas.microsoft.com/office/powerpoint/2010/main" val="3997536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Let’s Try </a:t>
            </a:r>
            <a:r>
              <a:rPr lang="en-US" dirty="0"/>
              <a:t>I</a:t>
            </a:r>
            <a:r>
              <a:rPr lang="en-US" dirty="0" smtClean="0"/>
              <a:t>t!</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Sit with your partner.</a:t>
            </a:r>
          </a:p>
          <a:p>
            <a:endParaRPr lang="en-US" dirty="0"/>
          </a:p>
          <a:p>
            <a:r>
              <a:rPr lang="en-US" dirty="0" smtClean="0"/>
              <a:t>Follow directions provided.</a:t>
            </a:r>
            <a:endParaRPr lang="en-US" dirty="0"/>
          </a:p>
        </p:txBody>
      </p:sp>
    </p:spTree>
    <p:extLst>
      <p:ext uri="{BB962C8B-B14F-4D97-AF65-F5344CB8AC3E}">
        <p14:creationId xmlns:p14="http://schemas.microsoft.com/office/powerpoint/2010/main" val="51930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231" y="368075"/>
            <a:ext cx="8526665" cy="1143000"/>
          </a:xfrm>
        </p:spPr>
        <p:txBody>
          <a:bodyPr/>
          <a:lstStyle/>
          <a:p>
            <a:r>
              <a:rPr lang="en-US" dirty="0" smtClean="0"/>
              <a:t>Module Outcomes</a:t>
            </a:r>
            <a:endParaRPr lang="en-US" dirty="0"/>
          </a:p>
        </p:txBody>
      </p:sp>
      <p:sp>
        <p:nvSpPr>
          <p:cNvPr id="3" name="Content Placeholder 2"/>
          <p:cNvSpPr>
            <a:spLocks noGrp="1"/>
          </p:cNvSpPr>
          <p:nvPr>
            <p:ph idx="1"/>
          </p:nvPr>
        </p:nvSpPr>
        <p:spPr>
          <a:xfrm>
            <a:off x="1415231" y="1511075"/>
            <a:ext cx="8229600" cy="4525963"/>
          </a:xfrm>
        </p:spPr>
        <p:txBody>
          <a:bodyPr/>
          <a:lstStyle/>
          <a:p>
            <a:pPr marL="514350" indent="-514350">
              <a:buFont typeface="+mj-lt"/>
              <a:buAutoNum type="arabicPeriod"/>
            </a:pPr>
            <a:r>
              <a:rPr lang="en-US" dirty="0" smtClean="0"/>
              <a:t>Design instruction for all students.</a:t>
            </a:r>
          </a:p>
          <a:p>
            <a:pPr marL="514350" indent="-514350">
              <a:buFont typeface="+mj-lt"/>
              <a:buAutoNum type="arabicPeriod"/>
            </a:pPr>
            <a:r>
              <a:rPr lang="en-US" dirty="0" smtClean="0"/>
              <a:t>Differentiate instruction.</a:t>
            </a:r>
          </a:p>
          <a:p>
            <a:pPr marL="514350" indent="-514350">
              <a:buFont typeface="+mj-lt"/>
              <a:buAutoNum type="arabicPeriod"/>
            </a:pPr>
            <a:r>
              <a:rPr lang="en-US" dirty="0" smtClean="0"/>
              <a:t>Use assessment data to inform instruction; form groups; and monitor progress.</a:t>
            </a:r>
          </a:p>
          <a:p>
            <a:pPr marL="514350" indent="-514350">
              <a:buFont typeface="+mj-lt"/>
              <a:buAutoNum type="arabicPeriod"/>
            </a:pPr>
            <a:r>
              <a:rPr lang="en-US" dirty="0" smtClean="0"/>
              <a:t>Incorporate standards and evidence-based practices (EBPs).</a:t>
            </a:r>
            <a:endParaRPr lang="en-US" dirty="0"/>
          </a:p>
        </p:txBody>
      </p:sp>
    </p:spTree>
    <p:extLst>
      <p:ext uri="{BB962C8B-B14F-4D97-AF65-F5344CB8AC3E}">
        <p14:creationId xmlns:p14="http://schemas.microsoft.com/office/powerpoint/2010/main" val="75431521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Instruction vs. Assessment</a:t>
            </a:r>
            <a:endParaRPr lang="en-US" dirty="0"/>
          </a:p>
        </p:txBody>
      </p:sp>
      <p:sp>
        <p:nvSpPr>
          <p:cNvPr id="4" name="Content Placeholder 3"/>
          <p:cNvSpPr>
            <a:spLocks noGrp="1"/>
          </p:cNvSpPr>
          <p:nvPr>
            <p:ph sz="half" idx="1"/>
          </p:nvPr>
        </p:nvSpPr>
        <p:spPr>
          <a:xfrm>
            <a:off x="1430867" y="1600200"/>
            <a:ext cx="3217334" cy="4525963"/>
          </a:xfrm>
        </p:spPr>
        <p:txBody>
          <a:bodyPr/>
          <a:lstStyle/>
          <a:p>
            <a:pPr marL="0" indent="0">
              <a:buNone/>
            </a:pPr>
            <a:r>
              <a:rPr lang="en-US" dirty="0" smtClean="0"/>
              <a:t>INSTRUCTION</a:t>
            </a:r>
            <a:endParaRPr lang="en-US" dirty="0"/>
          </a:p>
          <a:p>
            <a:r>
              <a:rPr lang="en-US" dirty="0" smtClean="0"/>
              <a:t>Repeated readings.</a:t>
            </a:r>
          </a:p>
          <a:p>
            <a:r>
              <a:rPr lang="en-US" dirty="0" smtClean="0"/>
              <a:t>Independent or instructional level.</a:t>
            </a:r>
          </a:p>
          <a:p>
            <a:r>
              <a:rPr lang="en-US" dirty="0" smtClean="0"/>
              <a:t>Students count words, chart and graph.</a:t>
            </a:r>
            <a:endParaRPr lang="en-US" dirty="0"/>
          </a:p>
        </p:txBody>
      </p:sp>
      <p:sp>
        <p:nvSpPr>
          <p:cNvPr id="5" name="Content Placeholder 4"/>
          <p:cNvSpPr>
            <a:spLocks noGrp="1"/>
          </p:cNvSpPr>
          <p:nvPr>
            <p:ph sz="half" idx="2"/>
          </p:nvPr>
        </p:nvSpPr>
        <p:spPr>
          <a:xfrm>
            <a:off x="5063066" y="1600200"/>
            <a:ext cx="3623733" cy="4525963"/>
          </a:xfrm>
        </p:spPr>
        <p:txBody>
          <a:bodyPr/>
          <a:lstStyle/>
          <a:p>
            <a:pPr marL="0" indent="0">
              <a:buNone/>
            </a:pPr>
            <a:r>
              <a:rPr lang="en-US" dirty="0" smtClean="0"/>
              <a:t>ASSESSMENT</a:t>
            </a:r>
          </a:p>
          <a:p>
            <a:r>
              <a:rPr lang="en-US" dirty="0" smtClean="0"/>
              <a:t>Three different texts.</a:t>
            </a:r>
          </a:p>
          <a:p>
            <a:r>
              <a:rPr lang="en-US" dirty="0" smtClean="0"/>
              <a:t>Read 1 minute each.</a:t>
            </a:r>
          </a:p>
          <a:p>
            <a:r>
              <a:rPr lang="en-US" dirty="0" smtClean="0"/>
              <a:t>Grade-level material.</a:t>
            </a:r>
          </a:p>
          <a:p>
            <a:r>
              <a:rPr lang="en-US" dirty="0" smtClean="0"/>
              <a:t>Teacher scores and records.</a:t>
            </a:r>
            <a:endParaRPr lang="en-US" dirty="0"/>
          </a:p>
        </p:txBody>
      </p:sp>
      <p:sp>
        <p:nvSpPr>
          <p:cNvPr id="3" name="TextBox 2"/>
          <p:cNvSpPr txBox="1"/>
          <p:nvPr/>
        </p:nvSpPr>
        <p:spPr>
          <a:xfrm>
            <a:off x="1769533" y="5941497"/>
            <a:ext cx="4431509" cy="369332"/>
          </a:xfrm>
          <a:prstGeom prst="rect">
            <a:avLst/>
          </a:prstGeom>
          <a:noFill/>
        </p:spPr>
        <p:txBody>
          <a:bodyPr wrap="none" rtlCol="0">
            <a:spAutoFit/>
          </a:bodyPr>
          <a:lstStyle/>
          <a:p>
            <a:r>
              <a:rPr lang="en-US" dirty="0"/>
              <a:t>Hasbrouck, </a:t>
            </a:r>
            <a:r>
              <a:rPr lang="en-US" dirty="0" smtClean="0"/>
              <a:t>2010; Hasbrouck &amp; Hougen, 2012</a:t>
            </a:r>
            <a:endParaRPr lang="en-US" dirty="0"/>
          </a:p>
        </p:txBody>
      </p:sp>
    </p:spTree>
    <p:extLst>
      <p:ext uri="{BB962C8B-B14F-4D97-AF65-F5344CB8AC3E}">
        <p14:creationId xmlns:p14="http://schemas.microsoft.com/office/powerpoint/2010/main" val="2144152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Research Indicates</a:t>
            </a:r>
            <a:r>
              <a:rPr lang="en-US" dirty="0"/>
              <a:t> </a:t>
            </a:r>
            <a:r>
              <a:rPr lang="en-US" dirty="0" smtClean="0"/>
              <a:t>. . . </a:t>
            </a:r>
            <a:endParaRPr lang="en-US" dirty="0"/>
          </a:p>
        </p:txBody>
      </p:sp>
      <p:sp>
        <p:nvSpPr>
          <p:cNvPr id="3" name="Content Placeholder 2"/>
          <p:cNvSpPr>
            <a:spLocks noGrp="1"/>
          </p:cNvSpPr>
          <p:nvPr>
            <p:ph idx="1"/>
          </p:nvPr>
        </p:nvSpPr>
        <p:spPr>
          <a:xfrm>
            <a:off x="1447800" y="1600200"/>
            <a:ext cx="7239000" cy="4525963"/>
          </a:xfrm>
        </p:spPr>
        <p:txBody>
          <a:bodyPr>
            <a:normAutofit lnSpcReduction="10000"/>
          </a:bodyPr>
          <a:lstStyle/>
          <a:p>
            <a:r>
              <a:rPr lang="en-US" dirty="0" smtClean="0"/>
              <a:t>Oral, guided reading practice improves fluency for all students.</a:t>
            </a:r>
          </a:p>
          <a:p>
            <a:r>
              <a:rPr lang="en-US" dirty="0" smtClean="0"/>
              <a:t>Silent, independent reading is not sufficient to improve fluency.</a:t>
            </a:r>
          </a:p>
          <a:p>
            <a:r>
              <a:rPr lang="en-US" dirty="0" smtClean="0"/>
              <a:t>Cueing for accuracy and rate helps.</a:t>
            </a:r>
          </a:p>
          <a:p>
            <a:r>
              <a:rPr lang="en-US" dirty="0" smtClean="0"/>
              <a:t>Better transfer when passages have a high degree of word commonality.</a:t>
            </a:r>
          </a:p>
          <a:p>
            <a:pPr marL="0" indent="0">
              <a:buNone/>
            </a:pPr>
            <a:endParaRPr lang="en-US" sz="1800" dirty="0" smtClean="0"/>
          </a:p>
          <a:p>
            <a:pPr marL="0" indent="0">
              <a:buNone/>
            </a:pPr>
            <a:endParaRPr lang="en-US" sz="1800" dirty="0"/>
          </a:p>
          <a:p>
            <a:pPr marL="0" indent="0">
              <a:buNone/>
            </a:pPr>
            <a:r>
              <a:rPr lang="en-US" sz="1800" dirty="0" smtClean="0"/>
              <a:t>Hasbrouck, 2004; O’Connor, 2014</a:t>
            </a:r>
            <a:endParaRPr lang="en-US" sz="1800" dirty="0"/>
          </a:p>
        </p:txBody>
      </p:sp>
    </p:spTree>
    <p:extLst>
      <p:ext uri="{BB962C8B-B14F-4D97-AF65-F5344CB8AC3E}">
        <p14:creationId xmlns:p14="http://schemas.microsoft.com/office/powerpoint/2010/main" val="2735809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Research </a:t>
            </a:r>
            <a:r>
              <a:rPr lang="en-US" dirty="0"/>
              <a:t>I</a:t>
            </a:r>
            <a:r>
              <a:rPr lang="en-US" dirty="0" smtClean="0"/>
              <a:t>ndicates . . . </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Repeated reading is the gold standard.</a:t>
            </a:r>
          </a:p>
          <a:p>
            <a:r>
              <a:rPr lang="en-US" dirty="0" smtClean="0"/>
              <a:t>Combine strategies for best results and to motivate students:</a:t>
            </a:r>
          </a:p>
          <a:p>
            <a:pPr lvl="1">
              <a:buFont typeface="Courier New"/>
              <a:buChar char="o"/>
            </a:pPr>
            <a:r>
              <a:rPr lang="en-US" dirty="0" smtClean="0"/>
              <a:t>Modeling.</a:t>
            </a:r>
          </a:p>
          <a:p>
            <a:pPr lvl="1">
              <a:buFont typeface="Courier New"/>
              <a:buChar char="o"/>
            </a:pPr>
            <a:r>
              <a:rPr lang="en-US" dirty="0" smtClean="0"/>
              <a:t>Repeated reading.</a:t>
            </a:r>
          </a:p>
          <a:p>
            <a:pPr lvl="1">
              <a:buFont typeface="Courier New"/>
              <a:buChar char="o"/>
            </a:pPr>
            <a:r>
              <a:rPr lang="en-US" dirty="0" smtClean="0"/>
              <a:t>Progress monitoring.</a:t>
            </a:r>
            <a:endParaRPr lang="en-US" dirty="0"/>
          </a:p>
        </p:txBody>
      </p:sp>
      <p:sp>
        <p:nvSpPr>
          <p:cNvPr id="4" name="TextBox 3"/>
          <p:cNvSpPr txBox="1"/>
          <p:nvPr/>
        </p:nvSpPr>
        <p:spPr>
          <a:xfrm>
            <a:off x="2192867" y="5317067"/>
            <a:ext cx="1754394" cy="369332"/>
          </a:xfrm>
          <a:prstGeom prst="rect">
            <a:avLst/>
          </a:prstGeom>
          <a:noFill/>
        </p:spPr>
        <p:txBody>
          <a:bodyPr wrap="none" rtlCol="0">
            <a:spAutoFit/>
          </a:bodyPr>
          <a:lstStyle/>
          <a:p>
            <a:r>
              <a:rPr lang="en-US" dirty="0" smtClean="0"/>
              <a:t>Hasbrouck, 2010</a:t>
            </a:r>
            <a:endParaRPr lang="en-US" dirty="0"/>
          </a:p>
        </p:txBody>
      </p:sp>
    </p:spTree>
    <p:extLst>
      <p:ext uri="{BB962C8B-B14F-4D97-AF65-F5344CB8AC3E}">
        <p14:creationId xmlns:p14="http://schemas.microsoft.com/office/powerpoint/2010/main" val="1713562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Review &amp; Exit Cards</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Most important points learned (B).</a:t>
            </a:r>
          </a:p>
          <a:p>
            <a:endParaRPr lang="en-US" dirty="0"/>
          </a:p>
          <a:p>
            <a:r>
              <a:rPr lang="en-US" dirty="0" smtClean="0"/>
              <a:t>Continuing concerns or questions about fluency (A).</a:t>
            </a:r>
          </a:p>
        </p:txBody>
      </p:sp>
    </p:spTree>
    <p:extLst>
      <p:ext uri="{BB962C8B-B14F-4D97-AF65-F5344CB8AC3E}">
        <p14:creationId xmlns:p14="http://schemas.microsoft.com/office/powerpoint/2010/main" val="2397571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Helpful Sites</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hlinkClick r:id="rId3"/>
              </a:rPr>
              <a:t>www.fcrr.org</a:t>
            </a:r>
            <a:endParaRPr lang="en-US" dirty="0" smtClean="0"/>
          </a:p>
          <a:p>
            <a:endParaRPr lang="en-US" dirty="0" smtClean="0"/>
          </a:p>
          <a:p>
            <a:r>
              <a:rPr lang="en-US" dirty="0" smtClean="0">
                <a:hlinkClick r:id="rId4"/>
              </a:rPr>
              <a:t>www.meadowscenter.org</a:t>
            </a:r>
            <a:endParaRPr lang="en-US" dirty="0" smtClean="0"/>
          </a:p>
          <a:p>
            <a:endParaRPr lang="en-US" dirty="0" smtClean="0"/>
          </a:p>
          <a:p>
            <a:r>
              <a:rPr lang="en-US" dirty="0" smtClean="0">
                <a:hlinkClick r:id="rId5"/>
              </a:rPr>
              <a:t>http://reading.uoregon.edu</a:t>
            </a:r>
            <a:endParaRPr lang="en-US" dirty="0" smtClean="0"/>
          </a:p>
          <a:p>
            <a:endParaRPr lang="en-US" dirty="0" smtClean="0"/>
          </a:p>
          <a:p>
            <a:r>
              <a:rPr lang="en-US" dirty="0">
                <a:hlinkClick r:id="rId6"/>
              </a:rPr>
              <a:t>http://iris.peabody.vanderbilt.edu</a:t>
            </a:r>
            <a:r>
              <a:rPr lang="en-US" dirty="0" smtClean="0">
                <a:hlinkClick r:id="rId6"/>
              </a:rPr>
              <a:t>/</a:t>
            </a:r>
            <a:endParaRPr lang="en-US" dirty="0" smtClean="0"/>
          </a:p>
          <a:p>
            <a:endParaRPr lang="en-US" dirty="0" smtClean="0"/>
          </a:p>
          <a:p>
            <a:pPr marL="0" indent="0">
              <a:buNone/>
            </a:pPr>
            <a:endParaRPr lang="en-US" dirty="0"/>
          </a:p>
        </p:txBody>
      </p:sp>
      <p:sp>
        <p:nvSpPr>
          <p:cNvPr id="4" name="TextBox 3"/>
          <p:cNvSpPr txBox="1"/>
          <p:nvPr/>
        </p:nvSpPr>
        <p:spPr>
          <a:xfrm>
            <a:off x="9482667" y="-711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1801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274638"/>
            <a:ext cx="7011987" cy="1143000"/>
          </a:xfrm>
        </p:spPr>
        <p:txBody>
          <a:bodyPr/>
          <a:lstStyle/>
          <a:p>
            <a:r>
              <a:rPr lang="en-US" dirty="0" smtClean="0"/>
              <a:t>Major Reports</a:t>
            </a:r>
            <a:endParaRPr lang="en-US" dirty="0"/>
          </a:p>
        </p:txBody>
      </p:sp>
      <p:pic>
        <p:nvPicPr>
          <p:cNvPr id="4" name="Content Placeholder 3"/>
          <p:cNvPicPr>
            <a:picLocks noGrp="1" noChangeAspect="1"/>
          </p:cNvPicPr>
          <p:nvPr>
            <p:ph idx="1"/>
          </p:nvPr>
        </p:nvPicPr>
        <p:blipFill>
          <a:blip r:embed="rId3"/>
          <a:srcRect l="993" r="993"/>
          <a:stretch>
            <a:fillRect/>
          </a:stretch>
        </p:blipFill>
        <p:spPr>
          <a:xfrm>
            <a:off x="87924" y="1531938"/>
            <a:ext cx="8938846" cy="4594225"/>
          </a:xfrm>
        </p:spPr>
      </p:pic>
    </p:spTree>
    <p:extLst>
      <p:ext uri="{BB962C8B-B14F-4D97-AF65-F5344CB8AC3E}">
        <p14:creationId xmlns:p14="http://schemas.microsoft.com/office/powerpoint/2010/main" val="42457694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562" y="274638"/>
            <a:ext cx="6980237" cy="1143000"/>
          </a:xfrm>
        </p:spPr>
        <p:txBody>
          <a:bodyPr>
            <a:normAutofit fontScale="90000"/>
          </a:bodyPr>
          <a:lstStyle/>
          <a:p>
            <a:r>
              <a:rPr lang="en-US" dirty="0" smtClean="0"/>
              <a:t>National Reading Panel</a:t>
            </a:r>
            <a:br>
              <a:rPr lang="en-US" dirty="0" smtClean="0"/>
            </a:br>
            <a:r>
              <a:rPr lang="en-US" dirty="0" smtClean="0"/>
              <a:t>Elements of Reading Instruction</a:t>
            </a:r>
            <a:endParaRPr lang="en-US" dirty="0"/>
          </a:p>
        </p:txBody>
      </p:sp>
      <p:sp>
        <p:nvSpPr>
          <p:cNvPr id="3" name="Content Placeholder 2"/>
          <p:cNvSpPr>
            <a:spLocks noGrp="1"/>
          </p:cNvSpPr>
          <p:nvPr>
            <p:ph idx="1"/>
          </p:nvPr>
        </p:nvSpPr>
        <p:spPr>
          <a:xfrm>
            <a:off x="1428750" y="1600200"/>
            <a:ext cx="7258050" cy="4525963"/>
          </a:xfrm>
        </p:spPr>
        <p:txBody>
          <a:bodyPr/>
          <a:lstStyle/>
          <a:p>
            <a:pPr marL="514350" indent="-514350">
              <a:buFont typeface="+mj-lt"/>
              <a:buAutoNum type="arabicPeriod"/>
            </a:pPr>
            <a:r>
              <a:rPr lang="en-US" dirty="0" smtClean="0"/>
              <a:t>Phonemic </a:t>
            </a:r>
            <a:r>
              <a:rPr lang="en-US" dirty="0"/>
              <a:t>A</a:t>
            </a:r>
            <a:r>
              <a:rPr lang="en-US" dirty="0" smtClean="0"/>
              <a:t>wareness.</a:t>
            </a:r>
          </a:p>
          <a:p>
            <a:pPr marL="514350" indent="-514350">
              <a:buFont typeface="+mj-lt"/>
              <a:buAutoNum type="arabicPeriod"/>
            </a:pPr>
            <a:r>
              <a:rPr lang="en-US" dirty="0" smtClean="0"/>
              <a:t>Phonics.</a:t>
            </a:r>
          </a:p>
          <a:p>
            <a:pPr marL="514350" indent="-514350">
              <a:buFont typeface="+mj-lt"/>
              <a:buAutoNum type="arabicPeriod"/>
            </a:pPr>
            <a:r>
              <a:rPr lang="en-US" dirty="0" smtClean="0"/>
              <a:t>Fluency</a:t>
            </a:r>
          </a:p>
          <a:p>
            <a:pPr marL="514350" indent="-514350">
              <a:buFont typeface="+mj-lt"/>
              <a:buAutoNum type="arabicPeriod"/>
            </a:pPr>
            <a:r>
              <a:rPr lang="en-US" dirty="0" smtClean="0"/>
              <a:t>Vocabulary.</a:t>
            </a:r>
          </a:p>
          <a:p>
            <a:pPr marL="514350" indent="-514350">
              <a:buFont typeface="+mj-lt"/>
              <a:buAutoNum type="arabicPeriod"/>
            </a:pPr>
            <a:r>
              <a:rPr lang="en-US" dirty="0" smtClean="0"/>
              <a:t>Text Comprehension.</a:t>
            </a:r>
            <a:endParaRPr lang="en-US" dirty="0"/>
          </a:p>
        </p:txBody>
      </p:sp>
    </p:spTree>
    <p:extLst>
      <p:ext uri="{BB962C8B-B14F-4D97-AF65-F5344CB8AC3E}">
        <p14:creationId xmlns:p14="http://schemas.microsoft.com/office/powerpoint/2010/main" val="9679398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047" y="274638"/>
            <a:ext cx="7045568" cy="926977"/>
          </a:xfrm>
        </p:spPr>
        <p:txBody>
          <a:bodyPr/>
          <a:lstStyle/>
          <a:p>
            <a:r>
              <a:rPr lang="en-US" dirty="0" smtClean="0"/>
              <a:t>The Reading Rope</a:t>
            </a:r>
            <a:endParaRPr lang="en-US" dirty="0"/>
          </a:p>
        </p:txBody>
      </p:sp>
      <p:pic>
        <p:nvPicPr>
          <p:cNvPr id="4" name="Content Placeholder 3"/>
          <p:cNvPicPr>
            <a:picLocks noGrp="1" noChangeAspect="1"/>
          </p:cNvPicPr>
          <p:nvPr>
            <p:ph idx="1"/>
          </p:nvPr>
        </p:nvPicPr>
        <p:blipFill>
          <a:blip r:embed="rId3"/>
          <a:srcRect l="2496" r="2496"/>
          <a:stretch>
            <a:fillRect/>
          </a:stretch>
        </p:blipFill>
        <p:spPr>
          <a:xfrm>
            <a:off x="1495425" y="1512888"/>
            <a:ext cx="7648575" cy="4525962"/>
          </a:xfrm>
        </p:spPr>
      </p:pic>
    </p:spTree>
    <p:extLst>
      <p:ext uri="{BB962C8B-B14F-4D97-AF65-F5344CB8AC3E}">
        <p14:creationId xmlns:p14="http://schemas.microsoft.com/office/powerpoint/2010/main" val="275365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308" y="274638"/>
            <a:ext cx="7006492" cy="1143000"/>
          </a:xfrm>
        </p:spPr>
        <p:txBody>
          <a:bodyPr>
            <a:noAutofit/>
          </a:bodyPr>
          <a:lstStyle/>
          <a:p>
            <a:r>
              <a:rPr lang="en-US" sz="3600" dirty="0" smtClean="0">
                <a:solidFill>
                  <a:schemeClr val="tx2"/>
                </a:solidFill>
              </a:rPr>
              <a:t>		</a:t>
            </a:r>
            <a:br>
              <a:rPr lang="en-US" sz="3600" dirty="0" smtClean="0">
                <a:solidFill>
                  <a:schemeClr val="tx2"/>
                </a:solidFill>
              </a:rPr>
            </a:br>
            <a:r>
              <a:rPr lang="en-US" sz="3600" dirty="0" smtClean="0">
                <a:solidFill>
                  <a:schemeClr val="tx2"/>
                </a:solidFill>
              </a:rPr>
              <a:t>Essential </a:t>
            </a:r>
            <a:r>
              <a:rPr lang="en-US" sz="3600" dirty="0">
                <a:solidFill>
                  <a:schemeClr val="tx2"/>
                </a:solidFill>
              </a:rPr>
              <a:t>Components of Reading Instruction </a:t>
            </a:r>
            <a:r>
              <a:rPr lang="en-US" sz="3600" dirty="0" smtClean="0">
                <a:solidFill>
                  <a:schemeClr val="tx2"/>
                </a:solidFill>
              </a:rPr>
              <a:t>K-5</a:t>
            </a:r>
            <a:r>
              <a:rPr lang="en-US" sz="3600" dirty="0">
                <a:solidFill>
                  <a:schemeClr val="tx2"/>
                </a:solidFill>
              </a:rPr>
              <a:t/>
            </a:r>
            <a:br>
              <a:rPr lang="en-US" sz="3600" dirty="0">
                <a:solidFill>
                  <a:schemeClr val="tx2"/>
                </a:solidFill>
              </a:rPr>
            </a:br>
            <a:endParaRPr lang="en-US" sz="3600" dirty="0"/>
          </a:p>
        </p:txBody>
      </p:sp>
      <p:sp>
        <p:nvSpPr>
          <p:cNvPr id="3" name="Content Placeholder 2"/>
          <p:cNvSpPr>
            <a:spLocks noGrp="1"/>
          </p:cNvSpPr>
          <p:nvPr>
            <p:ph idx="1"/>
          </p:nvPr>
        </p:nvSpPr>
        <p:spPr>
          <a:xfrm>
            <a:off x="1365738" y="1600200"/>
            <a:ext cx="7778262" cy="4525963"/>
          </a:xfrm>
        </p:spPr>
        <p:txBody>
          <a:bodyPr/>
          <a:lstStyle/>
          <a:p>
            <a:pPr marL="0" indent="0" algn="ctr">
              <a:buNone/>
            </a:pPr>
            <a:r>
              <a:rPr lang="en-US" dirty="0" smtClean="0"/>
              <a:t>Part 3.4: Fluency</a:t>
            </a:r>
          </a:p>
          <a:p>
            <a:pPr marL="0" indent="0" algn="ctr">
              <a:buNone/>
            </a:pPr>
            <a:endParaRPr lang="en-US" dirty="0"/>
          </a:p>
          <a:p>
            <a:pPr marL="0" indent="0" algn="ctr">
              <a:buNone/>
            </a:pPr>
            <a:endParaRPr lang="en-US" i="1" dirty="0" smtClean="0"/>
          </a:p>
          <a:p>
            <a:pPr marL="0" indent="0" algn="ctr">
              <a:buNone/>
            </a:pPr>
            <a:endParaRPr lang="en-US" i="1" dirty="0"/>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r>
              <a:rPr lang="en-US" sz="1800" dirty="0"/>
              <a:t>	</a:t>
            </a:r>
            <a:r>
              <a:rPr lang="en-US" sz="1800" dirty="0" smtClean="0"/>
              <a:t>													</a:t>
            </a:r>
            <a:endParaRPr lang="en-US" sz="1800" dirty="0"/>
          </a:p>
        </p:txBody>
      </p:sp>
    </p:spTree>
    <p:extLst>
      <p:ext uri="{BB962C8B-B14F-4D97-AF65-F5344CB8AC3E}">
        <p14:creationId xmlns:p14="http://schemas.microsoft.com/office/powerpoint/2010/main" val="29285982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14544</TotalTime>
  <Words>4346</Words>
  <Application>Microsoft Macintosh PowerPoint</Application>
  <PresentationFormat>On-screen Show (4:3)</PresentationFormat>
  <Paragraphs>729</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1_Office Theme</vt:lpstr>
      <vt:lpstr>PowerPoint Presentation</vt:lpstr>
      <vt:lpstr>PowerPoint Presentation</vt:lpstr>
      <vt:lpstr>Big Ideas &amp; Questions</vt:lpstr>
      <vt:lpstr>  Big Ideas &amp; Questions</vt:lpstr>
      <vt:lpstr>Module Outcomes</vt:lpstr>
      <vt:lpstr>Major Reports</vt:lpstr>
      <vt:lpstr>National Reading Panel Elements of Reading Instruction</vt:lpstr>
      <vt:lpstr>The Reading Rope</vt:lpstr>
      <vt:lpstr>   Essential Components of Reading Instruction K-5 </vt:lpstr>
      <vt:lpstr>Acknowledgments</vt:lpstr>
      <vt:lpstr>PowerPoint Presentation</vt:lpstr>
      <vt:lpstr>Common Core Standards</vt:lpstr>
      <vt:lpstr>Fluency Terms</vt:lpstr>
      <vt:lpstr>Model Fluent Reading</vt:lpstr>
      <vt:lpstr>Fluency Involves . . . </vt:lpstr>
      <vt:lpstr>Fluency</vt:lpstr>
      <vt:lpstr>Ultimate Goal</vt:lpstr>
      <vt:lpstr>Causes of Comprehension Difficulties</vt:lpstr>
      <vt:lpstr>Fluent Readers . . . </vt:lpstr>
      <vt:lpstr>PowerPoint Presentation</vt:lpstr>
      <vt:lpstr>Notable Quotation</vt:lpstr>
      <vt:lpstr>PowerPoint Presentation</vt:lpstr>
      <vt:lpstr>Notable Quote</vt:lpstr>
      <vt:lpstr>Progress Monitoring</vt:lpstr>
      <vt:lpstr>Kindergarten Skills</vt:lpstr>
      <vt:lpstr>First Grade</vt:lpstr>
      <vt:lpstr>Second Grade</vt:lpstr>
      <vt:lpstr>Third Grade</vt:lpstr>
      <vt:lpstr>PowerPoint Presentation</vt:lpstr>
      <vt:lpstr>WCPM Gains Per Week by Grade</vt:lpstr>
      <vt:lpstr>50 Percentile ORF  EOY Norms</vt:lpstr>
      <vt:lpstr>NAEP Measures of Prosody</vt:lpstr>
      <vt:lpstr>Fluency Assessment</vt:lpstr>
      <vt:lpstr>Procedures</vt:lpstr>
      <vt:lpstr>Comprehension Probes</vt:lpstr>
      <vt:lpstr>Fluency Instruction</vt:lpstr>
      <vt:lpstr>Teacher Models</vt:lpstr>
      <vt:lpstr>Repeated Reading</vt:lpstr>
      <vt:lpstr>Repeated Reading Procedures</vt:lpstr>
      <vt:lpstr>Partner Reading: Benefits</vt:lpstr>
      <vt:lpstr>Pairing Students</vt:lpstr>
      <vt:lpstr>Reading Material</vt:lpstr>
      <vt:lpstr>Partner Reading Procedures</vt:lpstr>
      <vt:lpstr>Partner Reading Scripts</vt:lpstr>
      <vt:lpstr>Sample Retell</vt:lpstr>
      <vt:lpstr>PowerPoint Presentation</vt:lpstr>
      <vt:lpstr>PowerPoint Presentation</vt:lpstr>
      <vt:lpstr>Other Fluency-Building Activities</vt:lpstr>
      <vt:lpstr>Let’s Try It!</vt:lpstr>
      <vt:lpstr>Instruction vs. Assessment</vt:lpstr>
      <vt:lpstr>Research Indicates . . . </vt:lpstr>
      <vt:lpstr>Research Indicates . . . </vt:lpstr>
      <vt:lpstr>Review &amp; Exit Cards</vt:lpstr>
      <vt:lpstr>Helpful Sites</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McCray</dc:creator>
  <cp:lastModifiedBy>APA Style</cp:lastModifiedBy>
  <cp:revision>181</cp:revision>
  <dcterms:created xsi:type="dcterms:W3CDTF">2013-11-17T21:59:04Z</dcterms:created>
  <dcterms:modified xsi:type="dcterms:W3CDTF">2015-10-01T21:23:59Z</dcterms:modified>
</cp:coreProperties>
</file>