
<file path=[Content_Types].xml><?xml version="1.0" encoding="utf-8"?>
<Types xmlns="http://schemas.openxmlformats.org/package/2006/content-types">
  <Default Extension="xml" ContentType="application/xml"/>
  <Default Extension="xls" ContentType="application/vnd.ms-excel"/>
  <Default Extension="jpeg" ContentType="image/jpeg"/>
  <Default Extension="rels" ContentType="application/vnd.openxmlformats-package.relationships+xml"/>
  <Default Extension="emf" ContentType="image/x-emf"/>
  <Default Extension="xlsx" ContentType="application/vnd.openxmlformats-officedocument.spreadsheetml.sheet"/>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embeddings/oleObject1.bin" ContentType="application/vnd.openxmlformats-officedocument.oleObject"/>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embeddings/oleObject2.bin" ContentType="application/vnd.openxmlformats-officedocument.oleObject"/>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embeddings/oleObject3.bin" ContentType="application/vnd.openxmlformats-officedocument.oleObject"/>
  <Override PartName="/ppt/notesSlides/notesSlide27.xml" ContentType="application/vnd.openxmlformats-officedocument.presentationml.notesSlide+xml"/>
  <Override PartName="/ppt/notesSlides/notesSlide28.xml" ContentType="application/vnd.openxmlformats-officedocument.presentationml.notesSlide+xml"/>
  <Override PartName="/ppt/embeddings/oleObject4.bin" ContentType="application/vnd.openxmlformats-officedocument.oleObject"/>
  <Override PartName="/ppt/notesSlides/notesSlide29.xml" ContentType="application/vnd.openxmlformats-officedocument.presentationml.notesSlide+xml"/>
  <Override PartName="/ppt/notesSlides/notesSlide30.xml" ContentType="application/vnd.openxmlformats-officedocument.presentationml.notesSlide+xml"/>
  <Override PartName="/ppt/embeddings/oleObject5.bin" ContentType="application/vnd.openxmlformats-officedocument.oleObject"/>
  <Override PartName="/ppt/notesSlides/notesSlide31.xml" ContentType="application/vnd.openxmlformats-officedocument.presentationml.notesSlide+xml"/>
  <Override PartName="/ppt/embeddings/oleObject6.bin" ContentType="application/vnd.openxmlformats-officedocument.oleObject"/>
  <Override PartName="/ppt/notesSlides/notesSlide3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embeddings/oleObject7.bin" ContentType="application/vnd.openxmlformats-officedocument.oleObject"/>
  <Override PartName="/ppt/notesSlides/notesSlide35.xml" ContentType="application/vnd.openxmlformats-officedocument.presentationml.notesSlide+xml"/>
  <Override PartName="/ppt/notesSlides/notesSlide36.xml" ContentType="application/vnd.openxmlformats-officedocument.presentationml.notesSlide+xml"/>
  <Override PartName="/ppt/embeddings/oleObject8.bin" ContentType="application/vnd.openxmlformats-officedocument.oleObject"/>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notesSlides/notesSlide40.xml" ContentType="application/vnd.openxmlformats-officedocument.presentationml.notesSlide+xml"/>
  <Override PartName="/ppt/charts/chart3.xml" ContentType="application/vnd.openxmlformats-officedocument.drawingml.chart+xml"/>
  <Override PartName="/ppt/drawings/drawing3.xml" ContentType="application/vnd.openxmlformats-officedocument.drawingml.chartshapes+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 id="2147483751" r:id="rId2"/>
  </p:sldMasterIdLst>
  <p:notesMasterIdLst>
    <p:notesMasterId r:id="rId44"/>
  </p:notesMasterIdLst>
  <p:handoutMasterIdLst>
    <p:handoutMasterId r:id="rId45"/>
  </p:handoutMasterIdLst>
  <p:sldIdLst>
    <p:sldId id="526" r:id="rId3"/>
    <p:sldId id="506" r:id="rId4"/>
    <p:sldId id="501" r:id="rId5"/>
    <p:sldId id="502" r:id="rId6"/>
    <p:sldId id="503" r:id="rId7"/>
    <p:sldId id="504" r:id="rId8"/>
    <p:sldId id="505" r:id="rId9"/>
    <p:sldId id="527" r:id="rId10"/>
    <p:sldId id="528" r:id="rId11"/>
    <p:sldId id="529" r:id="rId12"/>
    <p:sldId id="530" r:id="rId13"/>
    <p:sldId id="510" r:id="rId14"/>
    <p:sldId id="531" r:id="rId15"/>
    <p:sldId id="532" r:id="rId16"/>
    <p:sldId id="513" r:id="rId17"/>
    <p:sldId id="514" r:id="rId18"/>
    <p:sldId id="515" r:id="rId19"/>
    <p:sldId id="516" r:id="rId20"/>
    <p:sldId id="518" r:id="rId21"/>
    <p:sldId id="467" r:id="rId22"/>
    <p:sldId id="433" r:id="rId23"/>
    <p:sldId id="533" r:id="rId24"/>
    <p:sldId id="493" r:id="rId25"/>
    <p:sldId id="534" r:id="rId26"/>
    <p:sldId id="535" r:id="rId27"/>
    <p:sldId id="536" r:id="rId28"/>
    <p:sldId id="470" r:id="rId29"/>
    <p:sldId id="537" r:id="rId30"/>
    <p:sldId id="538" r:id="rId31"/>
    <p:sldId id="539" r:id="rId32"/>
    <p:sldId id="540" r:id="rId33"/>
    <p:sldId id="541" r:id="rId34"/>
    <p:sldId id="542" r:id="rId35"/>
    <p:sldId id="543" r:id="rId36"/>
    <p:sldId id="544" r:id="rId37"/>
    <p:sldId id="545" r:id="rId38"/>
    <p:sldId id="546" r:id="rId39"/>
    <p:sldId id="547" r:id="rId40"/>
    <p:sldId id="483" r:id="rId41"/>
    <p:sldId id="484" r:id="rId42"/>
    <p:sldId id="486" r:id="rId43"/>
  </p:sldIdLst>
  <p:sldSz cx="9144000" cy="6858000" type="screen4x3"/>
  <p:notesSz cx="7010400" cy="923607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770" autoAdjust="0"/>
    <p:restoredTop sz="79614" autoAdjust="0"/>
  </p:normalViewPr>
  <p:slideViewPr>
    <p:cSldViewPr>
      <p:cViewPr varScale="1">
        <p:scale>
          <a:sx n="126" d="100"/>
          <a:sy n="126" d="100"/>
        </p:scale>
        <p:origin x="-104" y="-312"/>
      </p:cViewPr>
      <p:guideLst>
        <p:guide orient="horz" pos="2160"/>
        <p:guide pos="2880"/>
      </p:guideLst>
    </p:cSldViewPr>
  </p:slideViewPr>
  <p:notesTextViewPr>
    <p:cViewPr>
      <p:scale>
        <a:sx n="100" d="100"/>
        <a:sy n="100" d="100"/>
      </p:scale>
      <p:origin x="0" y="0"/>
    </p:cViewPr>
  </p:notesTextViewPr>
  <p:notesViewPr>
    <p:cSldViewPr>
      <p:cViewPr varScale="1">
        <p:scale>
          <a:sx n="144" d="100"/>
          <a:sy n="144" d="100"/>
        </p:scale>
        <p:origin x="-1224" y="-104"/>
      </p:cViewPr>
      <p:guideLst>
        <p:guide orient="horz" pos="2909"/>
        <p:guide pos="2208"/>
      </p:guideLst>
    </p:cSldViewPr>
  </p:notes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printerSettings" Target="printerSettings/printerSettings1.bin"/><Relationship Id="rId47" Type="http://schemas.openxmlformats.org/officeDocument/2006/relationships/presProps" Target="presProps.xml"/><Relationship Id="rId48" Type="http://schemas.openxmlformats.org/officeDocument/2006/relationships/viewProps" Target="viewProps.xml"/><Relationship Id="rId49" Type="http://schemas.openxmlformats.org/officeDocument/2006/relationships/theme" Target="theme/theme1.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5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notesMaster" Target="notesMasters/notesMaster1.xml"/><Relationship Id="rId45"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file:///C:\Users\dbrowder\Documents\coursework\SPED%204274\Session%2013\graph%20play.xlsx" TargetMode="External"/><Relationship Id="rId3"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 Id="rId2"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1" Type="http://schemas.openxmlformats.org/officeDocument/2006/relationships/oleObject" Target="file:///\\filer01\dbrowder\My%20Documents\email\graph.xlsx" TargetMode="External"/><Relationship Id="rId2" Type="http://schemas.openxmlformats.org/officeDocument/2006/relationships/chartUserShapes" Target="../drawings/drawing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0602121592617105"/>
          <c:y val="0.0569714617545499"/>
          <c:w val="0.889512899654236"/>
          <c:h val="0.865139025354898"/>
        </c:manualLayout>
      </c:layout>
      <c:lineChart>
        <c:grouping val="standard"/>
        <c:varyColors val="0"/>
        <c:ser>
          <c:idx val="0"/>
          <c:order val="0"/>
          <c:marker>
            <c:symbol val="none"/>
          </c:marker>
          <c:val>
            <c:numRef>
              <c:f>Sheet1!$C$5:$C$11</c:f>
              <c:numCache>
                <c:formatCode>General</c:formatCode>
                <c:ptCount val="7"/>
                <c:pt idx="0">
                  <c:v>3.0</c:v>
                </c:pt>
                <c:pt idx="1">
                  <c:v>5.0</c:v>
                </c:pt>
                <c:pt idx="2">
                  <c:v>4.0</c:v>
                </c:pt>
                <c:pt idx="3">
                  <c:v>5.0</c:v>
                </c:pt>
                <c:pt idx="4">
                  <c:v>6.0</c:v>
                </c:pt>
                <c:pt idx="5">
                  <c:v>6.0</c:v>
                </c:pt>
                <c:pt idx="6">
                  <c:v>7.0</c:v>
                </c:pt>
              </c:numCache>
            </c:numRef>
          </c:val>
          <c:smooth val="0"/>
        </c:ser>
        <c:dLbls>
          <c:showLegendKey val="0"/>
          <c:showVal val="0"/>
          <c:showCatName val="0"/>
          <c:showSerName val="0"/>
          <c:showPercent val="0"/>
          <c:showBubbleSize val="0"/>
        </c:dLbls>
        <c:marker val="1"/>
        <c:smooth val="0"/>
        <c:axId val="2122512664"/>
        <c:axId val="2112337896"/>
      </c:lineChart>
      <c:catAx>
        <c:axId val="2122512664"/>
        <c:scaling>
          <c:orientation val="minMax"/>
        </c:scaling>
        <c:delete val="0"/>
        <c:axPos val="b"/>
        <c:majorTickMark val="out"/>
        <c:minorTickMark val="none"/>
        <c:tickLblPos val="nextTo"/>
        <c:crossAx val="2112337896"/>
        <c:crosses val="autoZero"/>
        <c:auto val="1"/>
        <c:lblAlgn val="ctr"/>
        <c:lblOffset val="100"/>
        <c:noMultiLvlLbl val="0"/>
      </c:catAx>
      <c:valAx>
        <c:axId val="2112337896"/>
        <c:scaling>
          <c:orientation val="minMax"/>
        </c:scaling>
        <c:delete val="0"/>
        <c:axPos val="l"/>
        <c:majorGridlines/>
        <c:numFmt formatCode="General" sourceLinked="1"/>
        <c:majorTickMark val="out"/>
        <c:minorTickMark val="none"/>
        <c:tickLblPos val="nextTo"/>
        <c:crossAx val="2122512664"/>
        <c:crosses val="autoZero"/>
        <c:crossBetween val="between"/>
      </c:valAx>
    </c:plotArea>
    <c:plotVisOnly val="1"/>
    <c:dispBlanksAs val="gap"/>
    <c:showDLblsOverMax val="0"/>
  </c:chart>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678912948381453"/>
          <c:y val="0.0282524059492563"/>
          <c:w val="0.709038713910761"/>
          <c:h val="0.832619568387285"/>
        </c:manualLayout>
      </c:layout>
      <c:lineChart>
        <c:grouping val="standard"/>
        <c:varyColors val="0"/>
        <c:ser>
          <c:idx val="0"/>
          <c:order val="0"/>
          <c:marker>
            <c:symbol val="none"/>
          </c:marker>
          <c:val>
            <c:numRef>
              <c:f>Sheet1!$C$5:$C$14</c:f>
              <c:numCache>
                <c:formatCode>General</c:formatCode>
                <c:ptCount val="10"/>
                <c:pt idx="0">
                  <c:v>1.0</c:v>
                </c:pt>
                <c:pt idx="1">
                  <c:v>2.0</c:v>
                </c:pt>
                <c:pt idx="2">
                  <c:v>1.0</c:v>
                </c:pt>
                <c:pt idx="3">
                  <c:v>1.0</c:v>
                </c:pt>
                <c:pt idx="4">
                  <c:v>2.0</c:v>
                </c:pt>
                <c:pt idx="5">
                  <c:v>1.0</c:v>
                </c:pt>
                <c:pt idx="6">
                  <c:v>3.0</c:v>
                </c:pt>
                <c:pt idx="7">
                  <c:v>3.0</c:v>
                </c:pt>
                <c:pt idx="8">
                  <c:v>2.0</c:v>
                </c:pt>
                <c:pt idx="9">
                  <c:v>3.0</c:v>
                </c:pt>
              </c:numCache>
            </c:numRef>
          </c:val>
          <c:smooth val="0"/>
        </c:ser>
        <c:dLbls>
          <c:showLegendKey val="0"/>
          <c:showVal val="0"/>
          <c:showCatName val="0"/>
          <c:showSerName val="0"/>
          <c:showPercent val="0"/>
          <c:showBubbleSize val="0"/>
        </c:dLbls>
        <c:marker val="1"/>
        <c:smooth val="0"/>
        <c:axId val="2109134376"/>
        <c:axId val="2108808264"/>
      </c:lineChart>
      <c:catAx>
        <c:axId val="2109134376"/>
        <c:scaling>
          <c:orientation val="minMax"/>
        </c:scaling>
        <c:delete val="0"/>
        <c:axPos val="b"/>
        <c:majorTickMark val="out"/>
        <c:minorTickMark val="none"/>
        <c:tickLblPos val="nextTo"/>
        <c:crossAx val="2108808264"/>
        <c:crosses val="autoZero"/>
        <c:auto val="1"/>
        <c:lblAlgn val="ctr"/>
        <c:lblOffset val="100"/>
        <c:noMultiLvlLbl val="0"/>
      </c:catAx>
      <c:valAx>
        <c:axId val="2108808264"/>
        <c:scaling>
          <c:orientation val="minMax"/>
        </c:scaling>
        <c:delete val="0"/>
        <c:axPos val="l"/>
        <c:majorGridlines/>
        <c:numFmt formatCode="General" sourceLinked="1"/>
        <c:majorTickMark val="out"/>
        <c:minorTickMark val="none"/>
        <c:tickLblPos val="nextTo"/>
        <c:crossAx val="2109134376"/>
        <c:crosses val="autoZero"/>
        <c:crossBetween val="between"/>
      </c:valAx>
    </c:plotArea>
    <c:plotVisOnly val="1"/>
    <c:dispBlanksAs val="gap"/>
    <c:showDLblsOverMax val="0"/>
  </c:chart>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2543963254593"/>
          <c:y val="0.0282524059492563"/>
          <c:w val="0.897456036745407"/>
          <c:h val="0.832619568387285"/>
        </c:manualLayout>
      </c:layout>
      <c:lineChart>
        <c:grouping val="standard"/>
        <c:varyColors val="0"/>
        <c:ser>
          <c:idx val="0"/>
          <c:order val="0"/>
          <c:marker>
            <c:symbol val="none"/>
          </c:marker>
          <c:val>
            <c:numRef>
              <c:f>Sheet2!$D$4:$D$14</c:f>
              <c:numCache>
                <c:formatCode>General</c:formatCode>
                <c:ptCount val="11"/>
                <c:pt idx="0">
                  <c:v>1.0</c:v>
                </c:pt>
                <c:pt idx="1">
                  <c:v>1.0</c:v>
                </c:pt>
                <c:pt idx="2">
                  <c:v>0.0</c:v>
                </c:pt>
                <c:pt idx="3">
                  <c:v>1.0</c:v>
                </c:pt>
                <c:pt idx="4">
                  <c:v>1.0</c:v>
                </c:pt>
                <c:pt idx="5">
                  <c:v>2.0</c:v>
                </c:pt>
                <c:pt idx="6">
                  <c:v>2.0</c:v>
                </c:pt>
                <c:pt idx="7">
                  <c:v>2.0</c:v>
                </c:pt>
                <c:pt idx="8">
                  <c:v>2.0</c:v>
                </c:pt>
                <c:pt idx="9">
                  <c:v>3.0</c:v>
                </c:pt>
              </c:numCache>
            </c:numRef>
          </c:val>
          <c:smooth val="0"/>
        </c:ser>
        <c:dLbls>
          <c:showLegendKey val="0"/>
          <c:showVal val="0"/>
          <c:showCatName val="0"/>
          <c:showSerName val="0"/>
          <c:showPercent val="0"/>
          <c:showBubbleSize val="0"/>
        </c:dLbls>
        <c:marker val="1"/>
        <c:smooth val="0"/>
        <c:axId val="2109863944"/>
        <c:axId val="2127202424"/>
      </c:lineChart>
      <c:catAx>
        <c:axId val="2109863944"/>
        <c:scaling>
          <c:orientation val="minMax"/>
        </c:scaling>
        <c:delete val="0"/>
        <c:axPos val="b"/>
        <c:majorTickMark val="out"/>
        <c:minorTickMark val="none"/>
        <c:tickLblPos val="nextTo"/>
        <c:crossAx val="2127202424"/>
        <c:crosses val="autoZero"/>
        <c:auto val="1"/>
        <c:lblAlgn val="ctr"/>
        <c:lblOffset val="100"/>
        <c:noMultiLvlLbl val="0"/>
      </c:catAx>
      <c:valAx>
        <c:axId val="2127202424"/>
        <c:scaling>
          <c:orientation val="minMax"/>
          <c:max val="10.0"/>
        </c:scaling>
        <c:delete val="0"/>
        <c:axPos val="l"/>
        <c:majorGridlines/>
        <c:numFmt formatCode="General" sourceLinked="1"/>
        <c:majorTickMark val="out"/>
        <c:minorTickMark val="none"/>
        <c:tickLblPos val="nextTo"/>
        <c:crossAx val="2109863944"/>
        <c:crosses val="autoZero"/>
        <c:crossBetween val="between"/>
        <c:minorUnit val="0.2"/>
      </c:valAx>
    </c:plotArea>
    <c:plotVisOnly val="1"/>
    <c:dispBlanksAs val="gap"/>
    <c:showDLblsOverMax val="0"/>
  </c:chart>
  <c:externalData r:id="rId1">
    <c:autoUpdate val="0"/>
  </c:externalData>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8.png"/></Relationships>
</file>

<file path=ppt/drawings/drawing1.xml><?xml version="1.0" encoding="utf-8"?>
<c:userShapes xmlns:c="http://schemas.openxmlformats.org/drawingml/2006/chart">
  <cdr:relSizeAnchor xmlns:cdr="http://schemas.openxmlformats.org/drawingml/2006/chartDrawing">
    <cdr:from>
      <cdr:x>0.73527</cdr:x>
      <cdr:y>0.24277</cdr:y>
    </cdr:from>
    <cdr:to>
      <cdr:x>0.78052</cdr:x>
      <cdr:y>0.28916</cdr:y>
    </cdr:to>
    <cdr:sp macro="" textlink="">
      <cdr:nvSpPr>
        <cdr:cNvPr id="2" name="Oval 1"/>
        <cdr:cNvSpPr/>
      </cdr:nvSpPr>
      <cdr:spPr>
        <a:xfrm xmlns:a="http://schemas.openxmlformats.org/drawingml/2006/main">
          <a:off x="2971800" y="956932"/>
          <a:ext cx="182880" cy="182880"/>
        </a:xfrm>
        <a:prstGeom xmlns:a="http://schemas.openxmlformats.org/drawingml/2006/main" prst="ellipse">
          <a:avLst/>
        </a:prstGeom>
      </cdr:spPr>
      <cdr:style>
        <a:lnRef xmlns:a="http://schemas.openxmlformats.org/drawingml/2006/main" idx="2">
          <a:schemeClr val="accent5">
            <a:shade val="50000"/>
          </a:schemeClr>
        </a:lnRef>
        <a:fillRef xmlns:a="http://schemas.openxmlformats.org/drawingml/2006/main" idx="1">
          <a:schemeClr val="accent5"/>
        </a:fillRef>
        <a:effectRef xmlns:a="http://schemas.openxmlformats.org/drawingml/2006/main" idx="0">
          <a:schemeClr val="accent5"/>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0.28684</cdr:x>
      <cdr:y>0.28237</cdr:y>
    </cdr:from>
    <cdr:to>
      <cdr:x>0.7419</cdr:x>
      <cdr:y>0.49645</cdr:y>
    </cdr:to>
    <cdr:cxnSp macro="">
      <cdr:nvCxnSpPr>
        <cdr:cNvPr id="4" name="Straight Connector 3"/>
        <cdr:cNvCxnSpPr>
          <a:endCxn xmlns:a="http://schemas.openxmlformats.org/drawingml/2006/main" id="2" idx="3"/>
        </cdr:cNvCxnSpPr>
      </cdr:nvCxnSpPr>
      <cdr:spPr>
        <a:xfrm xmlns:a="http://schemas.openxmlformats.org/drawingml/2006/main" flipV="1">
          <a:off x="1159359" y="1113030"/>
          <a:ext cx="1839223" cy="843870"/>
        </a:xfrm>
        <a:prstGeom xmlns:a="http://schemas.openxmlformats.org/drawingml/2006/main" prst="line">
          <a:avLst/>
        </a:prstGeom>
      </cdr:spPr>
      <cdr:style>
        <a:lnRef xmlns:a="http://schemas.openxmlformats.org/drawingml/2006/main" idx="1">
          <a:schemeClr val="accent5"/>
        </a:lnRef>
        <a:fillRef xmlns:a="http://schemas.openxmlformats.org/drawingml/2006/main" idx="0">
          <a:schemeClr val="accent5"/>
        </a:fillRef>
        <a:effectRef xmlns:a="http://schemas.openxmlformats.org/drawingml/2006/main" idx="0">
          <a:schemeClr val="accent5"/>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0.16667</cdr:x>
      <cdr:y>0.38889</cdr:y>
    </cdr:from>
    <cdr:to>
      <cdr:x>0.67917</cdr:x>
      <cdr:y>0.62153</cdr:y>
    </cdr:to>
    <cdr:cxnSp macro="">
      <cdr:nvCxnSpPr>
        <cdr:cNvPr id="3" name="Straight Connector 2"/>
        <cdr:cNvCxnSpPr/>
      </cdr:nvCxnSpPr>
      <cdr:spPr>
        <a:xfrm xmlns:a="http://schemas.openxmlformats.org/drawingml/2006/main" flipV="1">
          <a:off x="762000" y="1066800"/>
          <a:ext cx="2343150" cy="638178"/>
        </a:xfrm>
        <a:prstGeom xmlns:a="http://schemas.openxmlformats.org/drawingml/2006/main" prst="line">
          <a:avLst/>
        </a:prstGeom>
      </cdr:spPr>
      <cdr:style>
        <a:lnRef xmlns:a="http://schemas.openxmlformats.org/drawingml/2006/main" idx="2">
          <a:schemeClr val="accent4"/>
        </a:lnRef>
        <a:fillRef xmlns:a="http://schemas.openxmlformats.org/drawingml/2006/main" idx="0">
          <a:schemeClr val="accent4"/>
        </a:fillRef>
        <a:effectRef xmlns:a="http://schemas.openxmlformats.org/drawingml/2006/main" idx="1">
          <a:schemeClr val="accent4"/>
        </a:effectRef>
        <a:fontRef xmlns:a="http://schemas.openxmlformats.org/drawingml/2006/main" idx="minor">
          <a:schemeClr val="tx1"/>
        </a:fontRef>
      </cdr:style>
    </cdr:cxnSp>
  </cdr:relSizeAnchor>
  <cdr:relSizeAnchor xmlns:cdr="http://schemas.openxmlformats.org/drawingml/2006/chartDrawing">
    <cdr:from>
      <cdr:x>0.68333</cdr:x>
      <cdr:y>0.38889</cdr:y>
    </cdr:from>
    <cdr:to>
      <cdr:x>0.94583</cdr:x>
      <cdr:y>0.74479</cdr:y>
    </cdr:to>
    <cdr:sp macro="" textlink="">
      <cdr:nvSpPr>
        <cdr:cNvPr id="4" name="TextBox 3"/>
        <cdr:cNvSpPr txBox="1"/>
      </cdr:nvSpPr>
      <cdr:spPr>
        <a:xfrm xmlns:a="http://schemas.openxmlformats.org/drawingml/2006/main">
          <a:off x="3124200" y="1066801"/>
          <a:ext cx="1200135" cy="97630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dirty="0" smtClean="0"/>
            <a:t>Trend</a:t>
          </a:r>
          <a:r>
            <a:rPr lang="en-US" sz="1100" baseline="0" dirty="0" smtClean="0"/>
            <a:t> </a:t>
          </a:r>
          <a:r>
            <a:rPr lang="en-US" sz="1100" baseline="0" dirty="0"/>
            <a:t>line.</a:t>
          </a:r>
          <a:endParaRPr lang="en-US" sz="1100" dirty="0"/>
        </a:p>
      </cdr:txBody>
    </cdr:sp>
  </cdr:relSizeAnchor>
  <cdr:relSizeAnchor xmlns:cdr="http://schemas.openxmlformats.org/drawingml/2006/chartDrawing">
    <cdr:from>
      <cdr:x>0.18542</cdr:x>
      <cdr:y>0.15799</cdr:y>
    </cdr:from>
    <cdr:to>
      <cdr:x>0.76042</cdr:x>
      <cdr:y>0.63021</cdr:y>
    </cdr:to>
    <cdr:cxnSp macro="">
      <cdr:nvCxnSpPr>
        <cdr:cNvPr id="8" name="Straight Connector 7"/>
        <cdr:cNvCxnSpPr/>
      </cdr:nvCxnSpPr>
      <cdr:spPr>
        <a:xfrm xmlns:a="http://schemas.openxmlformats.org/drawingml/2006/main" flipV="1">
          <a:off x="847725" y="433388"/>
          <a:ext cx="2628900" cy="1295400"/>
        </a:xfrm>
        <a:prstGeom xmlns:a="http://schemas.openxmlformats.org/drawingml/2006/main" prst="line">
          <a:avLst/>
        </a:prstGeom>
      </cdr:spPr>
      <cdr:style>
        <a:lnRef xmlns:a="http://schemas.openxmlformats.org/drawingml/2006/main" idx="2">
          <a:schemeClr val="accent2"/>
        </a:lnRef>
        <a:fillRef xmlns:a="http://schemas.openxmlformats.org/drawingml/2006/main" idx="0">
          <a:schemeClr val="accent2"/>
        </a:fillRef>
        <a:effectRef xmlns:a="http://schemas.openxmlformats.org/drawingml/2006/main" idx="1">
          <a:schemeClr val="accent2"/>
        </a:effectRef>
        <a:fontRef xmlns:a="http://schemas.openxmlformats.org/drawingml/2006/main" idx="minor">
          <a:schemeClr val="tx1"/>
        </a:fontRef>
      </cdr:style>
    </cdr:cxnSp>
  </cdr:relSizeAnchor>
  <cdr:relSizeAnchor xmlns:cdr="http://schemas.openxmlformats.org/drawingml/2006/chartDrawing">
    <cdr:from>
      <cdr:x>0.73333</cdr:x>
      <cdr:y>0.25</cdr:y>
    </cdr:from>
    <cdr:to>
      <cdr:x>0.93333</cdr:x>
      <cdr:y>0.58333</cdr:y>
    </cdr:to>
    <cdr:sp macro="" textlink="">
      <cdr:nvSpPr>
        <cdr:cNvPr id="9" name="TextBox 8"/>
        <cdr:cNvSpPr txBox="1"/>
      </cdr:nvSpPr>
      <cdr:spPr>
        <a:xfrm xmlns:a="http://schemas.openxmlformats.org/drawingml/2006/main">
          <a:off x="3352800" y="685800"/>
          <a:ext cx="914400" cy="91439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dirty="0" err="1" smtClean="0"/>
            <a:t>Aimline</a:t>
          </a:r>
          <a:r>
            <a:rPr lang="en-US" sz="1100" dirty="0" smtClean="0"/>
            <a:t> </a:t>
          </a:r>
        </a:p>
      </cdr:txBody>
    </cdr:sp>
  </cdr:relSizeAnchor>
  <cdr:relSizeAnchor xmlns:cdr="http://schemas.openxmlformats.org/drawingml/2006/chartDrawing">
    <cdr:from>
      <cdr:x>0.73333</cdr:x>
      <cdr:y>0.11111</cdr:y>
    </cdr:from>
    <cdr:to>
      <cdr:x>0.81333</cdr:x>
      <cdr:y>0.21111</cdr:y>
    </cdr:to>
    <cdr:sp macro="" textlink="">
      <cdr:nvSpPr>
        <cdr:cNvPr id="10" name="5-Point Star 9"/>
        <cdr:cNvSpPr/>
      </cdr:nvSpPr>
      <cdr:spPr>
        <a:xfrm xmlns:a="http://schemas.openxmlformats.org/drawingml/2006/main">
          <a:off x="3352800" y="304800"/>
          <a:ext cx="365760" cy="274320"/>
        </a:xfrm>
        <a:prstGeom xmlns:a="http://schemas.openxmlformats.org/drawingml/2006/main" prst="star5">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0.3</cdr:x>
      <cdr:y>0.61111</cdr:y>
    </cdr:from>
    <cdr:to>
      <cdr:x>0.51667</cdr:x>
      <cdr:y>0.94444</cdr:y>
    </cdr:to>
    <cdr:sp macro="" textlink="">
      <cdr:nvSpPr>
        <cdr:cNvPr id="2" name="TextBox 1"/>
        <cdr:cNvSpPr txBox="1"/>
      </cdr:nvSpPr>
      <cdr:spPr>
        <a:xfrm xmlns:a="http://schemas.openxmlformats.org/drawingml/2006/main">
          <a:off x="1371600" y="1676400"/>
          <a:ext cx="9906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dirty="0" smtClean="0"/>
            <a:t>Daily data</a:t>
          </a:r>
          <a:endParaRPr lang="en-US" sz="1100" dirty="0"/>
        </a:p>
      </cdr:txBody>
    </cdr:sp>
  </cdr:relSizeAnchor>
</c:userShapes>
</file>

<file path=ppt/drawings/drawing3.xml><?xml version="1.0" encoding="utf-8"?>
<c:userShapes xmlns:c="http://schemas.openxmlformats.org/drawingml/2006/chart">
  <cdr:relSizeAnchor xmlns:cdr="http://schemas.openxmlformats.org/drawingml/2006/chartDrawing">
    <cdr:from>
      <cdr:x>0.22292</cdr:x>
      <cdr:y>0.68576</cdr:y>
    </cdr:from>
    <cdr:to>
      <cdr:x>0.80208</cdr:x>
      <cdr:y>0.76563</cdr:y>
    </cdr:to>
    <cdr:cxnSp macro="">
      <cdr:nvCxnSpPr>
        <cdr:cNvPr id="3" name="Straight Connector 2"/>
        <cdr:cNvCxnSpPr/>
      </cdr:nvCxnSpPr>
      <cdr:spPr>
        <a:xfrm xmlns:a="http://schemas.openxmlformats.org/drawingml/2006/main" flipV="1">
          <a:off x="1019175" y="1881188"/>
          <a:ext cx="2647950" cy="219075"/>
        </a:xfrm>
        <a:prstGeom xmlns:a="http://schemas.openxmlformats.org/drawingml/2006/main" prst="line">
          <a:avLst/>
        </a:prstGeom>
      </cdr:spPr>
      <cdr:style>
        <a:lnRef xmlns:a="http://schemas.openxmlformats.org/drawingml/2006/main" idx="2">
          <a:schemeClr val="accent4"/>
        </a:lnRef>
        <a:fillRef xmlns:a="http://schemas.openxmlformats.org/drawingml/2006/main" idx="0">
          <a:schemeClr val="accent4"/>
        </a:fillRef>
        <a:effectRef xmlns:a="http://schemas.openxmlformats.org/drawingml/2006/main" idx="1">
          <a:schemeClr val="accent4"/>
        </a:effectRef>
        <a:fontRef xmlns:a="http://schemas.openxmlformats.org/drawingml/2006/main" idx="minor">
          <a:schemeClr val="tx1"/>
        </a:fontRef>
      </cdr:style>
    </cdr:cxnSp>
  </cdr:relSizeAnchor>
  <cdr:relSizeAnchor xmlns:cdr="http://schemas.openxmlformats.org/drawingml/2006/chartDrawing">
    <cdr:from>
      <cdr:x>0.8</cdr:x>
      <cdr:y>0.66667</cdr:y>
    </cdr:from>
    <cdr:to>
      <cdr:x>1</cdr:x>
      <cdr:y>1</cdr:y>
    </cdr:to>
    <cdr:sp macro="" textlink="">
      <cdr:nvSpPr>
        <cdr:cNvPr id="4" name="TextBox 3"/>
        <cdr:cNvSpPr txBox="1"/>
      </cdr:nvSpPr>
      <cdr:spPr>
        <a:xfrm xmlns:a="http://schemas.openxmlformats.org/drawingml/2006/main">
          <a:off x="3867150" y="197643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a:t>Trend line</a:t>
          </a:r>
        </a:p>
      </cdr:txBody>
    </cdr:sp>
  </cdr:relSizeAnchor>
  <cdr:relSizeAnchor xmlns:cdr="http://schemas.openxmlformats.org/drawingml/2006/chartDrawing">
    <cdr:from>
      <cdr:x>0.1125</cdr:x>
      <cdr:y>0.67188</cdr:y>
    </cdr:from>
    <cdr:to>
      <cdr:x>0.32917</cdr:x>
      <cdr:y>1</cdr:y>
    </cdr:to>
    <cdr:sp macro="" textlink="">
      <cdr:nvSpPr>
        <cdr:cNvPr id="5" name="TextBox 4"/>
        <cdr:cNvSpPr txBox="1"/>
      </cdr:nvSpPr>
      <cdr:spPr>
        <a:xfrm xmlns:a="http://schemas.openxmlformats.org/drawingml/2006/main">
          <a:off x="514350" y="1843088"/>
          <a:ext cx="990600" cy="90011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a:t>Daily</a:t>
          </a:r>
          <a:r>
            <a:rPr lang="en-US" sz="1100" baseline="0"/>
            <a:t> data</a:t>
          </a:r>
          <a:endParaRPr lang="en-US" sz="1100"/>
        </a:p>
      </cdr:txBody>
    </cdr:sp>
  </cdr:relSizeAnchor>
  <cdr:relSizeAnchor xmlns:cdr="http://schemas.openxmlformats.org/drawingml/2006/chartDrawing">
    <cdr:from>
      <cdr:x>0.22292</cdr:x>
      <cdr:y>0.02604</cdr:y>
    </cdr:from>
    <cdr:to>
      <cdr:x>0.88125</cdr:x>
      <cdr:y>0.77604</cdr:y>
    </cdr:to>
    <cdr:cxnSp macro="">
      <cdr:nvCxnSpPr>
        <cdr:cNvPr id="7" name="Straight Connector 6"/>
        <cdr:cNvCxnSpPr/>
      </cdr:nvCxnSpPr>
      <cdr:spPr>
        <a:xfrm xmlns:a="http://schemas.openxmlformats.org/drawingml/2006/main" flipV="1">
          <a:off x="1019175" y="71438"/>
          <a:ext cx="3009900" cy="2057400"/>
        </a:xfrm>
        <a:prstGeom xmlns:a="http://schemas.openxmlformats.org/drawingml/2006/main" prst="line">
          <a:avLst/>
        </a:prstGeom>
      </cdr:spPr>
      <cdr:style>
        <a:lnRef xmlns:a="http://schemas.openxmlformats.org/drawingml/2006/main" idx="2">
          <a:schemeClr val="accent2"/>
        </a:lnRef>
        <a:fillRef xmlns:a="http://schemas.openxmlformats.org/drawingml/2006/main" idx="0">
          <a:schemeClr val="accent2"/>
        </a:fillRef>
        <a:effectRef xmlns:a="http://schemas.openxmlformats.org/drawingml/2006/main" idx="1">
          <a:schemeClr val="accent2"/>
        </a:effectRef>
        <a:fontRef xmlns:a="http://schemas.openxmlformats.org/drawingml/2006/main" idx="minor">
          <a:schemeClr val="tx1"/>
        </a:fontRef>
      </cdr:style>
    </cdr:cxnSp>
  </cdr:relSizeAnchor>
  <cdr:relSizeAnchor xmlns:cdr="http://schemas.openxmlformats.org/drawingml/2006/chartDrawing">
    <cdr:from>
      <cdr:x>0.85</cdr:x>
      <cdr:y>0</cdr:y>
    </cdr:from>
    <cdr:to>
      <cdr:x>0.91</cdr:x>
      <cdr:y>0.1</cdr:y>
    </cdr:to>
    <cdr:sp macro="" textlink="">
      <cdr:nvSpPr>
        <cdr:cNvPr id="8" name="5-Point Star 7"/>
        <cdr:cNvSpPr/>
      </cdr:nvSpPr>
      <cdr:spPr>
        <a:xfrm xmlns:a="http://schemas.openxmlformats.org/drawingml/2006/main">
          <a:off x="3886200" y="0"/>
          <a:ext cx="274320" cy="274320"/>
        </a:xfrm>
        <a:prstGeom xmlns:a="http://schemas.openxmlformats.org/drawingml/2006/main" prst="star5">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9266" name="Rectangle 2"/>
          <p:cNvSpPr>
            <a:spLocks noGrp="1" noChangeArrowheads="1"/>
          </p:cNvSpPr>
          <p:nvPr>
            <p:ph type="hdr" sz="quarter"/>
          </p:nvPr>
        </p:nvSpPr>
        <p:spPr bwMode="auto">
          <a:xfrm>
            <a:off x="0" y="1"/>
            <a:ext cx="3037840" cy="461642"/>
          </a:xfrm>
          <a:prstGeom prst="rect">
            <a:avLst/>
          </a:prstGeom>
          <a:noFill/>
          <a:ln w="9525">
            <a:noFill/>
            <a:miter lim="800000"/>
            <a:headEnd/>
            <a:tailEnd/>
          </a:ln>
          <a:effectLst/>
        </p:spPr>
        <p:txBody>
          <a:bodyPr vert="horz" wrap="square" lIns="92830" tIns="46415" rIns="92830" bIns="46415" numCol="1" anchor="t" anchorCtr="0" compatLnSpc="1">
            <a:prstTxWarp prst="textNoShape">
              <a:avLst/>
            </a:prstTxWarp>
          </a:bodyPr>
          <a:lstStyle>
            <a:lvl1pPr defTabSz="928389">
              <a:defRPr sz="1200">
                <a:latin typeface="Arial" charset="0"/>
              </a:defRPr>
            </a:lvl1pPr>
          </a:lstStyle>
          <a:p>
            <a:pPr>
              <a:defRPr/>
            </a:pPr>
            <a:endParaRPr lang="en-US"/>
          </a:p>
        </p:txBody>
      </p:sp>
      <p:sp>
        <p:nvSpPr>
          <p:cNvPr id="139267" name="Rectangle 3"/>
          <p:cNvSpPr>
            <a:spLocks noGrp="1" noChangeArrowheads="1"/>
          </p:cNvSpPr>
          <p:nvPr>
            <p:ph type="dt" sz="quarter" idx="1"/>
          </p:nvPr>
        </p:nvSpPr>
        <p:spPr bwMode="auto">
          <a:xfrm>
            <a:off x="3970938" y="1"/>
            <a:ext cx="3037840" cy="461642"/>
          </a:xfrm>
          <a:prstGeom prst="rect">
            <a:avLst/>
          </a:prstGeom>
          <a:noFill/>
          <a:ln w="9525">
            <a:noFill/>
            <a:miter lim="800000"/>
            <a:headEnd/>
            <a:tailEnd/>
          </a:ln>
          <a:effectLst/>
        </p:spPr>
        <p:txBody>
          <a:bodyPr vert="horz" wrap="square" lIns="92830" tIns="46415" rIns="92830" bIns="46415" numCol="1" anchor="t" anchorCtr="0" compatLnSpc="1">
            <a:prstTxWarp prst="textNoShape">
              <a:avLst/>
            </a:prstTxWarp>
          </a:bodyPr>
          <a:lstStyle>
            <a:lvl1pPr algn="r" defTabSz="928389">
              <a:defRPr sz="1200">
                <a:latin typeface="Arial" charset="0"/>
              </a:defRPr>
            </a:lvl1pPr>
          </a:lstStyle>
          <a:p>
            <a:pPr>
              <a:defRPr/>
            </a:pPr>
            <a:endParaRPr lang="en-US"/>
          </a:p>
        </p:txBody>
      </p:sp>
      <p:sp>
        <p:nvSpPr>
          <p:cNvPr id="139268" name="Rectangle 4"/>
          <p:cNvSpPr>
            <a:spLocks noGrp="1" noChangeArrowheads="1"/>
          </p:cNvSpPr>
          <p:nvPr>
            <p:ph type="ftr" sz="quarter" idx="2"/>
          </p:nvPr>
        </p:nvSpPr>
        <p:spPr bwMode="auto">
          <a:xfrm>
            <a:off x="0" y="8772820"/>
            <a:ext cx="3037840" cy="461642"/>
          </a:xfrm>
          <a:prstGeom prst="rect">
            <a:avLst/>
          </a:prstGeom>
          <a:noFill/>
          <a:ln w="9525">
            <a:noFill/>
            <a:miter lim="800000"/>
            <a:headEnd/>
            <a:tailEnd/>
          </a:ln>
          <a:effectLst/>
        </p:spPr>
        <p:txBody>
          <a:bodyPr vert="horz" wrap="square" lIns="92830" tIns="46415" rIns="92830" bIns="46415" numCol="1" anchor="b" anchorCtr="0" compatLnSpc="1">
            <a:prstTxWarp prst="textNoShape">
              <a:avLst/>
            </a:prstTxWarp>
          </a:bodyPr>
          <a:lstStyle>
            <a:lvl1pPr defTabSz="928389">
              <a:defRPr sz="1200">
                <a:latin typeface="Arial" charset="0"/>
              </a:defRPr>
            </a:lvl1pPr>
          </a:lstStyle>
          <a:p>
            <a:pPr>
              <a:defRPr/>
            </a:pPr>
            <a:endParaRPr lang="en-US"/>
          </a:p>
        </p:txBody>
      </p:sp>
      <p:sp>
        <p:nvSpPr>
          <p:cNvPr id="139269" name="Rectangle 5"/>
          <p:cNvSpPr>
            <a:spLocks noGrp="1" noChangeArrowheads="1"/>
          </p:cNvSpPr>
          <p:nvPr>
            <p:ph type="sldNum" sz="quarter" idx="3"/>
          </p:nvPr>
        </p:nvSpPr>
        <p:spPr bwMode="auto">
          <a:xfrm>
            <a:off x="3970938" y="8772820"/>
            <a:ext cx="3037840" cy="461642"/>
          </a:xfrm>
          <a:prstGeom prst="rect">
            <a:avLst/>
          </a:prstGeom>
          <a:noFill/>
          <a:ln w="9525">
            <a:noFill/>
            <a:miter lim="800000"/>
            <a:headEnd/>
            <a:tailEnd/>
          </a:ln>
          <a:effectLst/>
        </p:spPr>
        <p:txBody>
          <a:bodyPr vert="horz" wrap="square" lIns="92830" tIns="46415" rIns="92830" bIns="46415" numCol="1" anchor="b" anchorCtr="0" compatLnSpc="1">
            <a:prstTxWarp prst="textNoShape">
              <a:avLst/>
            </a:prstTxWarp>
          </a:bodyPr>
          <a:lstStyle>
            <a:lvl1pPr algn="r" defTabSz="928389">
              <a:defRPr sz="1200">
                <a:latin typeface="Arial" charset="0"/>
              </a:defRPr>
            </a:lvl1pPr>
          </a:lstStyle>
          <a:p>
            <a:pPr>
              <a:defRPr/>
            </a:pPr>
            <a:fld id="{289740B4-EDAD-4786-A71C-C763698C07D6}" type="slidenum">
              <a:rPr lang="en-US"/>
              <a:pPr>
                <a:defRPr/>
              </a:pPr>
              <a:t>‹#›</a:t>
            </a:fld>
            <a:endParaRPr lang="en-US"/>
          </a:p>
        </p:txBody>
      </p:sp>
    </p:spTree>
    <p:extLst>
      <p:ext uri="{BB962C8B-B14F-4D97-AF65-F5344CB8AC3E}">
        <p14:creationId xmlns:p14="http://schemas.microsoft.com/office/powerpoint/2010/main" val="23452204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1858" name="Rectangle 2"/>
          <p:cNvSpPr>
            <a:spLocks noGrp="1" noChangeArrowheads="1"/>
          </p:cNvSpPr>
          <p:nvPr>
            <p:ph type="hdr" sz="quarter"/>
          </p:nvPr>
        </p:nvSpPr>
        <p:spPr bwMode="auto">
          <a:xfrm>
            <a:off x="0" y="1"/>
            <a:ext cx="3037840" cy="461642"/>
          </a:xfrm>
          <a:prstGeom prst="rect">
            <a:avLst/>
          </a:prstGeom>
          <a:noFill/>
          <a:ln w="9525">
            <a:noFill/>
            <a:miter lim="800000"/>
            <a:headEnd/>
            <a:tailEnd/>
          </a:ln>
          <a:effectLst/>
        </p:spPr>
        <p:txBody>
          <a:bodyPr vert="horz" wrap="square" lIns="92830" tIns="46415" rIns="92830" bIns="46415" numCol="1" anchor="t" anchorCtr="0" compatLnSpc="1">
            <a:prstTxWarp prst="textNoShape">
              <a:avLst/>
            </a:prstTxWarp>
          </a:bodyPr>
          <a:lstStyle>
            <a:lvl1pPr defTabSz="928389">
              <a:defRPr sz="1200">
                <a:latin typeface="Arial" charset="0"/>
              </a:defRPr>
            </a:lvl1pPr>
          </a:lstStyle>
          <a:p>
            <a:pPr>
              <a:defRPr/>
            </a:pPr>
            <a:endParaRPr lang="en-US"/>
          </a:p>
        </p:txBody>
      </p:sp>
      <p:sp>
        <p:nvSpPr>
          <p:cNvPr id="121859" name="Rectangle 3"/>
          <p:cNvSpPr>
            <a:spLocks noGrp="1" noChangeArrowheads="1"/>
          </p:cNvSpPr>
          <p:nvPr>
            <p:ph type="dt" idx="1"/>
          </p:nvPr>
        </p:nvSpPr>
        <p:spPr bwMode="auto">
          <a:xfrm>
            <a:off x="3970938" y="1"/>
            <a:ext cx="3037840" cy="461642"/>
          </a:xfrm>
          <a:prstGeom prst="rect">
            <a:avLst/>
          </a:prstGeom>
          <a:noFill/>
          <a:ln w="9525">
            <a:noFill/>
            <a:miter lim="800000"/>
            <a:headEnd/>
            <a:tailEnd/>
          </a:ln>
          <a:effectLst/>
        </p:spPr>
        <p:txBody>
          <a:bodyPr vert="horz" wrap="square" lIns="92830" tIns="46415" rIns="92830" bIns="46415" numCol="1" anchor="t" anchorCtr="0" compatLnSpc="1">
            <a:prstTxWarp prst="textNoShape">
              <a:avLst/>
            </a:prstTxWarp>
          </a:bodyPr>
          <a:lstStyle>
            <a:lvl1pPr algn="r" defTabSz="928389">
              <a:defRPr sz="1200">
                <a:latin typeface="Arial" charset="0"/>
              </a:defRPr>
            </a:lvl1pPr>
          </a:lstStyle>
          <a:p>
            <a:pPr>
              <a:defRPr/>
            </a:pPr>
            <a:endParaRPr lang="en-US"/>
          </a:p>
        </p:txBody>
      </p:sp>
      <p:sp>
        <p:nvSpPr>
          <p:cNvPr id="35844" name="Rectangle 4"/>
          <p:cNvSpPr>
            <a:spLocks noGrp="1" noRot="1" noChangeAspect="1" noChangeArrowheads="1" noTextEdit="1"/>
          </p:cNvSpPr>
          <p:nvPr>
            <p:ph type="sldImg" idx="2"/>
          </p:nvPr>
        </p:nvSpPr>
        <p:spPr bwMode="auto">
          <a:xfrm>
            <a:off x="1195388" y="692150"/>
            <a:ext cx="4619625" cy="34639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61" name="Rectangle 5"/>
          <p:cNvSpPr>
            <a:spLocks noGrp="1" noChangeArrowheads="1"/>
          </p:cNvSpPr>
          <p:nvPr>
            <p:ph type="body" sz="quarter" idx="3"/>
          </p:nvPr>
        </p:nvSpPr>
        <p:spPr bwMode="auto">
          <a:xfrm>
            <a:off x="701040" y="4387217"/>
            <a:ext cx="5608320" cy="4156396"/>
          </a:xfrm>
          <a:prstGeom prst="rect">
            <a:avLst/>
          </a:prstGeom>
          <a:noFill/>
          <a:ln w="9525">
            <a:noFill/>
            <a:miter lim="800000"/>
            <a:headEnd/>
            <a:tailEnd/>
          </a:ln>
          <a:effectLst/>
        </p:spPr>
        <p:txBody>
          <a:bodyPr vert="horz" wrap="square" lIns="92830" tIns="46415" rIns="92830" bIns="4641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21862" name="Rectangle 6"/>
          <p:cNvSpPr>
            <a:spLocks noGrp="1" noChangeArrowheads="1"/>
          </p:cNvSpPr>
          <p:nvPr>
            <p:ph type="ftr" sz="quarter" idx="4"/>
          </p:nvPr>
        </p:nvSpPr>
        <p:spPr bwMode="auto">
          <a:xfrm>
            <a:off x="0" y="8772820"/>
            <a:ext cx="3037840" cy="461642"/>
          </a:xfrm>
          <a:prstGeom prst="rect">
            <a:avLst/>
          </a:prstGeom>
          <a:noFill/>
          <a:ln w="9525">
            <a:noFill/>
            <a:miter lim="800000"/>
            <a:headEnd/>
            <a:tailEnd/>
          </a:ln>
          <a:effectLst/>
        </p:spPr>
        <p:txBody>
          <a:bodyPr vert="horz" wrap="square" lIns="92830" tIns="46415" rIns="92830" bIns="46415" numCol="1" anchor="b" anchorCtr="0" compatLnSpc="1">
            <a:prstTxWarp prst="textNoShape">
              <a:avLst/>
            </a:prstTxWarp>
          </a:bodyPr>
          <a:lstStyle>
            <a:lvl1pPr defTabSz="928389">
              <a:defRPr sz="1200">
                <a:latin typeface="Arial" charset="0"/>
              </a:defRPr>
            </a:lvl1pPr>
          </a:lstStyle>
          <a:p>
            <a:pPr>
              <a:defRPr/>
            </a:pPr>
            <a:endParaRPr lang="en-US"/>
          </a:p>
        </p:txBody>
      </p:sp>
      <p:sp>
        <p:nvSpPr>
          <p:cNvPr id="121863" name="Rectangle 7"/>
          <p:cNvSpPr>
            <a:spLocks noGrp="1" noChangeArrowheads="1"/>
          </p:cNvSpPr>
          <p:nvPr>
            <p:ph type="sldNum" sz="quarter" idx="5"/>
          </p:nvPr>
        </p:nvSpPr>
        <p:spPr bwMode="auto">
          <a:xfrm>
            <a:off x="3970938" y="8772820"/>
            <a:ext cx="3037840" cy="461642"/>
          </a:xfrm>
          <a:prstGeom prst="rect">
            <a:avLst/>
          </a:prstGeom>
          <a:noFill/>
          <a:ln w="9525">
            <a:noFill/>
            <a:miter lim="800000"/>
            <a:headEnd/>
            <a:tailEnd/>
          </a:ln>
          <a:effectLst/>
        </p:spPr>
        <p:txBody>
          <a:bodyPr vert="horz" wrap="square" lIns="92830" tIns="46415" rIns="92830" bIns="46415" numCol="1" anchor="b" anchorCtr="0" compatLnSpc="1">
            <a:prstTxWarp prst="textNoShape">
              <a:avLst/>
            </a:prstTxWarp>
          </a:bodyPr>
          <a:lstStyle>
            <a:lvl1pPr algn="r" defTabSz="928389">
              <a:defRPr sz="1200">
                <a:latin typeface="Arial" charset="0"/>
              </a:defRPr>
            </a:lvl1pPr>
          </a:lstStyle>
          <a:p>
            <a:pPr>
              <a:defRPr/>
            </a:pPr>
            <a:fld id="{50B5EDDD-53E3-4C68-9554-113276A73CAC}" type="slidenum">
              <a:rPr lang="en-US"/>
              <a:pPr>
                <a:defRPr/>
              </a:pPr>
              <a:t>‹#›</a:t>
            </a:fld>
            <a:endParaRPr lang="en-US"/>
          </a:p>
        </p:txBody>
      </p:sp>
    </p:spTree>
    <p:extLst>
      <p:ext uri="{BB962C8B-B14F-4D97-AF65-F5344CB8AC3E}">
        <p14:creationId xmlns:p14="http://schemas.microsoft.com/office/powerpoint/2010/main" val="323299317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 Id="rId3" Type="http://schemas.openxmlformats.org/officeDocument/2006/relationships/chart" Target="../charts/chart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 Id="rId3" Type="http://schemas.openxmlformats.org/officeDocument/2006/relationships/chart" Target="../charts/chart3.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We</a:t>
            </a:r>
            <a:r>
              <a:rPr lang="en-US" baseline="0" dirty="0" smtClean="0"/>
              <a:t> are going to spend some time talking about how to use assessments to improve our instruction.  What has been your experience with taking tests? (let participants share). Have you ever had a test experience that was positive? What made it positive?</a:t>
            </a:r>
            <a:endParaRPr lang="en-US" dirty="0" smtClean="0"/>
          </a:p>
          <a:p>
            <a:endParaRPr lang="en-US" dirty="0">
              <a:latin typeface="Calibri" charset="0"/>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51122" indent="-288893" eaLnBrk="0" hangingPunct="0">
              <a:defRPr sz="2400">
                <a:solidFill>
                  <a:schemeClr val="tx1"/>
                </a:solidFill>
                <a:latin typeface="Arial" charset="0"/>
                <a:ea typeface="ＭＳ Ｐゴシック" charset="0"/>
              </a:defRPr>
            </a:lvl2pPr>
            <a:lvl3pPr marL="1155573" indent="-231115" eaLnBrk="0" hangingPunct="0">
              <a:defRPr sz="2400">
                <a:solidFill>
                  <a:schemeClr val="tx1"/>
                </a:solidFill>
                <a:latin typeface="Arial" charset="0"/>
                <a:ea typeface="ＭＳ Ｐゴシック" charset="0"/>
              </a:defRPr>
            </a:lvl3pPr>
            <a:lvl4pPr marL="1617802" indent="-231115" eaLnBrk="0" hangingPunct="0">
              <a:defRPr sz="2400">
                <a:solidFill>
                  <a:schemeClr val="tx1"/>
                </a:solidFill>
                <a:latin typeface="Arial" charset="0"/>
                <a:ea typeface="ＭＳ Ｐゴシック" charset="0"/>
              </a:defRPr>
            </a:lvl4pPr>
            <a:lvl5pPr marL="2080031" indent="-231115" eaLnBrk="0" hangingPunct="0">
              <a:defRPr sz="2400">
                <a:solidFill>
                  <a:schemeClr val="tx1"/>
                </a:solidFill>
                <a:latin typeface="Arial" charset="0"/>
                <a:ea typeface="ＭＳ Ｐゴシック" charset="0"/>
              </a:defRPr>
            </a:lvl5pPr>
            <a:lvl6pPr marL="2542261" indent="-231115" eaLnBrk="0" fontAlgn="base" hangingPunct="0">
              <a:spcBef>
                <a:spcPct val="0"/>
              </a:spcBef>
              <a:spcAft>
                <a:spcPct val="0"/>
              </a:spcAft>
              <a:defRPr sz="2400">
                <a:solidFill>
                  <a:schemeClr val="tx1"/>
                </a:solidFill>
                <a:latin typeface="Arial" charset="0"/>
                <a:ea typeface="ＭＳ Ｐゴシック" charset="0"/>
              </a:defRPr>
            </a:lvl6pPr>
            <a:lvl7pPr marL="3004490" indent="-231115" eaLnBrk="0" fontAlgn="base" hangingPunct="0">
              <a:spcBef>
                <a:spcPct val="0"/>
              </a:spcBef>
              <a:spcAft>
                <a:spcPct val="0"/>
              </a:spcAft>
              <a:defRPr sz="2400">
                <a:solidFill>
                  <a:schemeClr val="tx1"/>
                </a:solidFill>
                <a:latin typeface="Arial" charset="0"/>
                <a:ea typeface="ＭＳ Ｐゴシック" charset="0"/>
              </a:defRPr>
            </a:lvl7pPr>
            <a:lvl8pPr marL="3466719" indent="-231115" eaLnBrk="0" fontAlgn="base" hangingPunct="0">
              <a:spcBef>
                <a:spcPct val="0"/>
              </a:spcBef>
              <a:spcAft>
                <a:spcPct val="0"/>
              </a:spcAft>
              <a:defRPr sz="2400">
                <a:solidFill>
                  <a:schemeClr val="tx1"/>
                </a:solidFill>
                <a:latin typeface="Arial" charset="0"/>
                <a:ea typeface="ＭＳ Ｐゴシック" charset="0"/>
              </a:defRPr>
            </a:lvl8pPr>
            <a:lvl9pPr marL="3928948" indent="-231115"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E38CBB7-5559-5540-BA03-6B6131DF8BA8}" type="slidenum">
              <a:rPr lang="en-US" sz="1200">
                <a:solidFill>
                  <a:prstClr val="black"/>
                </a:solidFill>
              </a:rPr>
              <a:pPr eaLnBrk="1" hangingPunct="1"/>
              <a:t>1</a:t>
            </a:fld>
            <a:endParaRPr lang="en-US" sz="120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this </a:t>
            </a:r>
            <a:r>
              <a:rPr lang="en-US" baseline="0" dirty="0" err="1" smtClean="0"/>
              <a:t>powerpoint</a:t>
            </a:r>
            <a:r>
              <a:rPr lang="en-US" baseline="0" dirty="0" smtClean="0"/>
              <a:t>, I am going to be talking about two different types of informal, teacher-made assessments. The first one I just shared is called a skills assessment or what teacher often just call a “test”.  Here is a list of times when you might give a test. Giving a test to a student with severe disabilities is fairly new in our field. When we did not teach much academics, we did not need tests of this type. In contrast, we now need a way for students to show mastery of the content just like all students do. The two examples I have shared offer ways to create a simple test for the material you teach. Next I’m going to be talking about using data sheets for progress monitoring. We have been using data sheets with students with severe disabilities for a lot of years, but have not always used them wisely.  To use them wisely, we need to reap the benefit of the time it takes to collect data by letting them help us with our instructional decisions.</a:t>
            </a:r>
            <a:endParaRPr lang="en-US" dirty="0"/>
          </a:p>
        </p:txBody>
      </p:sp>
      <p:sp>
        <p:nvSpPr>
          <p:cNvPr id="4" name="Slide Number Placeholder 3"/>
          <p:cNvSpPr>
            <a:spLocks noGrp="1"/>
          </p:cNvSpPr>
          <p:nvPr>
            <p:ph type="sldNum" sz="quarter" idx="10"/>
          </p:nvPr>
        </p:nvSpPr>
        <p:spPr/>
        <p:txBody>
          <a:bodyPr/>
          <a:lstStyle/>
          <a:p>
            <a:pPr>
              <a:defRPr/>
            </a:pPr>
            <a:fld id="{50B5EDDD-53E3-4C68-9554-113276A73CAC}" type="slidenum">
              <a:rPr lang="en-US" smtClean="0"/>
              <a:pPr>
                <a:defRPr/>
              </a:pPr>
              <a:t>10</a:t>
            </a:fld>
            <a:endParaRPr lang="en-US"/>
          </a:p>
        </p:txBody>
      </p:sp>
    </p:spTree>
    <p:extLst>
      <p:ext uri="{BB962C8B-B14F-4D97-AF65-F5344CB8AC3E}">
        <p14:creationId xmlns:p14="http://schemas.microsoft.com/office/powerpoint/2010/main" val="35461178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look at some examples of data sheets. Here</a:t>
            </a:r>
            <a:r>
              <a:rPr lang="en-US" baseline="0" dirty="0" smtClean="0"/>
              <a:t> are the different options I’ll describe next.</a:t>
            </a:r>
            <a:endParaRPr lang="en-US" dirty="0"/>
          </a:p>
        </p:txBody>
      </p:sp>
      <p:sp>
        <p:nvSpPr>
          <p:cNvPr id="4" name="Slide Number Placeholder 3"/>
          <p:cNvSpPr>
            <a:spLocks noGrp="1"/>
          </p:cNvSpPr>
          <p:nvPr>
            <p:ph type="sldNum" sz="quarter" idx="10"/>
          </p:nvPr>
        </p:nvSpPr>
        <p:spPr/>
        <p:txBody>
          <a:bodyPr/>
          <a:lstStyle/>
          <a:p>
            <a:pPr>
              <a:defRPr/>
            </a:pPr>
            <a:fld id="{50B5EDDD-53E3-4C68-9554-113276A73CAC}" type="slidenum">
              <a:rPr lang="en-US" smtClean="0"/>
              <a:pPr>
                <a:defRPr/>
              </a:pPr>
              <a:t>11</a:t>
            </a:fld>
            <a:endParaRPr lang="en-US"/>
          </a:p>
        </p:txBody>
      </p:sp>
    </p:spTree>
    <p:extLst>
      <p:ext uri="{BB962C8B-B14F-4D97-AF65-F5344CB8AC3E}">
        <p14:creationId xmlns:p14="http://schemas.microsoft.com/office/powerpoint/2010/main" val="10651925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a:t>
            </a:r>
            <a:r>
              <a:rPr lang="en-US" baseline="0" dirty="0" smtClean="0"/>
              <a:t> of you probably use task analytic instruction.  A task analysis defines the chain of responding to complete a task from beginning to end, for example, the steps to put on a coat or to conduct a science experiment.  We can use a task analysis for monitoring student progress by recording the number of steps the student performs without help. You may also want to record the prompts that you use to see if the student is making progress by relying on less prompting. The best time to take this data is either while teaching or immediately after the lesson. If you are teaching a group of students, you might alternate days when you take each student’s data.</a:t>
            </a:r>
            <a:endParaRPr lang="en-US" dirty="0"/>
          </a:p>
        </p:txBody>
      </p:sp>
      <p:sp>
        <p:nvSpPr>
          <p:cNvPr id="4" name="Slide Number Placeholder 3"/>
          <p:cNvSpPr>
            <a:spLocks noGrp="1"/>
          </p:cNvSpPr>
          <p:nvPr>
            <p:ph type="sldNum" sz="quarter" idx="10"/>
          </p:nvPr>
        </p:nvSpPr>
        <p:spPr/>
        <p:txBody>
          <a:bodyPr/>
          <a:lstStyle/>
          <a:p>
            <a:pPr>
              <a:defRPr/>
            </a:pPr>
            <a:fld id="{50B5EDDD-53E3-4C68-9554-113276A73CAC}" type="slidenum">
              <a:rPr lang="en-US" smtClean="0"/>
              <a:pPr>
                <a:defRPr/>
              </a:pPr>
              <a:t>12</a:t>
            </a:fld>
            <a:endParaRPr lang="en-US"/>
          </a:p>
        </p:txBody>
      </p:sp>
    </p:spTree>
    <p:extLst>
      <p:ext uri="{BB962C8B-B14F-4D97-AF65-F5344CB8AC3E}">
        <p14:creationId xmlns:p14="http://schemas.microsoft.com/office/powerpoint/2010/main" val="31514405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one example of a data sheet for a task analysis.  The task here is for the student to solve an algebraic equation which is a CCSS for middle school students. This</a:t>
            </a:r>
            <a:r>
              <a:rPr lang="en-US" baseline="0" dirty="0" smtClean="0"/>
              <a:t> teacher has decided to score a + for correct responses or a – for errors. It might be good also to score prompts. What codes might you use for prompts? This teacher is also interested in generalization so will be coding where the skill is performed, with whom, and the materials used.</a:t>
            </a:r>
            <a:endParaRPr lang="en-US" dirty="0"/>
          </a:p>
        </p:txBody>
      </p:sp>
      <p:sp>
        <p:nvSpPr>
          <p:cNvPr id="4" name="Slide Number Placeholder 3"/>
          <p:cNvSpPr>
            <a:spLocks noGrp="1"/>
          </p:cNvSpPr>
          <p:nvPr>
            <p:ph type="sldNum" sz="quarter" idx="10"/>
          </p:nvPr>
        </p:nvSpPr>
        <p:spPr/>
        <p:txBody>
          <a:bodyPr/>
          <a:lstStyle/>
          <a:p>
            <a:pPr>
              <a:defRPr/>
            </a:pPr>
            <a:fld id="{50B5EDDD-53E3-4C68-9554-113276A73CAC}" type="slidenum">
              <a:rPr lang="en-US" smtClean="0"/>
              <a:pPr>
                <a:defRPr/>
              </a:pPr>
              <a:t>13</a:t>
            </a:fld>
            <a:endParaRPr lang="en-US"/>
          </a:p>
        </p:txBody>
      </p:sp>
    </p:spTree>
    <p:extLst>
      <p:ext uri="{BB962C8B-B14F-4D97-AF65-F5344CB8AC3E}">
        <p14:creationId xmlns:p14="http://schemas.microsoft.com/office/powerpoint/2010/main" val="32474128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type of data sheet that is useful for a wide range of academic skills is the repeated trial,</a:t>
            </a:r>
            <a:r>
              <a:rPr lang="en-US" baseline="0" dirty="0" smtClean="0"/>
              <a:t> also called massed trial assessment. This is useful for discrete rather than chained responses. For example, identifying a number is a single, discrete response compared with solving an equation which is a chain of responses. In a repeated trial assessment, you usually put some set of single responses together such as a list of sight words or the numbers under 10 for the student to identify.</a:t>
            </a:r>
            <a:endParaRPr lang="en-US" dirty="0"/>
          </a:p>
        </p:txBody>
      </p:sp>
      <p:sp>
        <p:nvSpPr>
          <p:cNvPr id="4" name="Slide Number Placeholder 3"/>
          <p:cNvSpPr>
            <a:spLocks noGrp="1"/>
          </p:cNvSpPr>
          <p:nvPr>
            <p:ph type="sldNum" sz="quarter" idx="10"/>
          </p:nvPr>
        </p:nvSpPr>
        <p:spPr/>
        <p:txBody>
          <a:bodyPr/>
          <a:lstStyle/>
          <a:p>
            <a:pPr>
              <a:defRPr/>
            </a:pPr>
            <a:fld id="{50B5EDDD-53E3-4C68-9554-113276A73CAC}" type="slidenum">
              <a:rPr lang="en-US" smtClean="0"/>
              <a:pPr>
                <a:defRPr/>
              </a:pPr>
              <a:t>14</a:t>
            </a:fld>
            <a:endParaRPr lang="en-US"/>
          </a:p>
        </p:txBody>
      </p:sp>
    </p:spTree>
    <p:extLst>
      <p:ext uri="{BB962C8B-B14F-4D97-AF65-F5344CB8AC3E}">
        <p14:creationId xmlns:p14="http://schemas.microsoft.com/office/powerpoint/2010/main" val="3357288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an example of a repeated trial assessment. Because these</a:t>
            </a:r>
            <a:r>
              <a:rPr lang="en-US" baseline="0" dirty="0" smtClean="0"/>
              <a:t> data sheets come from the same teacher, you will see that similar codes are used for scoring. Again, it might be useful also to score the level of prompt. This specific example is one in which the student is learning to read words related to the weather report. The teacher might also assess whether the student can read the words in the context of a report found in the newspaper or on the internet.</a:t>
            </a:r>
            <a:endParaRPr lang="en-US" dirty="0"/>
          </a:p>
        </p:txBody>
      </p:sp>
      <p:sp>
        <p:nvSpPr>
          <p:cNvPr id="4" name="Slide Number Placeholder 3"/>
          <p:cNvSpPr>
            <a:spLocks noGrp="1"/>
          </p:cNvSpPr>
          <p:nvPr>
            <p:ph type="sldNum" sz="quarter" idx="10"/>
          </p:nvPr>
        </p:nvSpPr>
        <p:spPr/>
        <p:txBody>
          <a:bodyPr/>
          <a:lstStyle/>
          <a:p>
            <a:pPr>
              <a:defRPr/>
            </a:pPr>
            <a:fld id="{50B5EDDD-53E3-4C68-9554-113276A73CAC}" type="slidenum">
              <a:rPr lang="en-US" smtClean="0"/>
              <a:pPr>
                <a:defRPr/>
              </a:pPr>
              <a:t>15</a:t>
            </a:fld>
            <a:endParaRPr lang="en-US"/>
          </a:p>
        </p:txBody>
      </p:sp>
    </p:spTree>
    <p:extLst>
      <p:ext uri="{BB962C8B-B14F-4D97-AF65-F5344CB8AC3E}">
        <p14:creationId xmlns:p14="http://schemas.microsoft.com/office/powerpoint/2010/main" val="2502504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Sometimes it</a:t>
            </a:r>
            <a:r>
              <a:rPr lang="en-US" baseline="0" dirty="0" smtClean="0"/>
              <a:t> does not make sense to present trials to respond in a massed format. Instead, it is better to collect data on the discrete responses as they occur across the school day. The data sheet may look similar to a repeated trials data sheet, but the timing of when data collection occurs differs. The trials are spaced across the day. A helpful hint is to keep the data sheets on a portable clipboard so you can score when the behavior occurs.</a:t>
            </a:r>
            <a:endParaRPr lang="en-US" dirty="0"/>
          </a:p>
        </p:txBody>
      </p:sp>
      <p:sp>
        <p:nvSpPr>
          <p:cNvPr id="4" name="Slide Number Placeholder 3"/>
          <p:cNvSpPr>
            <a:spLocks noGrp="1"/>
          </p:cNvSpPr>
          <p:nvPr>
            <p:ph type="sldNum" sz="quarter" idx="10"/>
          </p:nvPr>
        </p:nvSpPr>
        <p:spPr/>
        <p:txBody>
          <a:bodyPr/>
          <a:lstStyle/>
          <a:p>
            <a:pPr>
              <a:defRPr/>
            </a:pPr>
            <a:fld id="{50B5EDDD-53E3-4C68-9554-113276A73CAC}" type="slidenum">
              <a:rPr lang="en-US" smtClean="0"/>
              <a:pPr>
                <a:defRPr/>
              </a:pPr>
              <a:t>16</a:t>
            </a:fld>
            <a:endParaRPr lang="en-US"/>
          </a:p>
        </p:txBody>
      </p:sp>
    </p:spTree>
    <p:extLst>
      <p:ext uri="{BB962C8B-B14F-4D97-AF65-F5344CB8AC3E}">
        <p14:creationId xmlns:p14="http://schemas.microsoft.com/office/powerpoint/2010/main" val="33273661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an example of a repeated opportunity data sheet. Notice that this one shows</a:t>
            </a:r>
            <a:r>
              <a:rPr lang="en-US" baseline="0" dirty="0" smtClean="0"/>
              <a:t> data that were collected in February. The teacher recorded whether the student independently transitioned to the next activity, where, and with whom.</a:t>
            </a:r>
            <a:endParaRPr lang="en-US" dirty="0"/>
          </a:p>
        </p:txBody>
      </p:sp>
      <p:sp>
        <p:nvSpPr>
          <p:cNvPr id="4" name="Slide Number Placeholder 3"/>
          <p:cNvSpPr>
            <a:spLocks noGrp="1"/>
          </p:cNvSpPr>
          <p:nvPr>
            <p:ph type="sldNum" sz="quarter" idx="10"/>
          </p:nvPr>
        </p:nvSpPr>
        <p:spPr/>
        <p:txBody>
          <a:bodyPr/>
          <a:lstStyle/>
          <a:p>
            <a:pPr>
              <a:defRPr/>
            </a:pPr>
            <a:fld id="{50B5EDDD-53E3-4C68-9554-113276A73CAC}" type="slidenum">
              <a:rPr lang="en-US" smtClean="0"/>
              <a:pPr>
                <a:defRPr/>
              </a:pPr>
              <a:t>17</a:t>
            </a:fld>
            <a:endParaRPr lang="en-US"/>
          </a:p>
        </p:txBody>
      </p:sp>
    </p:spTree>
    <p:extLst>
      <p:ext uri="{BB962C8B-B14F-4D97-AF65-F5344CB8AC3E}">
        <p14:creationId xmlns:p14="http://schemas.microsoft.com/office/powerpoint/2010/main" val="5445534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Sometimes a simple frequency count is all that will be needed for the data. Frequency counts work well for keeping track</a:t>
            </a:r>
            <a:r>
              <a:rPr lang="en-US" baseline="0" dirty="0" smtClean="0"/>
              <a:t> of problem behavior and for a lot of communication skills as well as other behaviors. A data sheet is not really needed for a frequency count. You can collect data on frequency simply by keeping a tally.</a:t>
            </a:r>
            <a:endParaRPr lang="en-US" dirty="0"/>
          </a:p>
        </p:txBody>
      </p:sp>
      <p:sp>
        <p:nvSpPr>
          <p:cNvPr id="4" name="Slide Number Placeholder 3"/>
          <p:cNvSpPr>
            <a:spLocks noGrp="1"/>
          </p:cNvSpPr>
          <p:nvPr>
            <p:ph type="sldNum" sz="quarter" idx="10"/>
          </p:nvPr>
        </p:nvSpPr>
        <p:spPr/>
        <p:txBody>
          <a:bodyPr/>
          <a:lstStyle/>
          <a:p>
            <a:pPr>
              <a:defRPr/>
            </a:pPr>
            <a:fld id="{50B5EDDD-53E3-4C68-9554-113276A73CAC}" type="slidenum">
              <a:rPr lang="en-US" smtClean="0"/>
              <a:pPr>
                <a:defRPr/>
              </a:pPr>
              <a:t>18</a:t>
            </a:fld>
            <a:endParaRPr lang="en-US"/>
          </a:p>
        </p:txBody>
      </p:sp>
    </p:spTree>
    <p:extLst>
      <p:ext uri="{BB962C8B-B14F-4D97-AF65-F5344CB8AC3E}">
        <p14:creationId xmlns:p14="http://schemas.microsoft.com/office/powerpoint/2010/main" val="36851343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Sometimes the best way to measure the target behavior is to use time, for example, the duration of the behavior. Duration works well for problem behaviors you want to decrease like tantrums</a:t>
            </a:r>
            <a:r>
              <a:rPr lang="en-US" baseline="0" dirty="0" smtClean="0"/>
              <a:t> and for behaviors you want to sustain like working on a task. You might use a stopwatch to time the duration of the behavior. </a:t>
            </a:r>
            <a:endParaRPr lang="en-US" dirty="0"/>
          </a:p>
        </p:txBody>
      </p:sp>
      <p:sp>
        <p:nvSpPr>
          <p:cNvPr id="4" name="Slide Number Placeholder 3"/>
          <p:cNvSpPr>
            <a:spLocks noGrp="1"/>
          </p:cNvSpPr>
          <p:nvPr>
            <p:ph type="sldNum" sz="quarter" idx="10"/>
          </p:nvPr>
        </p:nvSpPr>
        <p:spPr/>
        <p:txBody>
          <a:bodyPr/>
          <a:lstStyle/>
          <a:p>
            <a:pPr>
              <a:defRPr/>
            </a:pPr>
            <a:fld id="{50B5EDDD-53E3-4C68-9554-113276A73CAC}" type="slidenum">
              <a:rPr lang="en-US" smtClean="0"/>
              <a:pPr>
                <a:defRPr/>
              </a:pPr>
              <a:t>19</a:t>
            </a:fld>
            <a:endParaRPr lang="en-US"/>
          </a:p>
        </p:txBody>
      </p:sp>
    </p:spTree>
    <p:extLst>
      <p:ext uri="{BB962C8B-B14F-4D97-AF65-F5344CB8AC3E}">
        <p14:creationId xmlns:p14="http://schemas.microsoft.com/office/powerpoint/2010/main" val="33482095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a:t>
            </a:r>
            <a:r>
              <a:rPr lang="en-US" baseline="0" dirty="0" smtClean="0"/>
              <a:t> the objectives).  What data systems do you currently use?</a:t>
            </a:r>
            <a:endParaRPr lang="en-US" dirty="0"/>
          </a:p>
        </p:txBody>
      </p:sp>
      <p:sp>
        <p:nvSpPr>
          <p:cNvPr id="4" name="Slide Number Placeholder 3"/>
          <p:cNvSpPr>
            <a:spLocks noGrp="1"/>
          </p:cNvSpPr>
          <p:nvPr>
            <p:ph type="sldNum" sz="quarter" idx="10"/>
          </p:nvPr>
        </p:nvSpPr>
        <p:spPr/>
        <p:txBody>
          <a:bodyPr/>
          <a:lstStyle/>
          <a:p>
            <a:pPr>
              <a:defRPr/>
            </a:pPr>
            <a:fld id="{50B5EDDD-53E3-4C68-9554-113276A73CAC}" type="slidenum">
              <a:rPr lang="en-US" smtClean="0"/>
              <a:pPr>
                <a:defRPr/>
              </a:pPr>
              <a:t>2</a:t>
            </a:fld>
            <a:endParaRPr lang="en-US"/>
          </a:p>
        </p:txBody>
      </p:sp>
    </p:spTree>
    <p:extLst>
      <p:ext uri="{BB962C8B-B14F-4D97-AF65-F5344CB8AC3E}">
        <p14:creationId xmlns:p14="http://schemas.microsoft.com/office/powerpoint/2010/main" val="6428094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a:t>
            </a:r>
            <a:r>
              <a:rPr lang="en-US" baseline="0" dirty="0" smtClean="0"/>
              <a:t> you have developed your data sheet for your priority skills and begun to collect data, you need a system for ongoing progress monitoring.  Most data-based decision models rely on graphing the data. Then you use some guidelines to review your data and make decisions about changing instruction.  While there are many systems for using data-based decisions, I’m going to show you the one developed in research by Diane Browder and colleagues. </a:t>
            </a:r>
            <a:endParaRPr lang="en-US" dirty="0"/>
          </a:p>
        </p:txBody>
      </p:sp>
      <p:sp>
        <p:nvSpPr>
          <p:cNvPr id="4" name="Slide Number Placeholder 3"/>
          <p:cNvSpPr>
            <a:spLocks noGrp="1"/>
          </p:cNvSpPr>
          <p:nvPr>
            <p:ph type="sldNum" sz="quarter" idx="10"/>
          </p:nvPr>
        </p:nvSpPr>
        <p:spPr/>
        <p:txBody>
          <a:bodyPr/>
          <a:lstStyle/>
          <a:p>
            <a:pPr>
              <a:defRPr/>
            </a:pPr>
            <a:fld id="{50B5EDDD-53E3-4C68-9554-113276A73CAC}" type="slidenum">
              <a:rPr lang="en-US" smtClean="0"/>
              <a:pPr>
                <a:defRPr/>
              </a:pPr>
              <a:t>20</a:t>
            </a:fld>
            <a:endParaRPr lang="en-US"/>
          </a:p>
        </p:txBody>
      </p:sp>
    </p:spTree>
    <p:extLst>
      <p:ext uri="{BB962C8B-B14F-4D97-AF65-F5344CB8AC3E}">
        <p14:creationId xmlns:p14="http://schemas.microsoft.com/office/powerpoint/2010/main" val="11434162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First, what is a data-based decision?</a:t>
            </a:r>
            <a:r>
              <a:rPr lang="en-US" altLang="en-US" baseline="0" dirty="0" smtClean="0"/>
              <a:t> Simply put, it is using your data to make an instructional decision. “Let the data speak.”</a:t>
            </a:r>
            <a:endParaRPr lang="en-US" alt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Begin by summarizing</a:t>
            </a:r>
            <a:r>
              <a:rPr lang="en-US" baseline="0" dirty="0" smtClean="0"/>
              <a:t> the data using a simple linear graph.  Software programs like Excel can do this for you fairly simply.  In this system, you graph independent responses. Why not graph prompted responses? (Wait for answers….because our goal is for the student to be able to do the skill without teacher help). </a:t>
            </a:r>
            <a:endParaRPr lang="en-US" dirty="0"/>
          </a:p>
        </p:txBody>
      </p:sp>
      <p:sp>
        <p:nvSpPr>
          <p:cNvPr id="4" name="Slide Number Placeholder 3"/>
          <p:cNvSpPr>
            <a:spLocks noGrp="1"/>
          </p:cNvSpPr>
          <p:nvPr>
            <p:ph type="sldNum" sz="quarter" idx="10"/>
          </p:nvPr>
        </p:nvSpPr>
        <p:spPr/>
        <p:txBody>
          <a:bodyPr/>
          <a:lstStyle/>
          <a:p>
            <a:pPr>
              <a:defRPr/>
            </a:pPr>
            <a:fld id="{50B5EDDD-53E3-4C68-9554-113276A73CAC}" type="slidenum">
              <a:rPr lang="en-US" smtClean="0"/>
              <a:pPr>
                <a:defRPr/>
              </a:pPr>
              <a:t>22</a:t>
            </a:fld>
            <a:endParaRPr lang="en-US"/>
          </a:p>
        </p:txBody>
      </p:sp>
    </p:spTree>
    <p:extLst>
      <p:ext uri="{BB962C8B-B14F-4D97-AF65-F5344CB8AC3E}">
        <p14:creationId xmlns:p14="http://schemas.microsoft.com/office/powerpoint/2010/main" val="10464214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Sometimes teachers superimpose their graph on their data sheet like this. </a:t>
            </a:r>
            <a:endParaRPr lang="en-US" dirty="0"/>
          </a:p>
        </p:txBody>
      </p:sp>
      <p:sp>
        <p:nvSpPr>
          <p:cNvPr id="4" name="Slide Number Placeholder 3"/>
          <p:cNvSpPr>
            <a:spLocks noGrp="1"/>
          </p:cNvSpPr>
          <p:nvPr>
            <p:ph type="sldNum" sz="quarter" idx="10"/>
          </p:nvPr>
        </p:nvSpPr>
        <p:spPr/>
        <p:txBody>
          <a:bodyPr/>
          <a:lstStyle/>
          <a:p>
            <a:pPr>
              <a:defRPr/>
            </a:pPr>
            <a:fld id="{50B5EDDD-53E3-4C68-9554-113276A73CAC}" type="slidenum">
              <a:rPr lang="en-US" smtClean="0"/>
              <a:pPr>
                <a:defRPr/>
              </a:pPr>
              <a:t>23</a:t>
            </a:fld>
            <a:endParaRPr lang="en-US"/>
          </a:p>
        </p:txBody>
      </p:sp>
    </p:spTree>
    <p:extLst>
      <p:ext uri="{BB962C8B-B14F-4D97-AF65-F5344CB8AC3E}">
        <p14:creationId xmlns:p14="http://schemas.microsoft.com/office/powerpoint/2010/main" val="10324226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Remember</a:t>
            </a:r>
            <a:r>
              <a:rPr lang="en-US" altLang="en-US" baseline="0" dirty="0" smtClean="0"/>
              <a:t> at the beginning of this presentation when we discussed who sets the standard for performance. In this case, you do as the teacher. You will decide what you will accept as mastery, which might be 100% for a skill than needs high accuracy. You also need to decide how soon you expect mastery. For example, will you aim for the student reaching mastery by the end of the month?   The level of mastery and date forms what we call an </a:t>
            </a:r>
            <a:r>
              <a:rPr lang="en-US" altLang="en-US" baseline="0" dirty="0" err="1" smtClean="0"/>
              <a:t>Aimstar</a:t>
            </a:r>
            <a:r>
              <a:rPr lang="en-US" altLang="en-US" baseline="0" dirty="0" smtClean="0"/>
              <a:t>.  For example, my </a:t>
            </a:r>
            <a:r>
              <a:rPr lang="en-US" altLang="en-US" baseline="0" dirty="0" err="1" smtClean="0"/>
              <a:t>aimstar</a:t>
            </a:r>
            <a:r>
              <a:rPr lang="en-US" altLang="en-US" baseline="0" dirty="0" smtClean="0"/>
              <a:t> may be that the student reach 80% of all responses correct by March 1</a:t>
            </a:r>
            <a:r>
              <a:rPr lang="en-US" altLang="en-US" baseline="30000" dirty="0" smtClean="0"/>
              <a:t>st</a:t>
            </a:r>
            <a:r>
              <a:rPr lang="en-US" altLang="en-US" baseline="0" dirty="0" smtClean="0"/>
              <a:t>.</a:t>
            </a:r>
            <a:endParaRPr lang="en-US" alt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a:t>
            </a:r>
            <a:r>
              <a:rPr lang="en-US" baseline="0" dirty="0" smtClean="0"/>
              <a:t> we begin collecting data we have the student’s starting point of performance.  On our graph we also have our </a:t>
            </a:r>
            <a:r>
              <a:rPr lang="en-US" baseline="0" dirty="0" err="1" smtClean="0"/>
              <a:t>aimstar</a:t>
            </a:r>
            <a:r>
              <a:rPr lang="en-US" baseline="0" dirty="0" smtClean="0"/>
              <a:t>.  And </a:t>
            </a:r>
            <a:r>
              <a:rPr lang="en-US" baseline="0" dirty="0" err="1" smtClean="0"/>
              <a:t>aimline</a:t>
            </a:r>
            <a:r>
              <a:rPr lang="en-US" baseline="0" dirty="0" smtClean="0"/>
              <a:t> shows our expected progress during this data collection period. We create the aim line by using the average of the first three data points as the first data point for our line and the </a:t>
            </a:r>
            <a:r>
              <a:rPr lang="en-US" baseline="0" dirty="0" err="1" smtClean="0"/>
              <a:t>aimstar</a:t>
            </a:r>
            <a:r>
              <a:rPr lang="en-US" baseline="0" dirty="0" smtClean="0"/>
              <a:t> as the second data point.</a:t>
            </a:r>
            <a:endParaRPr lang="en-US" dirty="0"/>
          </a:p>
        </p:txBody>
      </p:sp>
      <p:sp>
        <p:nvSpPr>
          <p:cNvPr id="4" name="Slide Number Placeholder 3"/>
          <p:cNvSpPr>
            <a:spLocks noGrp="1"/>
          </p:cNvSpPr>
          <p:nvPr>
            <p:ph type="sldNum" sz="quarter" idx="10"/>
          </p:nvPr>
        </p:nvSpPr>
        <p:spPr/>
        <p:txBody>
          <a:bodyPr/>
          <a:lstStyle/>
          <a:p>
            <a:pPr>
              <a:defRPr/>
            </a:pPr>
            <a:fld id="{50B5EDDD-53E3-4C68-9554-113276A73CAC}" type="slidenum">
              <a:rPr lang="en-US" smtClean="0"/>
              <a:pPr>
                <a:defRPr/>
              </a:pPr>
              <a:t>25</a:t>
            </a:fld>
            <a:endParaRPr lang="en-US"/>
          </a:p>
        </p:txBody>
      </p:sp>
    </p:spTree>
    <p:extLst>
      <p:ext uri="{BB962C8B-B14F-4D97-AF65-F5344CB8AC3E}">
        <p14:creationId xmlns:p14="http://schemas.microsoft.com/office/powerpoint/2010/main" val="26347464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an example with the steps to</a:t>
            </a:r>
            <a:r>
              <a:rPr lang="en-US" baseline="0" dirty="0" smtClean="0"/>
              <a:t> draw an aim line. What do you think about this progress? (beginning to regress; not on track).</a:t>
            </a:r>
            <a:endParaRPr lang="en-US" dirty="0"/>
          </a:p>
        </p:txBody>
      </p:sp>
      <p:sp>
        <p:nvSpPr>
          <p:cNvPr id="4" name="Slide Number Placeholder 3"/>
          <p:cNvSpPr>
            <a:spLocks noGrp="1"/>
          </p:cNvSpPr>
          <p:nvPr>
            <p:ph type="sldNum" sz="quarter" idx="10"/>
          </p:nvPr>
        </p:nvSpPr>
        <p:spPr/>
        <p:txBody>
          <a:bodyPr/>
          <a:lstStyle/>
          <a:p>
            <a:pPr>
              <a:defRPr/>
            </a:pPr>
            <a:fld id="{50B5EDDD-53E3-4C68-9554-113276A73CAC}" type="slidenum">
              <a:rPr lang="en-US" smtClean="0"/>
              <a:pPr>
                <a:defRPr/>
              </a:pPr>
              <a:t>26</a:t>
            </a:fld>
            <a:endParaRPr lang="en-US"/>
          </a:p>
        </p:txBody>
      </p:sp>
    </p:spTree>
    <p:extLst>
      <p:ext uri="{BB962C8B-B14F-4D97-AF65-F5344CB8AC3E}">
        <p14:creationId xmlns:p14="http://schemas.microsoft.com/office/powerpoint/2010/main" val="19305139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Sometimes</a:t>
            </a:r>
            <a:r>
              <a:rPr lang="en-US" baseline="0" dirty="0" smtClean="0"/>
              <a:t> when there is some bounce in the data like the example I just showed, it can help to draw a trend line and compare this with the aim line.</a:t>
            </a:r>
            <a:endParaRPr lang="en-US" dirty="0"/>
          </a:p>
        </p:txBody>
      </p:sp>
      <p:sp>
        <p:nvSpPr>
          <p:cNvPr id="4" name="Slide Number Placeholder 3"/>
          <p:cNvSpPr>
            <a:spLocks noGrp="1"/>
          </p:cNvSpPr>
          <p:nvPr>
            <p:ph type="sldNum" sz="quarter" idx="10"/>
          </p:nvPr>
        </p:nvSpPr>
        <p:spPr/>
        <p:txBody>
          <a:bodyPr/>
          <a:lstStyle/>
          <a:p>
            <a:pPr>
              <a:defRPr/>
            </a:pPr>
            <a:fld id="{50B5EDDD-53E3-4C68-9554-113276A73CAC}" type="slidenum">
              <a:rPr lang="en-US" smtClean="0"/>
              <a:pPr>
                <a:defRPr/>
              </a:pPr>
              <a:t>27</a:t>
            </a:fld>
            <a:endParaRPr lang="en-US"/>
          </a:p>
        </p:txBody>
      </p:sp>
    </p:spTree>
    <p:extLst>
      <p:ext uri="{BB962C8B-B14F-4D97-AF65-F5344CB8AC3E}">
        <p14:creationId xmlns:p14="http://schemas.microsoft.com/office/powerpoint/2010/main" val="28840268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trend line uses</a:t>
            </a:r>
            <a:r>
              <a:rPr lang="en-US" baseline="0" dirty="0" smtClean="0"/>
              <a:t> the intersection of the first three data points and the intersection of the last three data points to draw a line. Now with a trend line, we can consider if it is accelerating (going up), decelerating, or flat. How is this data? Yes, there is some acceleration, it’s a little better than where the student started. But the problem is that the trend is well below the aim line isn’t it? So we do need to make some instructional changes. </a:t>
            </a:r>
            <a:endParaRPr lang="en-US" dirty="0"/>
          </a:p>
        </p:txBody>
      </p:sp>
      <p:sp>
        <p:nvSpPr>
          <p:cNvPr id="4" name="Slide Number Placeholder 3"/>
          <p:cNvSpPr>
            <a:spLocks noGrp="1"/>
          </p:cNvSpPr>
          <p:nvPr>
            <p:ph type="sldNum" sz="quarter" idx="10"/>
          </p:nvPr>
        </p:nvSpPr>
        <p:spPr/>
        <p:txBody>
          <a:bodyPr/>
          <a:lstStyle/>
          <a:p>
            <a:pPr>
              <a:defRPr/>
            </a:pPr>
            <a:fld id="{50B5EDDD-53E3-4C68-9554-113276A73CAC}" type="slidenum">
              <a:rPr lang="en-US" smtClean="0"/>
              <a:pPr>
                <a:defRPr/>
              </a:pPr>
              <a:t>28</a:t>
            </a:fld>
            <a:endParaRPr lang="en-US"/>
          </a:p>
        </p:txBody>
      </p:sp>
    </p:spTree>
    <p:extLst>
      <p:ext uri="{BB962C8B-B14F-4D97-AF65-F5344CB8AC3E}">
        <p14:creationId xmlns:p14="http://schemas.microsoft.com/office/powerpoint/2010/main" val="23662773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you</a:t>
            </a:r>
            <a:r>
              <a:rPr lang="en-US" baseline="0" dirty="0" smtClean="0"/>
              <a:t> look at the data, you can see if the trend is flat, going up, or going down and either above or below your aim line.</a:t>
            </a:r>
            <a:endParaRPr lang="en-US" dirty="0"/>
          </a:p>
        </p:txBody>
      </p:sp>
      <p:sp>
        <p:nvSpPr>
          <p:cNvPr id="4" name="Slide Number Placeholder 3"/>
          <p:cNvSpPr>
            <a:spLocks noGrp="1"/>
          </p:cNvSpPr>
          <p:nvPr>
            <p:ph type="sldNum" sz="quarter" idx="10"/>
          </p:nvPr>
        </p:nvSpPr>
        <p:spPr/>
        <p:txBody>
          <a:bodyPr/>
          <a:lstStyle/>
          <a:p>
            <a:pPr>
              <a:defRPr/>
            </a:pPr>
            <a:fld id="{50B5EDDD-53E3-4C68-9554-113276A73CAC}" type="slidenum">
              <a:rPr lang="en-US" smtClean="0"/>
              <a:pPr>
                <a:defRPr/>
              </a:pPr>
              <a:t>29</a:t>
            </a:fld>
            <a:endParaRPr lang="en-US"/>
          </a:p>
        </p:txBody>
      </p:sp>
    </p:spTree>
    <p:extLst>
      <p:ext uri="{BB962C8B-B14F-4D97-AF65-F5344CB8AC3E}">
        <p14:creationId xmlns:p14="http://schemas.microsoft.com/office/powerpoint/2010/main" val="17373320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purposes of assessment are…..(Read/</a:t>
            </a:r>
            <a:r>
              <a:rPr lang="en-US" baseline="0" dirty="0" smtClean="0"/>
              <a:t> talk the slide).  Now let’s have a show of hands about who here has participated in any of these methods of assessment for your students. How about the first one. Who has been part of an assessment to determine eligibility when a student is first placed in special education? (repeat with others).</a:t>
            </a:r>
            <a:endParaRPr lang="en-US" dirty="0"/>
          </a:p>
        </p:txBody>
      </p:sp>
      <p:sp>
        <p:nvSpPr>
          <p:cNvPr id="4" name="Slide Number Placeholder 3"/>
          <p:cNvSpPr>
            <a:spLocks noGrp="1"/>
          </p:cNvSpPr>
          <p:nvPr>
            <p:ph type="sldNum" sz="quarter" idx="10"/>
          </p:nvPr>
        </p:nvSpPr>
        <p:spPr/>
        <p:txBody>
          <a:bodyPr/>
          <a:lstStyle/>
          <a:p>
            <a:pPr>
              <a:defRPr/>
            </a:pPr>
            <a:fld id="{50B5EDDD-53E3-4C68-9554-113276A73CAC}" type="slidenum">
              <a:rPr lang="en-US" smtClean="0"/>
              <a:pPr>
                <a:defRPr/>
              </a:pPr>
              <a:t>3</a:t>
            </a:fld>
            <a:endParaRPr lang="en-US"/>
          </a:p>
        </p:txBody>
      </p:sp>
    </p:spTree>
    <p:extLst>
      <p:ext uri="{BB962C8B-B14F-4D97-AF65-F5344CB8AC3E}">
        <p14:creationId xmlns:p14="http://schemas.microsoft.com/office/powerpoint/2010/main" val="3258144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look at some different data patterns and what to do about them. Here’s one</a:t>
            </a:r>
            <a:r>
              <a:rPr lang="en-US" baseline="0" dirty="0" smtClean="0"/>
              <a:t> of my favorite data patterns. The trend it’s above my aim line. This student has made great progress. I may set another </a:t>
            </a:r>
            <a:r>
              <a:rPr lang="en-US" baseline="0" dirty="0" err="1" smtClean="0"/>
              <a:t>aimstar</a:t>
            </a:r>
            <a:r>
              <a:rPr lang="en-US" baseline="0" dirty="0" smtClean="0"/>
              <a:t> for next month if I want more than 6/8 correct. For example, we might keep working towards reading the schedule accurately all 8 times. Why would you not change instruction when progress is good? (might confuse student; wastes time better spent on interventions that are not working).</a:t>
            </a:r>
            <a:endParaRPr lang="en-US" dirty="0"/>
          </a:p>
        </p:txBody>
      </p:sp>
      <p:sp>
        <p:nvSpPr>
          <p:cNvPr id="4" name="Slide Number Placeholder 3"/>
          <p:cNvSpPr>
            <a:spLocks noGrp="1"/>
          </p:cNvSpPr>
          <p:nvPr>
            <p:ph type="sldNum" sz="quarter" idx="10"/>
          </p:nvPr>
        </p:nvSpPr>
        <p:spPr/>
        <p:txBody>
          <a:bodyPr/>
          <a:lstStyle/>
          <a:p>
            <a:pPr>
              <a:defRPr/>
            </a:pPr>
            <a:fld id="{50B5EDDD-53E3-4C68-9554-113276A73CAC}" type="slidenum">
              <a:rPr lang="en-US" smtClean="0"/>
              <a:pPr>
                <a:defRPr/>
              </a:pPr>
              <a:t>30</a:t>
            </a:fld>
            <a:endParaRPr lang="en-US"/>
          </a:p>
        </p:txBody>
      </p:sp>
    </p:spTree>
    <p:extLst>
      <p:ext uri="{BB962C8B-B14F-4D97-AF65-F5344CB8AC3E}">
        <p14:creationId xmlns:p14="http://schemas.microsoft.com/office/powerpoint/2010/main" val="20807404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don’t even need a trend line for this one because the student has met</a:t>
            </a:r>
            <a:r>
              <a:rPr lang="en-US" baseline="0" dirty="0" smtClean="0"/>
              <a:t> our mastery criterion which was set as 10/12 correct.  It’s time to work on generalization by introducing new teachers, settings, or materials …and to see if the student can maintain the skill without ongoing instruction.</a:t>
            </a:r>
            <a:endParaRPr lang="en-US" dirty="0"/>
          </a:p>
        </p:txBody>
      </p:sp>
      <p:sp>
        <p:nvSpPr>
          <p:cNvPr id="4" name="Slide Number Placeholder 3"/>
          <p:cNvSpPr>
            <a:spLocks noGrp="1"/>
          </p:cNvSpPr>
          <p:nvPr>
            <p:ph type="sldNum" sz="quarter" idx="10"/>
          </p:nvPr>
        </p:nvSpPr>
        <p:spPr/>
        <p:txBody>
          <a:bodyPr/>
          <a:lstStyle/>
          <a:p>
            <a:pPr>
              <a:defRPr/>
            </a:pPr>
            <a:fld id="{50B5EDDD-53E3-4C68-9554-113276A73CAC}" type="slidenum">
              <a:rPr lang="en-US" smtClean="0"/>
              <a:pPr>
                <a:defRPr/>
              </a:pPr>
              <a:t>31</a:t>
            </a:fld>
            <a:endParaRPr lang="en-US"/>
          </a:p>
        </p:txBody>
      </p:sp>
    </p:spTree>
    <p:extLst>
      <p:ext uri="{BB962C8B-B14F-4D97-AF65-F5344CB8AC3E}">
        <p14:creationId xmlns:p14="http://schemas.microsoft.com/office/powerpoint/2010/main" val="20825604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a case where there is some progress, but it’s too slow. Perhaps the end of the school year is coming…or the upcoming alternate assessment. We need to get the student there a bit more quickly.</a:t>
            </a:r>
            <a:r>
              <a:rPr lang="en-US" baseline="0" dirty="0" smtClean="0"/>
              <a:t> This might include adding some extra teaching trials in daily and working to fade our prompting. </a:t>
            </a:r>
            <a:endParaRPr lang="en-US" dirty="0"/>
          </a:p>
        </p:txBody>
      </p:sp>
      <p:sp>
        <p:nvSpPr>
          <p:cNvPr id="4" name="Slide Number Placeholder 3"/>
          <p:cNvSpPr>
            <a:spLocks noGrp="1"/>
          </p:cNvSpPr>
          <p:nvPr>
            <p:ph type="sldNum" sz="quarter" idx="10"/>
          </p:nvPr>
        </p:nvSpPr>
        <p:spPr/>
        <p:txBody>
          <a:bodyPr/>
          <a:lstStyle/>
          <a:p>
            <a:pPr>
              <a:defRPr/>
            </a:pPr>
            <a:fld id="{50B5EDDD-53E3-4C68-9554-113276A73CAC}" type="slidenum">
              <a:rPr lang="en-US" smtClean="0"/>
              <a:pPr>
                <a:defRPr/>
              </a:pPr>
              <a:t>32</a:t>
            </a:fld>
            <a:endParaRPr lang="en-US"/>
          </a:p>
        </p:txBody>
      </p:sp>
    </p:spTree>
    <p:extLst>
      <p:ext uri="{BB962C8B-B14F-4D97-AF65-F5344CB8AC3E}">
        <p14:creationId xmlns:p14="http://schemas.microsoft.com/office/powerpoint/2010/main" val="16786939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consider a list of options for slow progress. What are other ideas you might try?</a:t>
            </a:r>
            <a:endParaRPr lang="en-US" dirty="0"/>
          </a:p>
        </p:txBody>
      </p:sp>
      <p:sp>
        <p:nvSpPr>
          <p:cNvPr id="4" name="Slide Number Placeholder 3"/>
          <p:cNvSpPr>
            <a:spLocks noGrp="1"/>
          </p:cNvSpPr>
          <p:nvPr>
            <p:ph type="sldNum" sz="quarter" idx="10"/>
          </p:nvPr>
        </p:nvSpPr>
        <p:spPr/>
        <p:txBody>
          <a:bodyPr/>
          <a:lstStyle/>
          <a:p>
            <a:pPr>
              <a:defRPr/>
            </a:pPr>
            <a:fld id="{50B5EDDD-53E3-4C68-9554-113276A73CAC}" type="slidenum">
              <a:rPr lang="en-US" smtClean="0"/>
              <a:pPr>
                <a:defRPr/>
              </a:pPr>
              <a:t>33</a:t>
            </a:fld>
            <a:endParaRPr lang="en-US"/>
          </a:p>
        </p:txBody>
      </p:sp>
    </p:spTree>
    <p:extLst>
      <p:ext uri="{BB962C8B-B14F-4D97-AF65-F5344CB8AC3E}">
        <p14:creationId xmlns:p14="http://schemas.microsoft.com/office/powerpoint/2010/main" val="166609521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student really has made no progress. There may have been some guessing on the days 3 responses were correct, but most days only 2 are correct. According to my </a:t>
            </a:r>
            <a:r>
              <a:rPr lang="en-US" dirty="0" err="1" smtClean="0"/>
              <a:t>aimline</a:t>
            </a:r>
            <a:r>
              <a:rPr lang="en-US" dirty="0" smtClean="0"/>
              <a:t>, by</a:t>
            </a:r>
            <a:r>
              <a:rPr lang="en-US" baseline="0" dirty="0" smtClean="0"/>
              <a:t> this point the student should be getting 4 or more correct if mastery is going to occur by my target date.  The skill may be too hard. Perhaps I need to teach a smaller subset of the skill – a smaller list of sight words at a time or part of the chain of behavior. </a:t>
            </a:r>
            <a:endParaRPr lang="en-US" dirty="0"/>
          </a:p>
        </p:txBody>
      </p:sp>
      <p:sp>
        <p:nvSpPr>
          <p:cNvPr id="4" name="Slide Number Placeholder 3"/>
          <p:cNvSpPr>
            <a:spLocks noGrp="1"/>
          </p:cNvSpPr>
          <p:nvPr>
            <p:ph type="sldNum" sz="quarter" idx="10"/>
          </p:nvPr>
        </p:nvSpPr>
        <p:spPr/>
        <p:txBody>
          <a:bodyPr/>
          <a:lstStyle/>
          <a:p>
            <a:pPr>
              <a:defRPr/>
            </a:pPr>
            <a:fld id="{50B5EDDD-53E3-4C68-9554-113276A73CAC}" type="slidenum">
              <a:rPr lang="en-US" smtClean="0"/>
              <a:pPr>
                <a:defRPr/>
              </a:pPr>
              <a:t>34</a:t>
            </a:fld>
            <a:endParaRPr lang="en-US"/>
          </a:p>
        </p:txBody>
      </p:sp>
    </p:spTree>
    <p:extLst>
      <p:ext uri="{BB962C8B-B14F-4D97-AF65-F5344CB8AC3E}">
        <p14:creationId xmlns:p14="http://schemas.microsoft.com/office/powerpoint/2010/main" val="3646168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some of the ideas we discussed. What else might you try for no progress?</a:t>
            </a:r>
            <a:endParaRPr lang="en-US" dirty="0"/>
          </a:p>
        </p:txBody>
      </p:sp>
      <p:sp>
        <p:nvSpPr>
          <p:cNvPr id="4" name="Slide Number Placeholder 3"/>
          <p:cNvSpPr>
            <a:spLocks noGrp="1"/>
          </p:cNvSpPr>
          <p:nvPr>
            <p:ph type="sldNum" sz="quarter" idx="10"/>
          </p:nvPr>
        </p:nvSpPr>
        <p:spPr/>
        <p:txBody>
          <a:bodyPr/>
          <a:lstStyle/>
          <a:p>
            <a:pPr>
              <a:defRPr/>
            </a:pPr>
            <a:fld id="{50B5EDDD-53E3-4C68-9554-113276A73CAC}" type="slidenum">
              <a:rPr lang="en-US" smtClean="0"/>
              <a:pPr>
                <a:defRPr/>
              </a:pPr>
              <a:t>35</a:t>
            </a:fld>
            <a:endParaRPr lang="en-US"/>
          </a:p>
        </p:txBody>
      </p:sp>
    </p:spTree>
    <p:extLst>
      <p:ext uri="{BB962C8B-B14F-4D97-AF65-F5344CB8AC3E}">
        <p14:creationId xmlns:p14="http://schemas.microsoft.com/office/powerpoint/2010/main" val="103635932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a student who may have some motivation issues. He did 9 correctly,</a:t>
            </a:r>
            <a:r>
              <a:rPr lang="en-US" baseline="0" dirty="0" smtClean="0"/>
              <a:t> dropped quickly, then bounced back up. It may be the student is not motivated to do his best from day to day. It may be the task needs to be made more meaningful. Or you might try some novel or high preference materials to improve motivation. Can you think of other reasons why data might look like this?</a:t>
            </a:r>
            <a:endParaRPr lang="en-US" dirty="0"/>
          </a:p>
        </p:txBody>
      </p:sp>
      <p:sp>
        <p:nvSpPr>
          <p:cNvPr id="4" name="Slide Number Placeholder 3"/>
          <p:cNvSpPr>
            <a:spLocks noGrp="1"/>
          </p:cNvSpPr>
          <p:nvPr>
            <p:ph type="sldNum" sz="quarter" idx="10"/>
          </p:nvPr>
        </p:nvSpPr>
        <p:spPr/>
        <p:txBody>
          <a:bodyPr/>
          <a:lstStyle/>
          <a:p>
            <a:pPr>
              <a:defRPr/>
            </a:pPr>
            <a:fld id="{50B5EDDD-53E3-4C68-9554-113276A73CAC}" type="slidenum">
              <a:rPr lang="en-US" smtClean="0"/>
              <a:pPr>
                <a:defRPr/>
              </a:pPr>
              <a:t>36</a:t>
            </a:fld>
            <a:endParaRPr lang="en-US"/>
          </a:p>
        </p:txBody>
      </p:sp>
    </p:spTree>
    <p:extLst>
      <p:ext uri="{BB962C8B-B14F-4D97-AF65-F5344CB8AC3E}">
        <p14:creationId xmlns:p14="http://schemas.microsoft.com/office/powerpoint/2010/main" val="428427295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some ideas for improving motivation. What else might you try?</a:t>
            </a:r>
            <a:endParaRPr lang="en-US" dirty="0"/>
          </a:p>
        </p:txBody>
      </p:sp>
      <p:sp>
        <p:nvSpPr>
          <p:cNvPr id="4" name="Slide Number Placeholder 3"/>
          <p:cNvSpPr>
            <a:spLocks noGrp="1"/>
          </p:cNvSpPr>
          <p:nvPr>
            <p:ph type="sldNum" sz="quarter" idx="10"/>
          </p:nvPr>
        </p:nvSpPr>
        <p:spPr/>
        <p:txBody>
          <a:bodyPr/>
          <a:lstStyle/>
          <a:p>
            <a:pPr>
              <a:defRPr/>
            </a:pPr>
            <a:fld id="{50B5EDDD-53E3-4C68-9554-113276A73CAC}" type="slidenum">
              <a:rPr lang="en-US" smtClean="0"/>
              <a:pPr>
                <a:defRPr/>
              </a:pPr>
              <a:t>37</a:t>
            </a:fld>
            <a:endParaRPr lang="en-US"/>
          </a:p>
        </p:txBody>
      </p:sp>
    </p:spTree>
    <p:extLst>
      <p:ext uri="{BB962C8B-B14F-4D97-AF65-F5344CB8AC3E}">
        <p14:creationId xmlns:p14="http://schemas.microsoft.com/office/powerpoint/2010/main" val="47654546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In our last example, we gave other reasons why the data may bounce</a:t>
            </a:r>
            <a:r>
              <a:rPr lang="en-US" altLang="en-US" baseline="0" dirty="0" smtClean="0"/>
              <a:t>. Here are some reasons that make data-based decisions untenable. Sometimes the student is unstable and all of his or her data are off. Sometimes the data collection or instruction is not consistent. Perhaps there is a new paraprofessional or student teacher implementing the lessons or other classroom challenges have interrupted instruction. In these cases, bounce in the data may not reflect the student’s progress, but other factors. </a:t>
            </a:r>
            <a:endParaRPr lang="en-US" altLang="en-US" dirty="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 students draw this by hand. Note that the trend is accelerating so there has been progress and some days at 3 correct, but not for 3 in a row. Teacher might decide this progress is adequate and keep working on this skill to get to 3 consecutive days or add new vocabulary. Let participants consider what they would do since there is not clear answer without knowing the real student).</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50B5EDDD-53E3-4C68-9554-113276A73CAC}" type="slidenum">
              <a:rPr lang="en-US" smtClean="0"/>
              <a:pPr>
                <a:defRPr/>
              </a:pPr>
              <a:t>39</a:t>
            </a:fld>
            <a:endParaRPr lang="en-US"/>
          </a:p>
        </p:txBody>
      </p:sp>
      <p:graphicFrame>
        <p:nvGraphicFramePr>
          <p:cNvPr id="5" name="Chart 4"/>
          <p:cNvGraphicFramePr>
            <a:graphicFrameLocks/>
          </p:cNvGraphicFramePr>
          <p:nvPr>
            <p:extLst>
              <p:ext uri="{D42A27DB-BD31-4B8C-83A1-F6EECF244321}">
                <p14:modId xmlns:p14="http://schemas.microsoft.com/office/powerpoint/2010/main" val="1534426577"/>
              </p:ext>
            </p:extLst>
          </p:nvPr>
        </p:nvGraphicFramePr>
        <p:xfrm>
          <a:off x="1066800" y="5380037"/>
          <a:ext cx="4572000"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633625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look at what IDEA requires (read/talk slide).  Let’s talk about why each of these is important.  What can happen if only one assessment is used to decide if a person has an intellectual disability? (might falsely identify).  Why is it important for assessment to be technically</a:t>
            </a:r>
            <a:r>
              <a:rPr lang="en-US" baseline="0" dirty="0" smtClean="0"/>
              <a:t> sound? Let’s consider what would happen if you wanted to weigh yourself but your scale was not reliable. That is, your weight might change every day just because the scale was not calibrated. How would that affect your dieting decisions?  Or what if you used an invalid measure, for example you used a ruler to check your weight?  Assessment also must be fair.  What happens to children when an assessment is used that is not responsive to their culture or their mode of communication? (wrong assumptions; poorly matched services, low expectations).  Why must assessor be trained? (so get a fair outcome that is reliable).</a:t>
            </a:r>
            <a:endParaRPr lang="en-US" dirty="0"/>
          </a:p>
        </p:txBody>
      </p:sp>
      <p:sp>
        <p:nvSpPr>
          <p:cNvPr id="4" name="Slide Number Placeholder 3"/>
          <p:cNvSpPr>
            <a:spLocks noGrp="1"/>
          </p:cNvSpPr>
          <p:nvPr>
            <p:ph type="sldNum" sz="quarter" idx="10"/>
          </p:nvPr>
        </p:nvSpPr>
        <p:spPr/>
        <p:txBody>
          <a:bodyPr/>
          <a:lstStyle/>
          <a:p>
            <a:pPr>
              <a:defRPr/>
            </a:pPr>
            <a:fld id="{50B5EDDD-53E3-4C68-9554-113276A73CAC}" type="slidenum">
              <a:rPr lang="en-US" smtClean="0"/>
              <a:pPr>
                <a:defRPr/>
              </a:pPr>
              <a:t>4</a:t>
            </a:fld>
            <a:endParaRPr lang="en-US"/>
          </a:p>
        </p:txBody>
      </p:sp>
    </p:spTree>
    <p:extLst>
      <p:ext uri="{BB962C8B-B14F-4D97-AF65-F5344CB8AC3E}">
        <p14:creationId xmlns:p14="http://schemas.microsoft.com/office/powerpoint/2010/main" val="283218034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09600" y="4389437"/>
            <a:ext cx="5608320" cy="4156396"/>
          </a:xfrm>
        </p:spPr>
        <p:txBody>
          <a:bodyPr/>
          <a:lstStyle/>
          <a:p>
            <a:r>
              <a:rPr lang="en-US" dirty="0" smtClean="0"/>
              <a:t>(Have students draw this by hand. Here is how it appears. Note that in this example, progress is much too slow. Discuss how to improve the rate of progress.)</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50B5EDDD-53E3-4C68-9554-113276A73CAC}" type="slidenum">
              <a:rPr lang="en-US" smtClean="0"/>
              <a:pPr>
                <a:defRPr/>
              </a:pPr>
              <a:t>40</a:t>
            </a:fld>
            <a:endParaRPr lang="en-US"/>
          </a:p>
        </p:txBody>
      </p:sp>
      <p:graphicFrame>
        <p:nvGraphicFramePr>
          <p:cNvPr id="8" name="Chart 7"/>
          <p:cNvGraphicFramePr>
            <a:graphicFrameLocks/>
          </p:cNvGraphicFramePr>
          <p:nvPr>
            <p:extLst>
              <p:ext uri="{D42A27DB-BD31-4B8C-83A1-F6EECF244321}">
                <p14:modId xmlns:p14="http://schemas.microsoft.com/office/powerpoint/2010/main" val="2952281044"/>
              </p:ext>
            </p:extLst>
          </p:nvPr>
        </p:nvGraphicFramePr>
        <p:xfrm>
          <a:off x="1143000" y="5837237"/>
          <a:ext cx="4572000"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6062988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this presentation, we have considered ways to monitor student progress. We began by discussing alternate assessments and how to get students ready to take AA. We have looked at two types of assessment skills assessments and daily data sheets. When will you use each of these? (pause for discussion). What did you think of the graphs I shared? How would you modify them? (Pause for answers).  What is an example of a data pattern that requires an instructional change? (wait for answer)</a:t>
            </a:r>
            <a:endParaRPr lang="en-US" dirty="0"/>
          </a:p>
        </p:txBody>
      </p:sp>
      <p:sp>
        <p:nvSpPr>
          <p:cNvPr id="4" name="Slide Number Placeholder 3"/>
          <p:cNvSpPr>
            <a:spLocks noGrp="1"/>
          </p:cNvSpPr>
          <p:nvPr>
            <p:ph type="sldNum" sz="quarter" idx="10"/>
          </p:nvPr>
        </p:nvSpPr>
        <p:spPr/>
        <p:txBody>
          <a:bodyPr/>
          <a:lstStyle/>
          <a:p>
            <a:pPr>
              <a:defRPr/>
            </a:pPr>
            <a:fld id="{50B5EDDD-53E3-4C68-9554-113276A73CAC}" type="slidenum">
              <a:rPr lang="en-US" smtClean="0"/>
              <a:pPr>
                <a:defRPr/>
              </a:pPr>
              <a:t>41</a:t>
            </a:fld>
            <a:endParaRPr lang="en-US"/>
          </a:p>
        </p:txBody>
      </p:sp>
    </p:spTree>
    <p:extLst>
      <p:ext uri="{BB962C8B-B14F-4D97-AF65-F5344CB8AC3E}">
        <p14:creationId xmlns:p14="http://schemas.microsoft.com/office/powerpoint/2010/main" val="39598716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look at some methods</a:t>
            </a:r>
            <a:r>
              <a:rPr lang="en-US" baseline="0" dirty="0" smtClean="0"/>
              <a:t> of assessment.  I’ll ask the question and you tell me what our state’s alternate assessment uses. How many of you have administered the state’s alternate assessment? How many of you are not familiar with it? For those who are familiar, let’s consider the first question….(read each question. If there is any confusion in the group, take a minute to pull up the state’s website on alternate assessment to locate the answer.)</a:t>
            </a:r>
            <a:endParaRPr lang="en-US" dirty="0"/>
          </a:p>
        </p:txBody>
      </p:sp>
      <p:sp>
        <p:nvSpPr>
          <p:cNvPr id="4" name="Slide Number Placeholder 3"/>
          <p:cNvSpPr>
            <a:spLocks noGrp="1"/>
          </p:cNvSpPr>
          <p:nvPr>
            <p:ph type="sldNum" sz="quarter" idx="10"/>
          </p:nvPr>
        </p:nvSpPr>
        <p:spPr/>
        <p:txBody>
          <a:bodyPr/>
          <a:lstStyle/>
          <a:p>
            <a:pPr>
              <a:defRPr/>
            </a:pPr>
            <a:fld id="{50B5EDDD-53E3-4C68-9554-113276A73CAC}" type="slidenum">
              <a:rPr lang="en-US" smtClean="0"/>
              <a:pPr>
                <a:defRPr/>
              </a:pPr>
              <a:t>5</a:t>
            </a:fld>
            <a:endParaRPr lang="en-US"/>
          </a:p>
        </p:txBody>
      </p:sp>
    </p:spTree>
    <p:extLst>
      <p:ext uri="{BB962C8B-B14F-4D97-AF65-F5344CB8AC3E}">
        <p14:creationId xmlns:p14="http://schemas.microsoft.com/office/powerpoint/2010/main" val="14245950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call the type of alternate assessment that students with significant cognitive</a:t>
            </a:r>
            <a:r>
              <a:rPr lang="en-US" baseline="0" dirty="0" smtClean="0"/>
              <a:t> disabilities take “an alternate assessment based on alternate achievement standards.”  Note that I did NOT say “alternative assessment.”  It is called an ALTERNATE assessment in IDEA and NCLB.  Alternate achievement standards means that the students are not working towards grade level achievement. They ARE working on the same content as other students in their age and grade level, but at some level of alternate achievement. Because the students are not working on grade level achievement, these assessments are not used for student accountability. That is, the student does not have to get a certain score to move to the next grade level. For students with severe disabilities, grade level is based primarily on chronological age. Instead, the purpose is school accountability. The school is accountable for ALL students learning including those with severe disabilities.   Federal law says that alternate assessments are for students with “significant cognitive disabilities”.  This is not an actual category in IDEA and you cannot require a student to take an alternate assessment based on their disability level. For example, you can’t say all students with severe intellectual disability will take alternate assessments. The IEP teams decides that the cognitive impairment is significant and that the student cannot take the general assessment even with accommodations. This is a serious decision and it means students will not be working towards the grade level achievement needed to receive the typical state diploma.  These assessments are developed by the states. Often teachers serve on committees to help develop the assessments or review items. Have any of you been involved in developing, reviewing, or field testing our alternate assessment? If so, I know you signed a confidentiality agreement so cannot share specifics about this process. Why is it important not to disclose the contents of the assessment? (so people will not teach only to the test or have an unfair advantage over others who have not seen the test).</a:t>
            </a:r>
            <a:endParaRPr lang="en-US" dirty="0"/>
          </a:p>
        </p:txBody>
      </p:sp>
      <p:sp>
        <p:nvSpPr>
          <p:cNvPr id="4" name="Slide Number Placeholder 3"/>
          <p:cNvSpPr>
            <a:spLocks noGrp="1"/>
          </p:cNvSpPr>
          <p:nvPr>
            <p:ph type="sldNum" sz="quarter" idx="10"/>
          </p:nvPr>
        </p:nvSpPr>
        <p:spPr/>
        <p:txBody>
          <a:bodyPr/>
          <a:lstStyle/>
          <a:p>
            <a:pPr>
              <a:defRPr/>
            </a:pPr>
            <a:fld id="{50B5EDDD-53E3-4C68-9554-113276A73CAC}" type="slidenum">
              <a:rPr lang="en-US" smtClean="0"/>
              <a:pPr>
                <a:defRPr/>
              </a:pPr>
              <a:t>6</a:t>
            </a:fld>
            <a:endParaRPr lang="en-US"/>
          </a:p>
        </p:txBody>
      </p:sp>
    </p:spTree>
    <p:extLst>
      <p:ext uri="{BB962C8B-B14F-4D97-AF65-F5344CB8AC3E}">
        <p14:creationId xmlns:p14="http://schemas.microsoft.com/office/powerpoint/2010/main" val="1016855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Although we could spend our entire day on alternate assessments,</a:t>
            </a:r>
            <a:r>
              <a:rPr lang="en-US" baseline="0" dirty="0" smtClean="0"/>
              <a:t> our focus is on what we do in the classroom on an ongoing basis to prepare students to achieve their goals. Here are some considerations for helping students prepare for alternate assessments. First and foremost, we need to teach the content on which the students will be tested- the Common Core. (If your state has curricular resources on extending the CCSS for students in AA-AAS, refer to them here). We also need to prepare the students to take tests. A lot of alternate assessments use multiple choice responses. Students need to know that there is one right answer and to indicate that in some way (e.g., by pointing). Students who do not yet have a selection response or understand pictures and other symbols, need intensive training to acquire these skills. </a:t>
            </a:r>
            <a:endParaRPr lang="en-US" dirty="0"/>
          </a:p>
        </p:txBody>
      </p:sp>
      <p:sp>
        <p:nvSpPr>
          <p:cNvPr id="4" name="Slide Number Placeholder 3"/>
          <p:cNvSpPr>
            <a:spLocks noGrp="1"/>
          </p:cNvSpPr>
          <p:nvPr>
            <p:ph type="sldNum" sz="quarter" idx="10"/>
          </p:nvPr>
        </p:nvSpPr>
        <p:spPr/>
        <p:txBody>
          <a:bodyPr/>
          <a:lstStyle/>
          <a:p>
            <a:pPr>
              <a:defRPr/>
            </a:pPr>
            <a:fld id="{50B5EDDD-53E3-4C68-9554-113276A73CAC}" type="slidenum">
              <a:rPr lang="en-US" smtClean="0"/>
              <a:pPr>
                <a:defRPr/>
              </a:pPr>
              <a:t>7</a:t>
            </a:fld>
            <a:endParaRPr lang="en-US"/>
          </a:p>
        </p:txBody>
      </p:sp>
    </p:spTree>
    <p:extLst>
      <p:ext uri="{BB962C8B-B14F-4D97-AF65-F5344CB8AC3E}">
        <p14:creationId xmlns:p14="http://schemas.microsoft.com/office/powerpoint/2010/main" val="40475699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an example of one item for a skills assessment you might create when</a:t>
            </a:r>
            <a:r>
              <a:rPr lang="en-US" baseline="0" dirty="0" smtClean="0"/>
              <a:t> teaching fractions. You might have 5-10 items like this on your skills assessment. To get this item correct, students must have learned what the symbol ¼ means and how to show it using a shaded area.  How might you teach students to match a fraction to a shaded area? (accept ideas; if no one mentions time delay, suggest that strategy). How could you adapt this assessment for students who are visually impaired?  (e.g., raised symbols).</a:t>
            </a:r>
            <a:endParaRPr lang="en-US" dirty="0"/>
          </a:p>
        </p:txBody>
      </p:sp>
      <p:sp>
        <p:nvSpPr>
          <p:cNvPr id="4" name="Slide Number Placeholder 3"/>
          <p:cNvSpPr>
            <a:spLocks noGrp="1"/>
          </p:cNvSpPr>
          <p:nvPr>
            <p:ph type="sldNum" sz="quarter" idx="10"/>
          </p:nvPr>
        </p:nvSpPr>
        <p:spPr/>
        <p:txBody>
          <a:bodyPr/>
          <a:lstStyle/>
          <a:p>
            <a:pPr>
              <a:defRPr/>
            </a:pPr>
            <a:fld id="{50B5EDDD-53E3-4C68-9554-113276A73CAC}" type="slidenum">
              <a:rPr lang="en-US" smtClean="0"/>
              <a:pPr>
                <a:defRPr/>
              </a:pPr>
              <a:t>8</a:t>
            </a:fld>
            <a:endParaRPr lang="en-US"/>
          </a:p>
        </p:txBody>
      </p:sp>
    </p:spTree>
    <p:extLst>
      <p:ext uri="{BB962C8B-B14F-4D97-AF65-F5344CB8AC3E}">
        <p14:creationId xmlns:p14="http://schemas.microsoft.com/office/powerpoint/2010/main" val="42750988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Similarly, here is an item in English Language Arts. Note that a response board can be used for the</a:t>
            </a:r>
            <a:r>
              <a:rPr lang="en-US" baseline="0" dirty="0" smtClean="0"/>
              <a:t> student to respond. </a:t>
            </a:r>
            <a:endParaRPr lang="en-US" dirty="0"/>
          </a:p>
        </p:txBody>
      </p:sp>
      <p:sp>
        <p:nvSpPr>
          <p:cNvPr id="4" name="Slide Number Placeholder 3"/>
          <p:cNvSpPr>
            <a:spLocks noGrp="1"/>
          </p:cNvSpPr>
          <p:nvPr>
            <p:ph type="sldNum" sz="quarter" idx="10"/>
          </p:nvPr>
        </p:nvSpPr>
        <p:spPr/>
        <p:txBody>
          <a:bodyPr/>
          <a:lstStyle/>
          <a:p>
            <a:pPr>
              <a:defRPr/>
            </a:pPr>
            <a:fld id="{50B5EDDD-53E3-4C68-9554-113276A73CAC}" type="slidenum">
              <a:rPr lang="en-US" smtClean="0"/>
              <a:pPr>
                <a:defRPr/>
              </a:pPr>
              <a:t>9</a:t>
            </a:fld>
            <a:endParaRPr lang="en-US"/>
          </a:p>
        </p:txBody>
      </p:sp>
    </p:spTree>
    <p:extLst>
      <p:ext uri="{BB962C8B-B14F-4D97-AF65-F5344CB8AC3E}">
        <p14:creationId xmlns:p14="http://schemas.microsoft.com/office/powerpoint/2010/main" val="5660656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91680" y="332656"/>
            <a:ext cx="7313324" cy="1470025"/>
          </a:xfrm>
        </p:spPr>
        <p:txBody>
          <a:bodyPr/>
          <a:lstStyle/>
          <a:p>
            <a:r>
              <a:rPr lang="en-US" smtClean="0"/>
              <a:t>Click to edit Master title style</a:t>
            </a:r>
            <a:endParaRPr lang="en-US" dirty="0"/>
          </a:p>
        </p:txBody>
      </p:sp>
      <p:sp>
        <p:nvSpPr>
          <p:cNvPr id="7" name="Rectangle 3"/>
          <p:cNvSpPr>
            <a:spLocks noGrp="1" noChangeArrowheads="1"/>
          </p:cNvSpPr>
          <p:nvPr>
            <p:ph idx="13"/>
          </p:nvPr>
        </p:nvSpPr>
        <p:spPr bwMode="auto">
          <a:xfrm>
            <a:off x="1691680" y="2060848"/>
            <a:ext cx="7344816" cy="3629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s-ES" noProof="0" dirty="0"/>
          </a:p>
        </p:txBody>
      </p:sp>
      <p:sp>
        <p:nvSpPr>
          <p:cNvPr id="4" name="Date Placeholder 3"/>
          <p:cNvSpPr>
            <a:spLocks noGrp="1"/>
          </p:cNvSpPr>
          <p:nvPr>
            <p:ph type="dt" sz="half" idx="14"/>
          </p:nvPr>
        </p:nvSpPr>
        <p:spPr>
          <a:xfrm>
            <a:off x="28575" y="5373688"/>
            <a:ext cx="1296988" cy="268287"/>
          </a:xfrm>
          <a:prstGeom prst="rect">
            <a:avLst/>
          </a:prstGeom>
        </p:spPr>
        <p:txBody>
          <a:bodyPr/>
          <a:lstStyle>
            <a:lvl1pPr>
              <a:defRPr>
                <a:cs typeface="Arial" charset="0"/>
              </a:defRPr>
            </a:lvl1pPr>
          </a:lstStyle>
          <a:p>
            <a:pPr>
              <a:defRPr/>
            </a:pPr>
            <a:endParaRPr lang="en-US"/>
          </a:p>
        </p:txBody>
      </p:sp>
      <p:sp>
        <p:nvSpPr>
          <p:cNvPr id="5" name="Footer Placeholder 4"/>
          <p:cNvSpPr>
            <a:spLocks noGrp="1"/>
          </p:cNvSpPr>
          <p:nvPr>
            <p:ph type="ftr" sz="quarter" idx="15"/>
          </p:nvPr>
        </p:nvSpPr>
        <p:spPr>
          <a:xfrm>
            <a:off x="3124200" y="6245225"/>
            <a:ext cx="2895600" cy="476250"/>
          </a:xfrm>
          <a:prstGeom prst="rect">
            <a:avLst/>
          </a:prstGeom>
        </p:spPr>
        <p:txBody>
          <a:bodyPr/>
          <a:lstStyle>
            <a:lvl1pPr>
              <a:defRPr>
                <a:cs typeface="Arial" charset="0"/>
              </a:defRPr>
            </a:lvl1pPr>
          </a:lstStyle>
          <a:p>
            <a:pPr>
              <a:defRPr/>
            </a:pPr>
            <a:endParaRPr lang="en-US"/>
          </a:p>
        </p:txBody>
      </p:sp>
      <p:sp>
        <p:nvSpPr>
          <p:cNvPr id="6" name="Slide Number Placeholder 5"/>
          <p:cNvSpPr>
            <a:spLocks noGrp="1"/>
          </p:cNvSpPr>
          <p:nvPr>
            <p:ph type="sldNum" sz="quarter" idx="16"/>
          </p:nvPr>
        </p:nvSpPr>
        <p:spPr>
          <a:xfrm>
            <a:off x="6553200" y="6245225"/>
            <a:ext cx="2133600" cy="476250"/>
          </a:xfrm>
          <a:prstGeom prst="rect">
            <a:avLst/>
          </a:prstGeom>
        </p:spPr>
        <p:txBody>
          <a:bodyPr/>
          <a:lstStyle>
            <a:lvl1pPr>
              <a:defRPr>
                <a:cs typeface="Arial" charset="0"/>
              </a:defRPr>
            </a:lvl1pPr>
          </a:lstStyle>
          <a:p>
            <a:pPr>
              <a:defRPr/>
            </a:pPr>
            <a:fld id="{D1BDD2A4-C411-4B43-9DE4-25ED70D55DE2}" type="slidenum">
              <a:rPr lang="en-US" smtClean="0"/>
              <a:pPr>
                <a:defRPr/>
              </a:pPr>
              <a:t>‹#›</a:t>
            </a:fld>
            <a:endParaRPr lang="en-US"/>
          </a:p>
        </p:txBody>
      </p:sp>
    </p:spTree>
    <p:extLst>
      <p:ext uri="{BB962C8B-B14F-4D97-AF65-F5344CB8AC3E}">
        <p14:creationId xmlns:p14="http://schemas.microsoft.com/office/powerpoint/2010/main" val="1697850352"/>
      </p:ext>
    </p:extLst>
  </p:cSld>
  <p:clrMapOvr>
    <a:masterClrMapping/>
  </p:clrMapOvr>
  <p:transition xmlns:p14="http://schemas.microsoft.com/office/powerpoint/2010/mai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28575" y="5373688"/>
            <a:ext cx="1296988" cy="268287"/>
          </a:xfrm>
          <a:prstGeom prst="rect">
            <a:avLst/>
          </a:prstGeom>
        </p:spPr>
        <p:txBody>
          <a:bodyPr/>
          <a:lstStyle>
            <a:lvl1pPr>
              <a:defRPr>
                <a:cs typeface="Arial" charset="0"/>
              </a:defRPr>
            </a:lvl1pPr>
          </a:lstStyle>
          <a:p>
            <a:pPr>
              <a:defRPr/>
            </a:pPr>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cs typeface="Arial" charset="0"/>
              </a:defRPr>
            </a:lvl1pPr>
          </a:lstStyle>
          <a:p>
            <a:pPr>
              <a:defRPr/>
            </a:pPr>
            <a:endParaRPr lang="en-US"/>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cs typeface="Arial" charset="0"/>
              </a:defRPr>
            </a:lvl1pPr>
          </a:lstStyle>
          <a:p>
            <a:pPr>
              <a:defRPr/>
            </a:pPr>
            <a:fld id="{38E5B037-FACD-4F67-A8FE-D7B647A572ED}" type="slidenum">
              <a:rPr lang="en-US" smtClean="0"/>
              <a:pPr>
                <a:defRPr/>
              </a:pPr>
              <a:t>‹#›</a:t>
            </a:fld>
            <a:endParaRPr lang="en-US"/>
          </a:p>
        </p:txBody>
      </p:sp>
    </p:spTree>
    <p:extLst>
      <p:ext uri="{BB962C8B-B14F-4D97-AF65-F5344CB8AC3E}">
        <p14:creationId xmlns:p14="http://schemas.microsoft.com/office/powerpoint/2010/main" val="2077720001"/>
      </p:ext>
    </p:extLst>
  </p:cSld>
  <p:clrMapOvr>
    <a:masterClrMapping/>
  </p:clrMapOvr>
  <p:transition xmlns:p14="http://schemas.microsoft.com/office/powerpoint/2010/mai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28575" y="5373688"/>
            <a:ext cx="1296988" cy="268287"/>
          </a:xfrm>
          <a:prstGeom prst="rect">
            <a:avLst/>
          </a:prstGeom>
        </p:spPr>
        <p:txBody>
          <a:bodyPr/>
          <a:lstStyle>
            <a:lvl1pPr>
              <a:defRPr>
                <a:cs typeface="Arial" charset="0"/>
              </a:defRPr>
            </a:lvl1pPr>
          </a:lstStyle>
          <a:p>
            <a:pPr>
              <a:defRPr/>
            </a:pPr>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cs typeface="Arial" charset="0"/>
              </a:defRPr>
            </a:lvl1pPr>
          </a:lstStyle>
          <a:p>
            <a:pPr>
              <a:defRPr/>
            </a:pPr>
            <a:endParaRPr lang="en-US"/>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cs typeface="Arial" charset="0"/>
              </a:defRPr>
            </a:lvl1pPr>
          </a:lstStyle>
          <a:p>
            <a:pPr>
              <a:defRPr/>
            </a:pPr>
            <a:fld id="{FE4ECC9D-BC5C-49C5-94D1-BF04C41224C7}" type="slidenum">
              <a:rPr lang="en-US" smtClean="0"/>
              <a:pPr>
                <a:defRPr/>
              </a:pPr>
              <a:t>‹#›</a:t>
            </a:fld>
            <a:endParaRPr lang="en-US"/>
          </a:p>
        </p:txBody>
      </p:sp>
    </p:spTree>
    <p:extLst>
      <p:ext uri="{BB962C8B-B14F-4D97-AF65-F5344CB8AC3E}">
        <p14:creationId xmlns:p14="http://schemas.microsoft.com/office/powerpoint/2010/main" val="3718666399"/>
      </p:ext>
    </p:extLst>
  </p:cSld>
  <p:clrMapOvr>
    <a:masterClrMapping/>
  </p:clrMapOvr>
  <p:transition xmlns:p14="http://schemas.microsoft.com/office/powerpoint/2010/main" spd="slow"/>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261993613"/>
      </p:ext>
    </p:extLst>
  </p:cSld>
  <p:clrMapOvr>
    <a:masterClrMapping/>
  </p:clrMapOvr>
  <p:transition xmlns:p14="http://schemas.microsoft.com/office/powerpoint/2010/main" spd="slow"/>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91680" y="332656"/>
            <a:ext cx="7313324" cy="1470025"/>
          </a:xfrm>
        </p:spPr>
        <p:txBody>
          <a:bodyPr/>
          <a:lstStyle/>
          <a:p>
            <a:r>
              <a:rPr lang="en-US" dirty="0" smtClean="0"/>
              <a:t>Click to edit Master title style</a:t>
            </a:r>
            <a:endParaRPr lang="en-US" dirty="0"/>
          </a:p>
        </p:txBody>
      </p:sp>
      <p:sp>
        <p:nvSpPr>
          <p:cNvPr id="7" name="Rectangle 3"/>
          <p:cNvSpPr>
            <a:spLocks noGrp="1" noChangeArrowheads="1"/>
          </p:cNvSpPr>
          <p:nvPr>
            <p:ph idx="13"/>
          </p:nvPr>
        </p:nvSpPr>
        <p:spPr bwMode="auto">
          <a:xfrm>
            <a:off x="1691680" y="2060848"/>
            <a:ext cx="7344816" cy="3629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lvl="0"/>
            <a:r>
              <a:rPr lang="es-ES" noProof="0" dirty="0"/>
              <a:t>Haga clic para modificar el estilo de texto del patrón</a:t>
            </a:r>
          </a:p>
          <a:p>
            <a:pPr lvl="1"/>
            <a:r>
              <a:rPr lang="es-ES" noProof="0" dirty="0"/>
              <a:t>Segundo nivel</a:t>
            </a:r>
          </a:p>
          <a:p>
            <a:pPr lvl="2"/>
            <a:r>
              <a:rPr lang="es-ES" noProof="0" dirty="0"/>
              <a:t>Tercer nivel</a:t>
            </a:r>
          </a:p>
          <a:p>
            <a:pPr lvl="3"/>
            <a:r>
              <a:rPr lang="es-ES" noProof="0" dirty="0"/>
              <a:t>Cuarto nivel</a:t>
            </a:r>
          </a:p>
          <a:p>
            <a:pPr lvl="4"/>
            <a:r>
              <a:rPr lang="es-ES" noProof="0" dirty="0"/>
              <a:t>Quinto nivel</a:t>
            </a:r>
          </a:p>
        </p:txBody>
      </p:sp>
      <p:sp>
        <p:nvSpPr>
          <p:cNvPr id="4" name="Date Placeholder 3"/>
          <p:cNvSpPr>
            <a:spLocks noGrp="1"/>
          </p:cNvSpPr>
          <p:nvPr>
            <p:ph type="dt" sz="half" idx="14"/>
          </p:nvPr>
        </p:nvSpPr>
        <p:spPr>
          <a:xfrm>
            <a:off x="28575" y="5373688"/>
            <a:ext cx="1296988" cy="268287"/>
          </a:xfrm>
          <a:prstGeom prst="rect">
            <a:avLst/>
          </a:prstGeom>
        </p:spPr>
        <p:txBody>
          <a:bodyPr/>
          <a:lstStyle>
            <a:lvl1pPr>
              <a:defRPr>
                <a:cs typeface="Arial" charset="0"/>
              </a:defRPr>
            </a:lvl1pPr>
          </a:lstStyle>
          <a:p>
            <a:pPr>
              <a:defRPr/>
            </a:pPr>
            <a:endParaRPr lang="es-ES">
              <a:solidFill>
                <a:srgbClr val="0367B3"/>
              </a:solidFill>
              <a:ea typeface="ＭＳ Ｐゴシック" charset="0"/>
            </a:endParaRPr>
          </a:p>
        </p:txBody>
      </p:sp>
      <p:sp>
        <p:nvSpPr>
          <p:cNvPr id="5" name="Footer Placeholder 4"/>
          <p:cNvSpPr>
            <a:spLocks noGrp="1"/>
          </p:cNvSpPr>
          <p:nvPr>
            <p:ph type="ftr" sz="quarter" idx="15"/>
          </p:nvPr>
        </p:nvSpPr>
        <p:spPr>
          <a:xfrm>
            <a:off x="3124200" y="6245225"/>
            <a:ext cx="2895600" cy="476250"/>
          </a:xfrm>
          <a:prstGeom prst="rect">
            <a:avLst/>
          </a:prstGeom>
        </p:spPr>
        <p:txBody>
          <a:bodyPr/>
          <a:lstStyle>
            <a:lvl1pPr>
              <a:defRPr>
                <a:cs typeface="Arial" charset="0"/>
              </a:defRPr>
            </a:lvl1pPr>
          </a:lstStyle>
          <a:p>
            <a:pPr>
              <a:defRPr/>
            </a:pPr>
            <a:endParaRPr lang="es-ES">
              <a:solidFill>
                <a:srgbClr val="0367B3"/>
              </a:solidFill>
              <a:ea typeface="ＭＳ Ｐゴシック" charset="0"/>
            </a:endParaRPr>
          </a:p>
        </p:txBody>
      </p:sp>
      <p:sp>
        <p:nvSpPr>
          <p:cNvPr id="6" name="Slide Number Placeholder 5"/>
          <p:cNvSpPr>
            <a:spLocks noGrp="1"/>
          </p:cNvSpPr>
          <p:nvPr>
            <p:ph type="sldNum" sz="quarter" idx="16"/>
          </p:nvPr>
        </p:nvSpPr>
        <p:spPr>
          <a:xfrm>
            <a:off x="6553200" y="6245225"/>
            <a:ext cx="2133600" cy="476250"/>
          </a:xfrm>
          <a:prstGeom prst="rect">
            <a:avLst/>
          </a:prstGeom>
        </p:spPr>
        <p:txBody>
          <a:bodyPr/>
          <a:lstStyle>
            <a:lvl1pPr>
              <a:defRPr>
                <a:cs typeface="Arial" charset="0"/>
              </a:defRPr>
            </a:lvl1pPr>
          </a:lstStyle>
          <a:p>
            <a:pPr>
              <a:defRPr/>
            </a:pPr>
            <a:fld id="{DBA70CE6-77A5-CD41-8670-406FC4A4206E}" type="slidenum">
              <a:rPr lang="es-ES">
                <a:solidFill>
                  <a:srgbClr val="0367B3"/>
                </a:solidFill>
                <a:ea typeface="ＭＳ Ｐゴシック" charset="0"/>
              </a:rPr>
              <a:pPr>
                <a:defRPr/>
              </a:pPr>
              <a:t>‹#›</a:t>
            </a:fld>
            <a:endParaRPr lang="es-ES" dirty="0">
              <a:solidFill>
                <a:srgbClr val="0367B3"/>
              </a:solidFill>
              <a:ea typeface="ＭＳ Ｐゴシック" charset="0"/>
            </a:endParaRPr>
          </a:p>
        </p:txBody>
      </p:sp>
    </p:spTree>
    <p:extLst>
      <p:ext uri="{BB962C8B-B14F-4D97-AF65-F5344CB8AC3E}">
        <p14:creationId xmlns:p14="http://schemas.microsoft.com/office/powerpoint/2010/main" val="1774144570"/>
      </p:ext>
    </p:extLst>
  </p:cSld>
  <p:clrMapOvr>
    <a:masterClrMapping/>
  </p:clrMapOvr>
  <p:transition xmlns:p14="http://schemas.microsoft.com/office/powerpoint/2010/main" spd="slow"/>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28575" y="5373688"/>
            <a:ext cx="1296988" cy="268287"/>
          </a:xfrm>
          <a:prstGeom prst="rect">
            <a:avLst/>
          </a:prstGeom>
        </p:spPr>
        <p:txBody>
          <a:bodyPr/>
          <a:lstStyle>
            <a:lvl1pPr>
              <a:defRPr>
                <a:cs typeface="Arial" charset="0"/>
              </a:defRPr>
            </a:lvl1pPr>
          </a:lstStyle>
          <a:p>
            <a:pPr>
              <a:defRPr/>
            </a:pPr>
            <a:endParaRPr lang="es-ES">
              <a:solidFill>
                <a:srgbClr val="0367B3"/>
              </a:solidFill>
              <a:ea typeface="ＭＳ Ｐゴシック" charset="0"/>
            </a:endParaRPr>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cs typeface="Arial" charset="0"/>
              </a:defRPr>
            </a:lvl1pPr>
          </a:lstStyle>
          <a:p>
            <a:pPr>
              <a:defRPr/>
            </a:pPr>
            <a:endParaRPr lang="es-ES">
              <a:solidFill>
                <a:srgbClr val="0367B3"/>
              </a:solidFill>
              <a:ea typeface="ＭＳ Ｐゴシック" charset="0"/>
            </a:endParaRPr>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cs typeface="Arial" charset="0"/>
              </a:defRPr>
            </a:lvl1pPr>
          </a:lstStyle>
          <a:p>
            <a:pPr>
              <a:defRPr/>
            </a:pPr>
            <a:fld id="{0910D4C8-9816-9344-8A55-C9E276A0CBC0}" type="slidenum">
              <a:rPr lang="es-ES">
                <a:solidFill>
                  <a:srgbClr val="0367B3"/>
                </a:solidFill>
                <a:ea typeface="ＭＳ Ｐゴシック" charset="0"/>
              </a:rPr>
              <a:pPr>
                <a:defRPr/>
              </a:pPr>
              <a:t>‹#›</a:t>
            </a:fld>
            <a:endParaRPr lang="es-ES" dirty="0">
              <a:solidFill>
                <a:srgbClr val="0367B3"/>
              </a:solidFill>
              <a:ea typeface="ＭＳ Ｐゴシック" charset="0"/>
            </a:endParaRPr>
          </a:p>
        </p:txBody>
      </p:sp>
    </p:spTree>
    <p:extLst>
      <p:ext uri="{BB962C8B-B14F-4D97-AF65-F5344CB8AC3E}">
        <p14:creationId xmlns:p14="http://schemas.microsoft.com/office/powerpoint/2010/main" val="4087425486"/>
      </p:ext>
    </p:extLst>
  </p:cSld>
  <p:clrMapOvr>
    <a:masterClrMapping/>
  </p:clrMapOvr>
  <p:transition xmlns:p14="http://schemas.microsoft.com/office/powerpoint/2010/main" spd="slow"/>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a:xfrm>
            <a:off x="28575" y="5373688"/>
            <a:ext cx="1296988" cy="268287"/>
          </a:xfrm>
          <a:prstGeom prst="rect">
            <a:avLst/>
          </a:prstGeom>
        </p:spPr>
        <p:txBody>
          <a:bodyPr/>
          <a:lstStyle>
            <a:lvl1pPr>
              <a:defRPr>
                <a:cs typeface="Arial" charset="0"/>
              </a:defRPr>
            </a:lvl1pPr>
          </a:lstStyle>
          <a:p>
            <a:pPr>
              <a:defRPr/>
            </a:pPr>
            <a:endParaRPr lang="es-ES">
              <a:solidFill>
                <a:srgbClr val="0367B3"/>
              </a:solidFill>
              <a:ea typeface="ＭＳ Ｐゴシック" charset="0"/>
            </a:endParaRPr>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cs typeface="Arial" charset="0"/>
              </a:defRPr>
            </a:lvl1pPr>
          </a:lstStyle>
          <a:p>
            <a:pPr>
              <a:defRPr/>
            </a:pPr>
            <a:endParaRPr lang="es-ES">
              <a:solidFill>
                <a:srgbClr val="0367B3"/>
              </a:solidFill>
              <a:ea typeface="ＭＳ Ｐゴシック" charset="0"/>
            </a:endParaRPr>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cs typeface="Arial" charset="0"/>
              </a:defRPr>
            </a:lvl1pPr>
          </a:lstStyle>
          <a:p>
            <a:pPr>
              <a:defRPr/>
            </a:pPr>
            <a:fld id="{4A86054E-BEBA-784D-93B8-23052FD63C9B}" type="slidenum">
              <a:rPr lang="es-ES">
                <a:solidFill>
                  <a:srgbClr val="0367B3"/>
                </a:solidFill>
                <a:ea typeface="ＭＳ Ｐゴシック" charset="0"/>
              </a:rPr>
              <a:pPr>
                <a:defRPr/>
              </a:pPr>
              <a:t>‹#›</a:t>
            </a:fld>
            <a:endParaRPr lang="es-ES" dirty="0">
              <a:solidFill>
                <a:srgbClr val="0367B3"/>
              </a:solidFill>
              <a:ea typeface="ＭＳ Ｐゴシック" charset="0"/>
            </a:endParaRPr>
          </a:p>
        </p:txBody>
      </p:sp>
    </p:spTree>
    <p:extLst>
      <p:ext uri="{BB962C8B-B14F-4D97-AF65-F5344CB8AC3E}">
        <p14:creationId xmlns:p14="http://schemas.microsoft.com/office/powerpoint/2010/main" val="4151318204"/>
      </p:ext>
    </p:extLst>
  </p:cSld>
  <p:clrMapOvr>
    <a:masterClrMapping/>
  </p:clrMapOvr>
  <p:transition xmlns:p14="http://schemas.microsoft.com/office/powerpoint/2010/main" spd="slow"/>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28575" y="5373688"/>
            <a:ext cx="1296988" cy="268287"/>
          </a:xfrm>
          <a:prstGeom prst="rect">
            <a:avLst/>
          </a:prstGeom>
        </p:spPr>
        <p:txBody>
          <a:bodyPr/>
          <a:lstStyle>
            <a:lvl1pPr>
              <a:defRPr>
                <a:cs typeface="Arial" charset="0"/>
              </a:defRPr>
            </a:lvl1pPr>
          </a:lstStyle>
          <a:p>
            <a:pPr>
              <a:defRPr/>
            </a:pPr>
            <a:endParaRPr lang="es-ES">
              <a:solidFill>
                <a:srgbClr val="0367B3"/>
              </a:solidFill>
              <a:ea typeface="ＭＳ Ｐゴシック" charset="0"/>
            </a:endParaRPr>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cs typeface="Arial" charset="0"/>
              </a:defRPr>
            </a:lvl1pPr>
          </a:lstStyle>
          <a:p>
            <a:pPr>
              <a:defRPr/>
            </a:pPr>
            <a:endParaRPr lang="es-ES">
              <a:solidFill>
                <a:srgbClr val="0367B3"/>
              </a:solidFill>
              <a:ea typeface="ＭＳ Ｐゴシック" charset="0"/>
            </a:endParaRPr>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cs typeface="Arial" charset="0"/>
              </a:defRPr>
            </a:lvl1pPr>
          </a:lstStyle>
          <a:p>
            <a:pPr>
              <a:defRPr/>
            </a:pPr>
            <a:fld id="{92D1EE5C-689B-824B-AE1A-D3B0D324C1C6}" type="slidenum">
              <a:rPr lang="es-ES">
                <a:solidFill>
                  <a:srgbClr val="0367B3"/>
                </a:solidFill>
                <a:ea typeface="ＭＳ Ｐゴシック" charset="0"/>
              </a:rPr>
              <a:pPr>
                <a:defRPr/>
              </a:pPr>
              <a:t>‹#›</a:t>
            </a:fld>
            <a:endParaRPr lang="es-ES" dirty="0">
              <a:solidFill>
                <a:srgbClr val="0367B3"/>
              </a:solidFill>
              <a:ea typeface="ＭＳ Ｐゴシック" charset="0"/>
            </a:endParaRPr>
          </a:p>
        </p:txBody>
      </p:sp>
    </p:spTree>
    <p:extLst>
      <p:ext uri="{BB962C8B-B14F-4D97-AF65-F5344CB8AC3E}">
        <p14:creationId xmlns:p14="http://schemas.microsoft.com/office/powerpoint/2010/main" val="1447887073"/>
      </p:ext>
    </p:extLst>
  </p:cSld>
  <p:clrMapOvr>
    <a:masterClrMapping/>
  </p:clrMapOvr>
  <p:transition xmlns:p14="http://schemas.microsoft.com/office/powerpoint/2010/main" spd="slow"/>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28575" y="5373688"/>
            <a:ext cx="1296988" cy="268287"/>
          </a:xfrm>
          <a:prstGeom prst="rect">
            <a:avLst/>
          </a:prstGeom>
        </p:spPr>
        <p:txBody>
          <a:bodyPr/>
          <a:lstStyle>
            <a:lvl1pPr>
              <a:defRPr>
                <a:cs typeface="Arial" charset="0"/>
              </a:defRPr>
            </a:lvl1pPr>
          </a:lstStyle>
          <a:p>
            <a:pPr>
              <a:defRPr/>
            </a:pPr>
            <a:endParaRPr lang="es-ES">
              <a:solidFill>
                <a:srgbClr val="0367B3"/>
              </a:solidFill>
              <a:ea typeface="ＭＳ Ｐゴシック" charset="0"/>
            </a:endParaRPr>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cs typeface="Arial" charset="0"/>
              </a:defRPr>
            </a:lvl1pPr>
          </a:lstStyle>
          <a:p>
            <a:pPr>
              <a:defRPr/>
            </a:pPr>
            <a:endParaRPr lang="es-ES">
              <a:solidFill>
                <a:srgbClr val="0367B3"/>
              </a:solidFill>
              <a:ea typeface="ＭＳ Ｐゴシック" charset="0"/>
            </a:endParaRPr>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cs typeface="Arial" charset="0"/>
              </a:defRPr>
            </a:lvl1pPr>
          </a:lstStyle>
          <a:p>
            <a:pPr>
              <a:defRPr/>
            </a:pPr>
            <a:fld id="{E2AD1F05-B4F8-F94E-B142-21E9807FE2B3}" type="slidenum">
              <a:rPr lang="es-ES">
                <a:solidFill>
                  <a:srgbClr val="0367B3"/>
                </a:solidFill>
                <a:ea typeface="ＭＳ Ｐゴシック" charset="0"/>
              </a:rPr>
              <a:pPr>
                <a:defRPr/>
              </a:pPr>
              <a:t>‹#›</a:t>
            </a:fld>
            <a:endParaRPr lang="es-ES" dirty="0">
              <a:solidFill>
                <a:srgbClr val="0367B3"/>
              </a:solidFill>
              <a:ea typeface="ＭＳ Ｐゴシック" charset="0"/>
            </a:endParaRPr>
          </a:p>
        </p:txBody>
      </p:sp>
    </p:spTree>
    <p:extLst>
      <p:ext uri="{BB962C8B-B14F-4D97-AF65-F5344CB8AC3E}">
        <p14:creationId xmlns:p14="http://schemas.microsoft.com/office/powerpoint/2010/main" val="481812856"/>
      </p:ext>
    </p:extLst>
  </p:cSld>
  <p:clrMapOvr>
    <a:masterClrMapping/>
  </p:clrMapOvr>
  <p:transition xmlns:p14="http://schemas.microsoft.com/office/powerpoint/2010/main" spd="slow"/>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28575" y="5373688"/>
            <a:ext cx="1296988" cy="268287"/>
          </a:xfrm>
          <a:prstGeom prst="rect">
            <a:avLst/>
          </a:prstGeom>
        </p:spPr>
        <p:txBody>
          <a:bodyPr/>
          <a:lstStyle>
            <a:lvl1pPr>
              <a:defRPr>
                <a:cs typeface="Arial" charset="0"/>
              </a:defRPr>
            </a:lvl1pPr>
          </a:lstStyle>
          <a:p>
            <a:pPr>
              <a:defRPr/>
            </a:pPr>
            <a:endParaRPr lang="es-ES">
              <a:solidFill>
                <a:srgbClr val="0367B3"/>
              </a:solidFill>
              <a:ea typeface="ＭＳ Ｐゴシック" charset="0"/>
            </a:endParaRPr>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cs typeface="Arial" charset="0"/>
              </a:defRPr>
            </a:lvl1pPr>
          </a:lstStyle>
          <a:p>
            <a:pPr>
              <a:defRPr/>
            </a:pPr>
            <a:endParaRPr lang="es-ES">
              <a:solidFill>
                <a:srgbClr val="0367B3"/>
              </a:solidFill>
              <a:ea typeface="ＭＳ Ｐゴシック" charset="0"/>
            </a:endParaRPr>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cs typeface="Arial" charset="0"/>
              </a:defRPr>
            </a:lvl1pPr>
          </a:lstStyle>
          <a:p>
            <a:pPr>
              <a:defRPr/>
            </a:pPr>
            <a:fld id="{56C38384-7708-0F4F-B158-92C0FAD51B59}" type="slidenum">
              <a:rPr lang="es-ES">
                <a:solidFill>
                  <a:srgbClr val="0367B3"/>
                </a:solidFill>
                <a:ea typeface="ＭＳ Ｐゴシック" charset="0"/>
              </a:rPr>
              <a:pPr>
                <a:defRPr/>
              </a:pPr>
              <a:t>‹#›</a:t>
            </a:fld>
            <a:endParaRPr lang="es-ES" dirty="0">
              <a:solidFill>
                <a:srgbClr val="0367B3"/>
              </a:solidFill>
              <a:ea typeface="ＭＳ Ｐゴシック" charset="0"/>
            </a:endParaRPr>
          </a:p>
        </p:txBody>
      </p:sp>
    </p:spTree>
    <p:extLst>
      <p:ext uri="{BB962C8B-B14F-4D97-AF65-F5344CB8AC3E}">
        <p14:creationId xmlns:p14="http://schemas.microsoft.com/office/powerpoint/2010/main" val="2227595280"/>
      </p:ext>
    </p:extLst>
  </p:cSld>
  <p:clrMapOvr>
    <a:masterClrMapping/>
  </p:clrMapOvr>
  <p:transition xmlns:p14="http://schemas.microsoft.com/office/powerpoint/2010/main" spd="slow"/>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28575" y="5373688"/>
            <a:ext cx="1296988" cy="268287"/>
          </a:xfrm>
          <a:prstGeom prst="rect">
            <a:avLst/>
          </a:prstGeom>
        </p:spPr>
        <p:txBody>
          <a:bodyPr/>
          <a:lstStyle>
            <a:lvl1pPr>
              <a:defRPr>
                <a:cs typeface="Arial" charset="0"/>
              </a:defRPr>
            </a:lvl1pPr>
          </a:lstStyle>
          <a:p>
            <a:pPr>
              <a:defRPr/>
            </a:pPr>
            <a:endParaRPr lang="es-ES">
              <a:solidFill>
                <a:srgbClr val="0367B3"/>
              </a:solidFill>
              <a:ea typeface="ＭＳ Ｐゴシック" charset="0"/>
            </a:endParaRPr>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cs typeface="Arial" charset="0"/>
              </a:defRPr>
            </a:lvl1pPr>
          </a:lstStyle>
          <a:p>
            <a:pPr>
              <a:defRPr/>
            </a:pPr>
            <a:endParaRPr lang="es-ES">
              <a:solidFill>
                <a:srgbClr val="0367B3"/>
              </a:solidFill>
              <a:ea typeface="ＭＳ Ｐゴシック" charset="0"/>
            </a:endParaRPr>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cs typeface="Arial" charset="0"/>
              </a:defRPr>
            </a:lvl1pPr>
          </a:lstStyle>
          <a:p>
            <a:pPr>
              <a:defRPr/>
            </a:pPr>
            <a:fld id="{8A82A385-974F-374C-8A3E-F565DE16F33D}" type="slidenum">
              <a:rPr lang="es-ES">
                <a:solidFill>
                  <a:srgbClr val="0367B3"/>
                </a:solidFill>
                <a:ea typeface="ＭＳ Ｐゴシック" charset="0"/>
              </a:rPr>
              <a:pPr>
                <a:defRPr/>
              </a:pPr>
              <a:t>‹#›</a:t>
            </a:fld>
            <a:endParaRPr lang="es-ES" dirty="0">
              <a:solidFill>
                <a:srgbClr val="0367B3"/>
              </a:solidFill>
              <a:ea typeface="ＭＳ Ｐゴシック" charset="0"/>
            </a:endParaRPr>
          </a:p>
        </p:txBody>
      </p:sp>
    </p:spTree>
    <p:extLst>
      <p:ext uri="{BB962C8B-B14F-4D97-AF65-F5344CB8AC3E}">
        <p14:creationId xmlns:p14="http://schemas.microsoft.com/office/powerpoint/2010/main" val="580350512"/>
      </p:ext>
    </p:extLst>
  </p:cSld>
  <p:clrMapOvr>
    <a:masterClrMapping/>
  </p:clrMapOvr>
  <p:transition xmlns:p14="http://schemas.microsoft.com/office/powerpoint/2010/mai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28575" y="5373688"/>
            <a:ext cx="1296988" cy="268287"/>
          </a:xfrm>
          <a:prstGeom prst="rect">
            <a:avLst/>
          </a:prstGeom>
        </p:spPr>
        <p:txBody>
          <a:bodyPr/>
          <a:lstStyle>
            <a:lvl1pPr>
              <a:defRPr>
                <a:cs typeface="Arial" charset="0"/>
              </a:defRPr>
            </a:lvl1pPr>
          </a:lstStyle>
          <a:p>
            <a:pPr>
              <a:defRPr/>
            </a:pPr>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cs typeface="Arial" charset="0"/>
              </a:defRPr>
            </a:lvl1pPr>
          </a:lstStyle>
          <a:p>
            <a:pPr>
              <a:defRPr/>
            </a:pPr>
            <a:endParaRPr lang="en-US"/>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cs typeface="Arial" charset="0"/>
              </a:defRPr>
            </a:lvl1pPr>
          </a:lstStyle>
          <a:p>
            <a:pPr>
              <a:defRPr/>
            </a:pPr>
            <a:fld id="{724C2750-F3B6-4570-B03A-3956B8DA1340}" type="slidenum">
              <a:rPr lang="en-US" smtClean="0"/>
              <a:pPr>
                <a:defRPr/>
              </a:pPr>
              <a:t>‹#›</a:t>
            </a:fld>
            <a:endParaRPr lang="en-US"/>
          </a:p>
        </p:txBody>
      </p:sp>
    </p:spTree>
    <p:extLst>
      <p:ext uri="{BB962C8B-B14F-4D97-AF65-F5344CB8AC3E}">
        <p14:creationId xmlns:p14="http://schemas.microsoft.com/office/powerpoint/2010/main" val="641689207"/>
      </p:ext>
    </p:extLst>
  </p:cSld>
  <p:clrMapOvr>
    <a:masterClrMapping/>
  </p:clrMapOvr>
  <p:transition xmlns:p14="http://schemas.microsoft.com/office/powerpoint/2010/main" spd="slow"/>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28575" y="5373688"/>
            <a:ext cx="1296988" cy="268287"/>
          </a:xfrm>
          <a:prstGeom prst="rect">
            <a:avLst/>
          </a:prstGeom>
        </p:spPr>
        <p:txBody>
          <a:bodyPr/>
          <a:lstStyle>
            <a:lvl1pPr>
              <a:defRPr>
                <a:cs typeface="Arial" charset="0"/>
              </a:defRPr>
            </a:lvl1pPr>
          </a:lstStyle>
          <a:p>
            <a:pPr>
              <a:defRPr/>
            </a:pPr>
            <a:endParaRPr lang="es-ES">
              <a:solidFill>
                <a:srgbClr val="0367B3"/>
              </a:solidFill>
              <a:ea typeface="ＭＳ Ｐゴシック" charset="0"/>
            </a:endParaRPr>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cs typeface="Arial" charset="0"/>
              </a:defRPr>
            </a:lvl1pPr>
          </a:lstStyle>
          <a:p>
            <a:pPr>
              <a:defRPr/>
            </a:pPr>
            <a:endParaRPr lang="es-ES">
              <a:solidFill>
                <a:srgbClr val="0367B3"/>
              </a:solidFill>
              <a:ea typeface="ＭＳ Ｐゴシック" charset="0"/>
            </a:endParaRPr>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cs typeface="Arial" charset="0"/>
              </a:defRPr>
            </a:lvl1pPr>
          </a:lstStyle>
          <a:p>
            <a:pPr>
              <a:defRPr/>
            </a:pPr>
            <a:fld id="{557555A2-8DCE-F947-9B9A-25EA75D5FE29}" type="slidenum">
              <a:rPr lang="es-ES">
                <a:solidFill>
                  <a:srgbClr val="0367B3"/>
                </a:solidFill>
                <a:ea typeface="ＭＳ Ｐゴシック" charset="0"/>
              </a:rPr>
              <a:pPr>
                <a:defRPr/>
              </a:pPr>
              <a:t>‹#›</a:t>
            </a:fld>
            <a:endParaRPr lang="es-ES" dirty="0">
              <a:solidFill>
                <a:srgbClr val="0367B3"/>
              </a:solidFill>
              <a:ea typeface="ＭＳ Ｐゴシック" charset="0"/>
            </a:endParaRPr>
          </a:p>
        </p:txBody>
      </p:sp>
    </p:spTree>
    <p:extLst>
      <p:ext uri="{BB962C8B-B14F-4D97-AF65-F5344CB8AC3E}">
        <p14:creationId xmlns:p14="http://schemas.microsoft.com/office/powerpoint/2010/main" val="728829784"/>
      </p:ext>
    </p:extLst>
  </p:cSld>
  <p:clrMapOvr>
    <a:masterClrMapping/>
  </p:clrMapOvr>
  <p:transition xmlns:p14="http://schemas.microsoft.com/office/powerpoint/2010/main" spd="slow"/>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28575" y="5373688"/>
            <a:ext cx="1296988" cy="268287"/>
          </a:xfrm>
          <a:prstGeom prst="rect">
            <a:avLst/>
          </a:prstGeom>
        </p:spPr>
        <p:txBody>
          <a:bodyPr/>
          <a:lstStyle>
            <a:lvl1pPr>
              <a:defRPr>
                <a:cs typeface="Arial" charset="0"/>
              </a:defRPr>
            </a:lvl1pPr>
          </a:lstStyle>
          <a:p>
            <a:pPr>
              <a:defRPr/>
            </a:pPr>
            <a:endParaRPr lang="es-ES">
              <a:solidFill>
                <a:srgbClr val="0367B3"/>
              </a:solidFill>
              <a:ea typeface="ＭＳ Ｐゴシック" charset="0"/>
            </a:endParaRPr>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cs typeface="Arial" charset="0"/>
              </a:defRPr>
            </a:lvl1pPr>
          </a:lstStyle>
          <a:p>
            <a:pPr>
              <a:defRPr/>
            </a:pPr>
            <a:endParaRPr lang="es-ES">
              <a:solidFill>
                <a:srgbClr val="0367B3"/>
              </a:solidFill>
              <a:ea typeface="ＭＳ Ｐゴシック" charset="0"/>
            </a:endParaRPr>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cs typeface="Arial" charset="0"/>
              </a:defRPr>
            </a:lvl1pPr>
          </a:lstStyle>
          <a:p>
            <a:pPr>
              <a:defRPr/>
            </a:pPr>
            <a:fld id="{231EC14A-043B-F94F-83A0-606F7217DFE2}" type="slidenum">
              <a:rPr lang="es-ES">
                <a:solidFill>
                  <a:srgbClr val="0367B3"/>
                </a:solidFill>
                <a:ea typeface="ＭＳ Ｐゴシック" charset="0"/>
              </a:rPr>
              <a:pPr>
                <a:defRPr/>
              </a:pPr>
              <a:t>‹#›</a:t>
            </a:fld>
            <a:endParaRPr lang="es-ES" dirty="0">
              <a:solidFill>
                <a:srgbClr val="0367B3"/>
              </a:solidFill>
              <a:ea typeface="ＭＳ Ｐゴシック" charset="0"/>
            </a:endParaRPr>
          </a:p>
        </p:txBody>
      </p:sp>
    </p:spTree>
    <p:extLst>
      <p:ext uri="{BB962C8B-B14F-4D97-AF65-F5344CB8AC3E}">
        <p14:creationId xmlns:p14="http://schemas.microsoft.com/office/powerpoint/2010/main" val="1377562905"/>
      </p:ext>
    </p:extLst>
  </p:cSld>
  <p:clrMapOvr>
    <a:masterClrMapping/>
  </p:clrMapOvr>
  <p:transition xmlns:p14="http://schemas.microsoft.com/office/powerpoint/2010/main" spd="slow"/>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28575" y="5373688"/>
            <a:ext cx="1296988" cy="268287"/>
          </a:xfrm>
          <a:prstGeom prst="rect">
            <a:avLst/>
          </a:prstGeom>
        </p:spPr>
        <p:txBody>
          <a:bodyPr/>
          <a:lstStyle>
            <a:lvl1pPr>
              <a:defRPr>
                <a:cs typeface="Arial" charset="0"/>
              </a:defRPr>
            </a:lvl1pPr>
          </a:lstStyle>
          <a:p>
            <a:pPr>
              <a:defRPr/>
            </a:pPr>
            <a:endParaRPr lang="es-ES">
              <a:solidFill>
                <a:srgbClr val="0367B3"/>
              </a:solidFill>
              <a:ea typeface="ＭＳ Ｐゴシック" charset="0"/>
            </a:endParaRPr>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cs typeface="Arial" charset="0"/>
              </a:defRPr>
            </a:lvl1pPr>
          </a:lstStyle>
          <a:p>
            <a:pPr>
              <a:defRPr/>
            </a:pPr>
            <a:endParaRPr lang="es-ES">
              <a:solidFill>
                <a:srgbClr val="0367B3"/>
              </a:solidFill>
              <a:ea typeface="ＭＳ Ｐゴシック" charset="0"/>
            </a:endParaRPr>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cs typeface="Arial" charset="0"/>
              </a:defRPr>
            </a:lvl1pPr>
          </a:lstStyle>
          <a:p>
            <a:pPr>
              <a:defRPr/>
            </a:pPr>
            <a:fld id="{F667C181-2480-C84A-BF50-462DDAA0F8C1}" type="slidenum">
              <a:rPr lang="es-ES">
                <a:solidFill>
                  <a:srgbClr val="0367B3"/>
                </a:solidFill>
                <a:ea typeface="ＭＳ Ｐゴシック" charset="0"/>
              </a:rPr>
              <a:pPr>
                <a:defRPr/>
              </a:pPr>
              <a:t>‹#›</a:t>
            </a:fld>
            <a:endParaRPr lang="es-ES" dirty="0">
              <a:solidFill>
                <a:srgbClr val="0367B3"/>
              </a:solidFill>
              <a:ea typeface="ＭＳ Ｐゴシック" charset="0"/>
            </a:endParaRPr>
          </a:p>
        </p:txBody>
      </p:sp>
    </p:spTree>
    <p:extLst>
      <p:ext uri="{BB962C8B-B14F-4D97-AF65-F5344CB8AC3E}">
        <p14:creationId xmlns:p14="http://schemas.microsoft.com/office/powerpoint/2010/main" val="2069378910"/>
      </p:ext>
    </p:extLst>
  </p:cSld>
  <p:clrMapOvr>
    <a:masterClrMapping/>
  </p:clrMapOvr>
  <p:transition xmlns:p14="http://schemas.microsoft.com/office/powerpoint/2010/main" spd="slow"/>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28575" y="5373688"/>
            <a:ext cx="1296988" cy="268287"/>
          </a:xfrm>
          <a:prstGeom prst="rect">
            <a:avLst/>
          </a:prstGeom>
        </p:spPr>
        <p:txBody>
          <a:bodyPr/>
          <a:lstStyle>
            <a:lvl1pPr>
              <a:defRPr>
                <a:cs typeface="Arial" charset="0"/>
              </a:defRPr>
            </a:lvl1pPr>
          </a:lstStyle>
          <a:p>
            <a:pPr>
              <a:defRPr/>
            </a:pPr>
            <a:endParaRPr lang="es-ES">
              <a:solidFill>
                <a:srgbClr val="0367B3"/>
              </a:solidFill>
              <a:ea typeface="ＭＳ Ｐゴシック" charset="0"/>
            </a:endParaRPr>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cs typeface="Arial" charset="0"/>
              </a:defRPr>
            </a:lvl1pPr>
          </a:lstStyle>
          <a:p>
            <a:pPr>
              <a:defRPr/>
            </a:pPr>
            <a:endParaRPr lang="es-ES">
              <a:solidFill>
                <a:srgbClr val="0367B3"/>
              </a:solidFill>
              <a:ea typeface="ＭＳ Ｐゴシック" charset="0"/>
            </a:endParaRPr>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cs typeface="Arial" charset="0"/>
              </a:defRPr>
            </a:lvl1pPr>
          </a:lstStyle>
          <a:p>
            <a:pPr>
              <a:defRPr/>
            </a:pPr>
            <a:fld id="{635C55A5-452E-104F-88BA-528D64CFA567}" type="slidenum">
              <a:rPr lang="es-ES">
                <a:solidFill>
                  <a:srgbClr val="0367B3"/>
                </a:solidFill>
                <a:ea typeface="ＭＳ Ｐゴシック" charset="0"/>
              </a:rPr>
              <a:pPr>
                <a:defRPr/>
              </a:pPr>
              <a:t>‹#›</a:t>
            </a:fld>
            <a:endParaRPr lang="es-ES" dirty="0">
              <a:solidFill>
                <a:srgbClr val="0367B3"/>
              </a:solidFill>
              <a:ea typeface="ＭＳ Ｐゴシック" charset="0"/>
            </a:endParaRPr>
          </a:p>
        </p:txBody>
      </p:sp>
    </p:spTree>
    <p:extLst>
      <p:ext uri="{BB962C8B-B14F-4D97-AF65-F5344CB8AC3E}">
        <p14:creationId xmlns:p14="http://schemas.microsoft.com/office/powerpoint/2010/main" val="2182975826"/>
      </p:ext>
    </p:extLst>
  </p:cSld>
  <p:clrMapOvr>
    <a:masterClrMapping/>
  </p:clrMapOvr>
  <p:transition xmlns:p14="http://schemas.microsoft.com/office/powerpoint/2010/main" spd="slow"/>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114797578"/>
      </p:ext>
    </p:extLst>
  </p:cSld>
  <p:clrMapOvr>
    <a:masterClrMapping/>
  </p:clrMapOvr>
  <p:transition xmlns:p14="http://schemas.microsoft.com/office/powerpoint/2010/mai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a:xfrm>
            <a:off x="28575" y="5373688"/>
            <a:ext cx="1296988" cy="268287"/>
          </a:xfrm>
          <a:prstGeom prst="rect">
            <a:avLst/>
          </a:prstGeom>
        </p:spPr>
        <p:txBody>
          <a:bodyPr/>
          <a:lstStyle>
            <a:lvl1pPr>
              <a:defRPr>
                <a:cs typeface="Arial" charset="0"/>
              </a:defRPr>
            </a:lvl1pPr>
          </a:lstStyle>
          <a:p>
            <a:pPr>
              <a:defRPr/>
            </a:pPr>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cs typeface="Arial" charset="0"/>
              </a:defRPr>
            </a:lvl1pPr>
          </a:lstStyle>
          <a:p>
            <a:pPr>
              <a:defRPr/>
            </a:pPr>
            <a:endParaRPr lang="en-US"/>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cs typeface="Arial" charset="0"/>
              </a:defRPr>
            </a:lvl1pPr>
          </a:lstStyle>
          <a:p>
            <a:pPr>
              <a:defRPr/>
            </a:pPr>
            <a:fld id="{DCAA66FA-4579-4488-A13A-230A33F38893}" type="slidenum">
              <a:rPr lang="en-US" smtClean="0"/>
              <a:pPr>
                <a:defRPr/>
              </a:pPr>
              <a:t>‹#›</a:t>
            </a:fld>
            <a:endParaRPr lang="en-US"/>
          </a:p>
        </p:txBody>
      </p:sp>
    </p:spTree>
    <p:extLst>
      <p:ext uri="{BB962C8B-B14F-4D97-AF65-F5344CB8AC3E}">
        <p14:creationId xmlns:p14="http://schemas.microsoft.com/office/powerpoint/2010/main" val="341374748"/>
      </p:ext>
    </p:extLst>
  </p:cSld>
  <p:clrMapOvr>
    <a:masterClrMapping/>
  </p:clrMapOvr>
  <p:transition xmlns:p14="http://schemas.microsoft.com/office/powerpoint/2010/mai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28575" y="5373688"/>
            <a:ext cx="1296988" cy="268287"/>
          </a:xfrm>
          <a:prstGeom prst="rect">
            <a:avLst/>
          </a:prstGeom>
        </p:spPr>
        <p:txBody>
          <a:bodyPr/>
          <a:lstStyle>
            <a:lvl1pPr>
              <a:defRPr>
                <a:cs typeface="Arial" charset="0"/>
              </a:defRPr>
            </a:lvl1pPr>
          </a:lstStyle>
          <a:p>
            <a:pPr>
              <a:defRPr/>
            </a:pPr>
            <a:endParaRPr lang="en-US"/>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cs typeface="Arial" charset="0"/>
              </a:defRPr>
            </a:lvl1pPr>
          </a:lstStyle>
          <a:p>
            <a:pPr>
              <a:defRPr/>
            </a:pPr>
            <a:endParaRPr lang="en-US"/>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cs typeface="Arial" charset="0"/>
              </a:defRPr>
            </a:lvl1pPr>
          </a:lstStyle>
          <a:p>
            <a:pPr>
              <a:defRPr/>
            </a:pPr>
            <a:fld id="{BF2EDFFE-495F-4C31-8029-953476985B42}" type="slidenum">
              <a:rPr lang="en-US" smtClean="0"/>
              <a:pPr>
                <a:defRPr/>
              </a:pPr>
              <a:t>‹#›</a:t>
            </a:fld>
            <a:endParaRPr lang="en-US"/>
          </a:p>
        </p:txBody>
      </p:sp>
    </p:spTree>
    <p:extLst>
      <p:ext uri="{BB962C8B-B14F-4D97-AF65-F5344CB8AC3E}">
        <p14:creationId xmlns:p14="http://schemas.microsoft.com/office/powerpoint/2010/main" val="2878584431"/>
      </p:ext>
    </p:extLst>
  </p:cSld>
  <p:clrMapOvr>
    <a:masterClrMapping/>
  </p:clrMapOvr>
  <p:transition xmlns:p14="http://schemas.microsoft.com/office/powerpoint/2010/mai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28575" y="5373688"/>
            <a:ext cx="1296988" cy="268287"/>
          </a:xfrm>
          <a:prstGeom prst="rect">
            <a:avLst/>
          </a:prstGeom>
        </p:spPr>
        <p:txBody>
          <a:bodyPr/>
          <a:lstStyle>
            <a:lvl1pPr>
              <a:defRPr>
                <a:cs typeface="Arial" charset="0"/>
              </a:defRPr>
            </a:lvl1pPr>
          </a:lstStyle>
          <a:p>
            <a:pPr>
              <a:defRPr/>
            </a:pPr>
            <a:endParaRPr lang="en-US"/>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cs typeface="Arial" charset="0"/>
              </a:defRPr>
            </a:lvl1pPr>
          </a:lstStyle>
          <a:p>
            <a:pPr>
              <a:defRPr/>
            </a:pPr>
            <a:endParaRPr lang="en-US"/>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cs typeface="Arial" charset="0"/>
              </a:defRPr>
            </a:lvl1pPr>
          </a:lstStyle>
          <a:p>
            <a:pPr>
              <a:defRPr/>
            </a:pPr>
            <a:fld id="{86ED7F43-B417-4A79-8354-26CC5B873759}" type="slidenum">
              <a:rPr lang="en-US" smtClean="0"/>
              <a:pPr>
                <a:defRPr/>
              </a:pPr>
              <a:t>‹#›</a:t>
            </a:fld>
            <a:endParaRPr lang="en-US"/>
          </a:p>
        </p:txBody>
      </p:sp>
    </p:spTree>
    <p:extLst>
      <p:ext uri="{BB962C8B-B14F-4D97-AF65-F5344CB8AC3E}">
        <p14:creationId xmlns:p14="http://schemas.microsoft.com/office/powerpoint/2010/main" val="4039608591"/>
      </p:ext>
    </p:extLst>
  </p:cSld>
  <p:clrMapOvr>
    <a:masterClrMapping/>
  </p:clrMapOvr>
  <p:transition xmlns:p14="http://schemas.microsoft.com/office/powerpoint/2010/mai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28575" y="5373688"/>
            <a:ext cx="1296988" cy="268287"/>
          </a:xfrm>
          <a:prstGeom prst="rect">
            <a:avLst/>
          </a:prstGeom>
        </p:spPr>
        <p:txBody>
          <a:bodyPr/>
          <a:lstStyle>
            <a:lvl1pPr>
              <a:defRPr>
                <a:cs typeface="Arial" charset="0"/>
              </a:defRPr>
            </a:lvl1pPr>
          </a:lstStyle>
          <a:p>
            <a:pPr>
              <a:defRPr/>
            </a:pPr>
            <a:endParaRPr lang="en-US"/>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cs typeface="Arial" charset="0"/>
              </a:defRPr>
            </a:lvl1pPr>
          </a:lstStyle>
          <a:p>
            <a:pPr>
              <a:defRPr/>
            </a:pPr>
            <a:endParaRPr lang="en-US"/>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cs typeface="Arial" charset="0"/>
              </a:defRPr>
            </a:lvl1pPr>
          </a:lstStyle>
          <a:p>
            <a:pPr>
              <a:defRPr/>
            </a:pPr>
            <a:fld id="{7AFF73EE-7A8C-49D7-B1A9-235647544844}" type="slidenum">
              <a:rPr lang="en-US" smtClean="0"/>
              <a:pPr>
                <a:defRPr/>
              </a:pPr>
              <a:t>‹#›</a:t>
            </a:fld>
            <a:endParaRPr lang="en-US"/>
          </a:p>
        </p:txBody>
      </p:sp>
    </p:spTree>
    <p:extLst>
      <p:ext uri="{BB962C8B-B14F-4D97-AF65-F5344CB8AC3E}">
        <p14:creationId xmlns:p14="http://schemas.microsoft.com/office/powerpoint/2010/main" val="1389603650"/>
      </p:ext>
    </p:extLst>
  </p:cSld>
  <p:clrMapOvr>
    <a:masterClrMapping/>
  </p:clrMapOvr>
  <p:transition xmlns:p14="http://schemas.microsoft.com/office/powerpoint/2010/mai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28575" y="5373688"/>
            <a:ext cx="1296988" cy="268287"/>
          </a:xfrm>
          <a:prstGeom prst="rect">
            <a:avLst/>
          </a:prstGeom>
        </p:spPr>
        <p:txBody>
          <a:bodyPr/>
          <a:lstStyle>
            <a:lvl1pPr>
              <a:defRPr>
                <a:cs typeface="Arial" charset="0"/>
              </a:defRPr>
            </a:lvl1pPr>
          </a:lstStyle>
          <a:p>
            <a:pPr>
              <a:defRPr/>
            </a:pPr>
            <a:endParaRPr lang="en-US"/>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cs typeface="Arial" charset="0"/>
              </a:defRPr>
            </a:lvl1pPr>
          </a:lstStyle>
          <a:p>
            <a:pPr>
              <a:defRPr/>
            </a:pPr>
            <a:endParaRPr lang="en-US"/>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cs typeface="Arial" charset="0"/>
              </a:defRPr>
            </a:lvl1pPr>
          </a:lstStyle>
          <a:p>
            <a:pPr>
              <a:defRPr/>
            </a:pPr>
            <a:fld id="{FFAB0BE7-B637-4F0D-ABF7-3FF7D7C4CF55}" type="slidenum">
              <a:rPr lang="en-US" smtClean="0"/>
              <a:pPr>
                <a:defRPr/>
              </a:pPr>
              <a:t>‹#›</a:t>
            </a:fld>
            <a:endParaRPr lang="en-US"/>
          </a:p>
        </p:txBody>
      </p:sp>
    </p:spTree>
    <p:extLst>
      <p:ext uri="{BB962C8B-B14F-4D97-AF65-F5344CB8AC3E}">
        <p14:creationId xmlns:p14="http://schemas.microsoft.com/office/powerpoint/2010/main" val="96403607"/>
      </p:ext>
    </p:extLst>
  </p:cSld>
  <p:clrMapOvr>
    <a:masterClrMapping/>
  </p:clrMapOvr>
  <p:transition xmlns:p14="http://schemas.microsoft.com/office/powerpoint/2010/mai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28575" y="5373688"/>
            <a:ext cx="1296988" cy="268287"/>
          </a:xfrm>
          <a:prstGeom prst="rect">
            <a:avLst/>
          </a:prstGeom>
        </p:spPr>
        <p:txBody>
          <a:bodyPr/>
          <a:lstStyle>
            <a:lvl1pPr>
              <a:defRPr>
                <a:cs typeface="Arial" charset="0"/>
              </a:defRPr>
            </a:lvl1pPr>
          </a:lstStyle>
          <a:p>
            <a:pPr>
              <a:defRPr/>
            </a:pPr>
            <a:endParaRPr lang="en-US"/>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cs typeface="Arial" charset="0"/>
              </a:defRPr>
            </a:lvl1pPr>
          </a:lstStyle>
          <a:p>
            <a:pPr>
              <a:defRPr/>
            </a:pPr>
            <a:endParaRPr lang="en-US"/>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cs typeface="Arial" charset="0"/>
              </a:defRPr>
            </a:lvl1pPr>
          </a:lstStyle>
          <a:p>
            <a:pPr>
              <a:defRPr/>
            </a:pPr>
            <a:fld id="{E710BDF7-495D-42F1-BEF6-C5FD8F8DD216}" type="slidenum">
              <a:rPr lang="en-US" smtClean="0"/>
              <a:pPr>
                <a:defRPr/>
              </a:pPr>
              <a:t>‹#›</a:t>
            </a:fld>
            <a:endParaRPr lang="en-US"/>
          </a:p>
        </p:txBody>
      </p:sp>
    </p:spTree>
    <p:extLst>
      <p:ext uri="{BB962C8B-B14F-4D97-AF65-F5344CB8AC3E}">
        <p14:creationId xmlns:p14="http://schemas.microsoft.com/office/powerpoint/2010/main" val="4163415058"/>
      </p:ext>
    </p:extLst>
  </p:cSld>
  <p:clrMapOvr>
    <a:masterClrMapping/>
  </p:clrMapOvr>
  <p:transition xmlns:p14="http://schemas.microsoft.com/office/powerpoint/2010/mai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28575" y="5373688"/>
            <a:ext cx="1296988" cy="268287"/>
          </a:xfrm>
          <a:prstGeom prst="rect">
            <a:avLst/>
          </a:prstGeom>
        </p:spPr>
        <p:txBody>
          <a:bodyPr/>
          <a:lstStyle>
            <a:lvl1pPr>
              <a:defRPr>
                <a:cs typeface="Arial" charset="0"/>
              </a:defRPr>
            </a:lvl1pPr>
          </a:lstStyle>
          <a:p>
            <a:pPr>
              <a:defRPr/>
            </a:pPr>
            <a:endParaRPr lang="en-US"/>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cs typeface="Arial" charset="0"/>
              </a:defRPr>
            </a:lvl1pPr>
          </a:lstStyle>
          <a:p>
            <a:pPr>
              <a:defRPr/>
            </a:pPr>
            <a:endParaRPr lang="en-US"/>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cs typeface="Arial" charset="0"/>
              </a:defRPr>
            </a:lvl1pPr>
          </a:lstStyle>
          <a:p>
            <a:pPr>
              <a:defRPr/>
            </a:pPr>
            <a:fld id="{E329DFAA-2C6F-4F8E-8826-A417D1003F75}" type="slidenum">
              <a:rPr lang="en-US" smtClean="0"/>
              <a:pPr>
                <a:defRPr/>
              </a:pPr>
              <a:t>‹#›</a:t>
            </a:fld>
            <a:endParaRPr lang="en-US"/>
          </a:p>
        </p:txBody>
      </p:sp>
    </p:spTree>
    <p:extLst>
      <p:ext uri="{BB962C8B-B14F-4D97-AF65-F5344CB8AC3E}">
        <p14:creationId xmlns:p14="http://schemas.microsoft.com/office/powerpoint/2010/main" val="474393844"/>
      </p:ext>
    </p:extLst>
  </p:cSld>
  <p:clrMapOvr>
    <a:masterClrMapping/>
  </p:clrMapOvr>
  <p:transition xmlns:p14="http://schemas.microsoft.com/office/powerpoint/2010/main" spd="slow"/>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eg"/><Relationship Id="rId15" Type="http://schemas.openxmlformats.org/officeDocument/2006/relationships/image" Target="../media/image2.png"/><Relationship Id="rId16"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slideLayout" Target="../slideLayouts/slideLayout24.xml"/><Relationship Id="rId13" Type="http://schemas.openxmlformats.org/officeDocument/2006/relationships/theme" Target="../theme/theme2.xml"/><Relationship Id="rId14" Type="http://schemas.openxmlformats.org/officeDocument/2006/relationships/image" Target="../media/image1.jpeg"/><Relationship Id="rId15" Type="http://schemas.openxmlformats.org/officeDocument/2006/relationships/image" Target="../media/image2.png"/><Relationship Id="rId16" Type="http://schemas.openxmlformats.org/officeDocument/2006/relationships/image" Target="../media/image3.png"/><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692275" y="274638"/>
            <a:ext cx="6994525" cy="1143000"/>
          </a:xfrm>
          <a:prstGeom prst="rect">
            <a:avLst/>
          </a:prstGeom>
          <a:ln>
            <a:solidFill>
              <a:srgbClr val="0061AF"/>
            </a:solidFill>
          </a:ln>
          <a:extLst>
            <a:ext uri="{FAA26D3D-D897-4be2-8F04-BA451C77F1D7}">
              <ma14:placeholderFlag xmlns:ma14="http://schemas.microsoft.com/office/mac/drawingml/2011/main" val="1"/>
            </a:ext>
          </a:extLst>
        </p:spPr>
        <p:style>
          <a:lnRef idx="2">
            <a:schemeClr val="accent1"/>
          </a:lnRef>
          <a:fillRef idx="1">
            <a:schemeClr val="lt1"/>
          </a:fillRef>
          <a:effectRef idx="0">
            <a:schemeClr val="accent1"/>
          </a:effectRef>
          <a:fontRef idx="none"/>
        </p:style>
        <p:txBody>
          <a:bodyPr vert="horz" wrap="square" lIns="91440" tIns="45720" rIns="91440" bIns="45720" numCol="1" anchor="ctr" anchorCtr="0" compatLnSpc="1">
            <a:prstTxWarp prst="textNoShape">
              <a:avLst/>
            </a:prstTxWarp>
          </a:bodyPr>
          <a:lstStyle/>
          <a:p>
            <a:pPr lvl="0"/>
            <a:r>
              <a:rPr lang="es-ES" dirty="0"/>
              <a:t>Haga clic para cambiar el estilo de título	</a:t>
            </a:r>
          </a:p>
        </p:txBody>
      </p:sp>
      <p:sp>
        <p:nvSpPr>
          <p:cNvPr id="1027" name="Rectangle 3"/>
          <p:cNvSpPr>
            <a:spLocks noGrp="1" noChangeArrowheads="1"/>
          </p:cNvSpPr>
          <p:nvPr>
            <p:ph type="body" idx="1"/>
          </p:nvPr>
        </p:nvSpPr>
        <p:spPr bwMode="auto">
          <a:xfrm>
            <a:off x="1692275" y="1600200"/>
            <a:ext cx="6994525" cy="3629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pic>
        <p:nvPicPr>
          <p:cNvPr id="1028" name="Picture 1" descr="CEEDAR-LogoFinal-simple-white-17.png"/>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107950" y="6381750"/>
            <a:ext cx="1258888"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2"/>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8223250" y="6092825"/>
            <a:ext cx="90805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Lst>
  <p:transition xmlns:p14="http://schemas.microsoft.com/office/powerpoint/2010/main" spd="slow"/>
  <p:txStyles>
    <p:titleStyle>
      <a:lvl1pPr algn="ctr" rtl="0" eaLnBrk="1" fontAlgn="base" hangingPunct="1">
        <a:spcBef>
          <a:spcPct val="0"/>
        </a:spcBef>
        <a:spcAft>
          <a:spcPct val="0"/>
        </a:spcAft>
        <a:defRPr sz="4400" b="1">
          <a:solidFill>
            <a:srgbClr val="0061AF"/>
          </a:solidFill>
          <a:latin typeface="+mj-lt"/>
          <a:ea typeface="+mj-ea"/>
          <a:cs typeface="+mj-cs"/>
        </a:defRPr>
      </a:lvl1pPr>
      <a:lvl2pPr algn="ctr" rtl="0" eaLnBrk="1" fontAlgn="base" hangingPunct="1">
        <a:spcBef>
          <a:spcPct val="0"/>
        </a:spcBef>
        <a:spcAft>
          <a:spcPct val="0"/>
        </a:spcAft>
        <a:defRPr sz="4400" b="1">
          <a:solidFill>
            <a:srgbClr val="0061AF"/>
          </a:solidFill>
          <a:latin typeface="Arial" charset="0"/>
          <a:ea typeface="ＭＳ Ｐゴシック" charset="0"/>
          <a:cs typeface="Arial" charset="0"/>
        </a:defRPr>
      </a:lvl2pPr>
      <a:lvl3pPr algn="ctr" rtl="0" eaLnBrk="1" fontAlgn="base" hangingPunct="1">
        <a:spcBef>
          <a:spcPct val="0"/>
        </a:spcBef>
        <a:spcAft>
          <a:spcPct val="0"/>
        </a:spcAft>
        <a:defRPr sz="4400" b="1">
          <a:solidFill>
            <a:srgbClr val="0061AF"/>
          </a:solidFill>
          <a:latin typeface="Arial" charset="0"/>
          <a:ea typeface="ＭＳ Ｐゴシック" charset="0"/>
          <a:cs typeface="Arial" charset="0"/>
        </a:defRPr>
      </a:lvl3pPr>
      <a:lvl4pPr algn="ctr" rtl="0" eaLnBrk="1" fontAlgn="base" hangingPunct="1">
        <a:spcBef>
          <a:spcPct val="0"/>
        </a:spcBef>
        <a:spcAft>
          <a:spcPct val="0"/>
        </a:spcAft>
        <a:defRPr sz="4400" b="1">
          <a:solidFill>
            <a:srgbClr val="0061AF"/>
          </a:solidFill>
          <a:latin typeface="Arial" charset="0"/>
          <a:ea typeface="ＭＳ Ｐゴシック" charset="0"/>
          <a:cs typeface="Arial" charset="0"/>
        </a:defRPr>
      </a:lvl4pPr>
      <a:lvl5pPr algn="ctr" rtl="0" eaLnBrk="1" fontAlgn="base" hangingPunct="1">
        <a:spcBef>
          <a:spcPct val="0"/>
        </a:spcBef>
        <a:spcAft>
          <a:spcPct val="0"/>
        </a:spcAft>
        <a:defRPr sz="4400" b="1">
          <a:solidFill>
            <a:srgbClr val="0061AF"/>
          </a:solidFill>
          <a:latin typeface="Arial" charset="0"/>
          <a:ea typeface="ＭＳ Ｐゴシック" charset="0"/>
          <a:cs typeface="Arial" charset="0"/>
        </a:defRPr>
      </a:lvl5pPr>
      <a:lvl6pPr marL="457200" algn="ctr" rtl="0" eaLnBrk="1" fontAlgn="base" hangingPunct="1">
        <a:spcBef>
          <a:spcPct val="0"/>
        </a:spcBef>
        <a:spcAft>
          <a:spcPct val="0"/>
        </a:spcAft>
        <a:defRPr sz="4400">
          <a:solidFill>
            <a:schemeClr val="tx2"/>
          </a:solidFill>
          <a:latin typeface="Arial" charset="0"/>
          <a:ea typeface="ＭＳ Ｐゴシック" charset="0"/>
          <a:cs typeface="Arial" charset="0"/>
        </a:defRPr>
      </a:lvl6pPr>
      <a:lvl7pPr marL="914400" algn="ctr" rtl="0" eaLnBrk="1" fontAlgn="base" hangingPunct="1">
        <a:spcBef>
          <a:spcPct val="0"/>
        </a:spcBef>
        <a:spcAft>
          <a:spcPct val="0"/>
        </a:spcAft>
        <a:defRPr sz="4400">
          <a:solidFill>
            <a:schemeClr val="tx2"/>
          </a:solidFill>
          <a:latin typeface="Arial" charset="0"/>
          <a:ea typeface="ＭＳ Ｐゴシック" charset="0"/>
          <a:cs typeface="Arial" charset="0"/>
        </a:defRPr>
      </a:lvl7pPr>
      <a:lvl8pPr marL="1371600" algn="ctr" rtl="0" eaLnBrk="1" fontAlgn="base" hangingPunct="1">
        <a:spcBef>
          <a:spcPct val="0"/>
        </a:spcBef>
        <a:spcAft>
          <a:spcPct val="0"/>
        </a:spcAft>
        <a:defRPr sz="4400">
          <a:solidFill>
            <a:schemeClr val="tx2"/>
          </a:solidFill>
          <a:latin typeface="Arial" charset="0"/>
          <a:ea typeface="ＭＳ Ｐゴシック" charset="0"/>
          <a:cs typeface="Arial" charset="0"/>
        </a:defRPr>
      </a:lvl8pPr>
      <a:lvl9pPr marL="1828800" algn="ctr" rtl="0" eaLnBrk="1" fontAlgn="base" hangingPunct="1">
        <a:spcBef>
          <a:spcPct val="0"/>
        </a:spcBef>
        <a:spcAft>
          <a:spcPct val="0"/>
        </a:spcAft>
        <a:defRPr sz="4400">
          <a:solidFill>
            <a:schemeClr val="tx2"/>
          </a:solidFill>
          <a:latin typeface="Arial" charset="0"/>
          <a:ea typeface="ＭＳ Ｐゴシック" charset="0"/>
          <a:cs typeface="Arial" charset="0"/>
        </a:defRPr>
      </a:lvl9pPr>
    </p:titleStyle>
    <p:bodyStyle>
      <a:lvl1pPr marL="342900" indent="-342900" algn="l" rtl="0" eaLnBrk="1" fontAlgn="base" hangingPunct="1">
        <a:spcBef>
          <a:spcPct val="20000"/>
        </a:spcBef>
        <a:spcAft>
          <a:spcPct val="0"/>
        </a:spcAft>
        <a:buFont typeface="Wingdings" charset="0"/>
        <a:buChar char="²"/>
        <a:defRPr sz="3200">
          <a:solidFill>
            <a:srgbClr val="0061AF"/>
          </a:solidFill>
          <a:latin typeface="+mn-lt"/>
          <a:ea typeface="+mn-ea"/>
          <a:cs typeface="+mn-cs"/>
        </a:defRPr>
      </a:lvl1pPr>
      <a:lvl2pPr marL="742950" indent="-285750" algn="l" rtl="0" eaLnBrk="1" fontAlgn="base" hangingPunct="1">
        <a:spcBef>
          <a:spcPct val="20000"/>
        </a:spcBef>
        <a:spcAft>
          <a:spcPct val="0"/>
        </a:spcAft>
        <a:buChar char="–"/>
        <a:defRPr sz="2800">
          <a:solidFill>
            <a:srgbClr val="0061AF"/>
          </a:solidFill>
          <a:latin typeface="+mn-lt"/>
          <a:ea typeface="Arial" charset="0"/>
          <a:cs typeface="+mn-cs"/>
        </a:defRPr>
      </a:lvl2pPr>
      <a:lvl3pPr marL="1143000" indent="-228600" algn="l" rtl="0" eaLnBrk="1" fontAlgn="base" hangingPunct="1">
        <a:spcBef>
          <a:spcPct val="20000"/>
        </a:spcBef>
        <a:spcAft>
          <a:spcPct val="0"/>
        </a:spcAft>
        <a:buChar char="•"/>
        <a:defRPr sz="2400">
          <a:solidFill>
            <a:srgbClr val="0061AF"/>
          </a:solidFill>
          <a:latin typeface="+mn-lt"/>
          <a:ea typeface="Arial" charset="0"/>
          <a:cs typeface="+mn-cs"/>
        </a:defRPr>
      </a:lvl3pPr>
      <a:lvl4pPr marL="1600200" indent="-228600" algn="l" rtl="0" eaLnBrk="1" fontAlgn="base" hangingPunct="1">
        <a:spcBef>
          <a:spcPct val="20000"/>
        </a:spcBef>
        <a:spcAft>
          <a:spcPct val="0"/>
        </a:spcAft>
        <a:buChar char="–"/>
        <a:defRPr sz="2000">
          <a:solidFill>
            <a:srgbClr val="0061AF"/>
          </a:solidFill>
          <a:latin typeface="+mn-lt"/>
          <a:ea typeface="Arial" charset="0"/>
          <a:cs typeface="+mn-cs"/>
        </a:defRPr>
      </a:lvl4pPr>
      <a:lvl5pPr marL="2057400" indent="-228600" algn="l" rtl="0" eaLnBrk="1" fontAlgn="base" hangingPunct="1">
        <a:spcBef>
          <a:spcPct val="20000"/>
        </a:spcBef>
        <a:spcAft>
          <a:spcPct val="0"/>
        </a:spcAft>
        <a:buChar char="»"/>
        <a:defRPr sz="2000">
          <a:solidFill>
            <a:srgbClr val="0061AF"/>
          </a:solidFill>
          <a:latin typeface="+mn-lt"/>
          <a:ea typeface="Arial" charset="0"/>
          <a:cs typeface="+mn-cs"/>
        </a:defRPr>
      </a:lvl5pPr>
      <a:lvl6pPr marL="2514600" indent="-228600" algn="l" rtl="0" eaLnBrk="1" fontAlgn="base" hangingPunct="1">
        <a:spcBef>
          <a:spcPct val="20000"/>
        </a:spcBef>
        <a:spcAft>
          <a:spcPct val="0"/>
        </a:spcAft>
        <a:buChar char="»"/>
        <a:defRPr sz="2000">
          <a:solidFill>
            <a:schemeClr val="tx1"/>
          </a:solidFill>
          <a:latin typeface="+mn-lt"/>
          <a:ea typeface="Arial" charset="0"/>
          <a:cs typeface="+mn-cs"/>
        </a:defRPr>
      </a:lvl6pPr>
      <a:lvl7pPr marL="2971800" indent="-228600" algn="l" rtl="0" eaLnBrk="1" fontAlgn="base" hangingPunct="1">
        <a:spcBef>
          <a:spcPct val="20000"/>
        </a:spcBef>
        <a:spcAft>
          <a:spcPct val="0"/>
        </a:spcAft>
        <a:buChar char="»"/>
        <a:defRPr sz="2000">
          <a:solidFill>
            <a:schemeClr val="tx1"/>
          </a:solidFill>
          <a:latin typeface="+mn-lt"/>
          <a:ea typeface="Arial" charset="0"/>
          <a:cs typeface="+mn-cs"/>
        </a:defRPr>
      </a:lvl7pPr>
      <a:lvl8pPr marL="3429000" indent="-228600" algn="l" rtl="0" eaLnBrk="1" fontAlgn="base" hangingPunct="1">
        <a:spcBef>
          <a:spcPct val="20000"/>
        </a:spcBef>
        <a:spcAft>
          <a:spcPct val="0"/>
        </a:spcAft>
        <a:buChar char="»"/>
        <a:defRPr sz="2000">
          <a:solidFill>
            <a:schemeClr val="tx1"/>
          </a:solidFill>
          <a:latin typeface="+mn-lt"/>
          <a:ea typeface="Arial" charset="0"/>
          <a:cs typeface="+mn-cs"/>
        </a:defRPr>
      </a:lvl8pPr>
      <a:lvl9pPr marL="3886200" indent="-228600" algn="l" rtl="0" eaLnBrk="1" fontAlgn="base" hangingPunct="1">
        <a:spcBef>
          <a:spcPct val="20000"/>
        </a:spcBef>
        <a:spcAft>
          <a:spcPct val="0"/>
        </a:spcAft>
        <a:buChar char="»"/>
        <a:defRPr sz="2000">
          <a:solidFill>
            <a:schemeClr val="tx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692275" y="274638"/>
            <a:ext cx="6994525" cy="1143000"/>
          </a:xfrm>
          <a:prstGeom prst="rect">
            <a:avLst/>
          </a:prstGeom>
          <a:ln>
            <a:solidFill>
              <a:srgbClr val="0061AF"/>
            </a:solidFill>
          </a:ln>
          <a:extLst>
            <a:ext uri="{FAA26D3D-D897-4be2-8F04-BA451C77F1D7}">
              <ma14:placeholderFlag xmlns:ma14="http://schemas.microsoft.com/office/mac/drawingml/2011/main" val="1"/>
            </a:ext>
          </a:extLst>
        </p:spPr>
        <p:style>
          <a:lnRef idx="2">
            <a:schemeClr val="accent1"/>
          </a:lnRef>
          <a:fillRef idx="1">
            <a:schemeClr val="lt1"/>
          </a:fillRef>
          <a:effectRef idx="0">
            <a:schemeClr val="accent1"/>
          </a:effectRef>
          <a:fontRef idx="none"/>
        </p:style>
        <p:txBody>
          <a:bodyPr vert="horz" wrap="square" lIns="91440" tIns="45720" rIns="91440" bIns="45720" numCol="1" anchor="ctr" anchorCtr="0" compatLnSpc="1">
            <a:prstTxWarp prst="textNoShape">
              <a:avLst/>
            </a:prstTxWarp>
          </a:bodyPr>
          <a:lstStyle/>
          <a:p>
            <a:pPr lvl="0"/>
            <a:r>
              <a:rPr lang="es-ES" dirty="0"/>
              <a:t>Haga clic para cambiar el estilo de título	</a:t>
            </a:r>
          </a:p>
        </p:txBody>
      </p:sp>
      <p:sp>
        <p:nvSpPr>
          <p:cNvPr id="1027" name="Rectangle 3"/>
          <p:cNvSpPr>
            <a:spLocks noGrp="1" noChangeArrowheads="1"/>
          </p:cNvSpPr>
          <p:nvPr>
            <p:ph type="body" idx="1"/>
          </p:nvPr>
        </p:nvSpPr>
        <p:spPr bwMode="auto">
          <a:xfrm>
            <a:off x="1692275" y="1600200"/>
            <a:ext cx="6994525" cy="3629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pic>
        <p:nvPicPr>
          <p:cNvPr id="1028" name="Picture 1" descr="CEEDAR-LogoFinal-simple-white-17.png"/>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07950" y="6381750"/>
            <a:ext cx="1258888"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2"/>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8223250" y="6092825"/>
            <a:ext cx="90805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1499441"/>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Lst>
  <p:transition xmlns:p14="http://schemas.microsoft.com/office/powerpoint/2010/main" spd="slow"/>
  <p:txStyles>
    <p:titleStyle>
      <a:lvl1pPr algn="ctr" rtl="0" eaLnBrk="0" fontAlgn="base" hangingPunct="0">
        <a:spcBef>
          <a:spcPct val="0"/>
        </a:spcBef>
        <a:spcAft>
          <a:spcPct val="0"/>
        </a:spcAft>
        <a:defRPr sz="4400" b="1">
          <a:solidFill>
            <a:srgbClr val="0061AF"/>
          </a:solidFill>
          <a:latin typeface="+mj-lt"/>
          <a:ea typeface="+mj-ea"/>
          <a:cs typeface="+mj-cs"/>
        </a:defRPr>
      </a:lvl1pPr>
      <a:lvl2pPr algn="ctr" rtl="0" eaLnBrk="0" fontAlgn="base" hangingPunct="0">
        <a:spcBef>
          <a:spcPct val="0"/>
        </a:spcBef>
        <a:spcAft>
          <a:spcPct val="0"/>
        </a:spcAft>
        <a:defRPr sz="4400" b="1">
          <a:solidFill>
            <a:srgbClr val="0061AF"/>
          </a:solidFill>
          <a:latin typeface="Arial" charset="0"/>
          <a:ea typeface="ＭＳ Ｐゴシック" charset="0"/>
          <a:cs typeface="Arial" charset="0"/>
        </a:defRPr>
      </a:lvl2pPr>
      <a:lvl3pPr algn="ctr" rtl="0" eaLnBrk="0" fontAlgn="base" hangingPunct="0">
        <a:spcBef>
          <a:spcPct val="0"/>
        </a:spcBef>
        <a:spcAft>
          <a:spcPct val="0"/>
        </a:spcAft>
        <a:defRPr sz="4400" b="1">
          <a:solidFill>
            <a:srgbClr val="0061AF"/>
          </a:solidFill>
          <a:latin typeface="Arial" charset="0"/>
          <a:ea typeface="ＭＳ Ｐゴシック" charset="0"/>
          <a:cs typeface="Arial" charset="0"/>
        </a:defRPr>
      </a:lvl3pPr>
      <a:lvl4pPr algn="ctr" rtl="0" eaLnBrk="0" fontAlgn="base" hangingPunct="0">
        <a:spcBef>
          <a:spcPct val="0"/>
        </a:spcBef>
        <a:spcAft>
          <a:spcPct val="0"/>
        </a:spcAft>
        <a:defRPr sz="4400" b="1">
          <a:solidFill>
            <a:srgbClr val="0061AF"/>
          </a:solidFill>
          <a:latin typeface="Arial" charset="0"/>
          <a:ea typeface="ＭＳ Ｐゴシック" charset="0"/>
          <a:cs typeface="Arial" charset="0"/>
        </a:defRPr>
      </a:lvl4pPr>
      <a:lvl5pPr algn="ctr" rtl="0" eaLnBrk="0" fontAlgn="base" hangingPunct="0">
        <a:spcBef>
          <a:spcPct val="0"/>
        </a:spcBef>
        <a:spcAft>
          <a:spcPct val="0"/>
        </a:spcAft>
        <a:defRPr sz="4400" b="1">
          <a:solidFill>
            <a:srgbClr val="0061AF"/>
          </a:solidFill>
          <a:latin typeface="Arial" charset="0"/>
          <a:ea typeface="ＭＳ Ｐゴシック" charset="0"/>
          <a:cs typeface="Arial" charset="0"/>
        </a:defRPr>
      </a:lvl5pPr>
      <a:lvl6pPr marL="457200" algn="ctr" rtl="0" fontAlgn="base">
        <a:spcBef>
          <a:spcPct val="0"/>
        </a:spcBef>
        <a:spcAft>
          <a:spcPct val="0"/>
        </a:spcAft>
        <a:defRPr sz="4400">
          <a:solidFill>
            <a:schemeClr val="tx2"/>
          </a:solidFill>
          <a:latin typeface="Arial" charset="0"/>
          <a:ea typeface="ＭＳ Ｐゴシック" charset="0"/>
          <a:cs typeface="Arial" charset="0"/>
        </a:defRPr>
      </a:lvl6pPr>
      <a:lvl7pPr marL="914400" algn="ctr" rtl="0" fontAlgn="base">
        <a:spcBef>
          <a:spcPct val="0"/>
        </a:spcBef>
        <a:spcAft>
          <a:spcPct val="0"/>
        </a:spcAft>
        <a:defRPr sz="4400">
          <a:solidFill>
            <a:schemeClr val="tx2"/>
          </a:solidFill>
          <a:latin typeface="Arial" charset="0"/>
          <a:ea typeface="ＭＳ Ｐゴシック" charset="0"/>
          <a:cs typeface="Arial" charset="0"/>
        </a:defRPr>
      </a:lvl7pPr>
      <a:lvl8pPr marL="1371600" algn="ctr" rtl="0" fontAlgn="base">
        <a:spcBef>
          <a:spcPct val="0"/>
        </a:spcBef>
        <a:spcAft>
          <a:spcPct val="0"/>
        </a:spcAft>
        <a:defRPr sz="4400">
          <a:solidFill>
            <a:schemeClr val="tx2"/>
          </a:solidFill>
          <a:latin typeface="Arial" charset="0"/>
          <a:ea typeface="ＭＳ Ｐゴシック" charset="0"/>
          <a:cs typeface="Arial" charset="0"/>
        </a:defRPr>
      </a:lvl8pPr>
      <a:lvl9pPr marL="1828800" algn="ctr" rtl="0" fontAlgn="base">
        <a:spcBef>
          <a:spcPct val="0"/>
        </a:spcBef>
        <a:spcAft>
          <a:spcPct val="0"/>
        </a:spcAft>
        <a:defRPr sz="4400">
          <a:solidFill>
            <a:schemeClr val="tx2"/>
          </a:solidFill>
          <a:latin typeface="Arial" charset="0"/>
          <a:ea typeface="ＭＳ Ｐゴシック" charset="0"/>
          <a:cs typeface="Arial" charset="0"/>
        </a:defRPr>
      </a:lvl9pPr>
    </p:titleStyle>
    <p:bodyStyle>
      <a:lvl1pPr marL="342900" indent="-342900" algn="l" rtl="0" eaLnBrk="0" fontAlgn="base" hangingPunct="0">
        <a:spcBef>
          <a:spcPct val="20000"/>
        </a:spcBef>
        <a:spcAft>
          <a:spcPct val="0"/>
        </a:spcAft>
        <a:buFont typeface="Wingdings" charset="0"/>
        <a:buChar char="²"/>
        <a:defRPr sz="3200">
          <a:solidFill>
            <a:srgbClr val="0061AF"/>
          </a:solidFill>
          <a:latin typeface="+mn-lt"/>
          <a:ea typeface="+mn-ea"/>
          <a:cs typeface="+mn-cs"/>
        </a:defRPr>
      </a:lvl1pPr>
      <a:lvl2pPr marL="742950" indent="-285750" algn="l" rtl="0" eaLnBrk="0" fontAlgn="base" hangingPunct="0">
        <a:spcBef>
          <a:spcPct val="20000"/>
        </a:spcBef>
        <a:spcAft>
          <a:spcPct val="0"/>
        </a:spcAft>
        <a:buChar char="–"/>
        <a:defRPr sz="2800">
          <a:solidFill>
            <a:srgbClr val="0061AF"/>
          </a:solidFill>
          <a:latin typeface="+mn-lt"/>
          <a:ea typeface="Arial" charset="0"/>
          <a:cs typeface="+mn-cs"/>
        </a:defRPr>
      </a:lvl2pPr>
      <a:lvl3pPr marL="1143000" indent="-228600" algn="l" rtl="0" eaLnBrk="0" fontAlgn="base" hangingPunct="0">
        <a:spcBef>
          <a:spcPct val="20000"/>
        </a:spcBef>
        <a:spcAft>
          <a:spcPct val="0"/>
        </a:spcAft>
        <a:buChar char="•"/>
        <a:defRPr sz="2400">
          <a:solidFill>
            <a:srgbClr val="0061AF"/>
          </a:solidFill>
          <a:latin typeface="+mn-lt"/>
          <a:ea typeface="Arial" charset="0"/>
          <a:cs typeface="+mn-cs"/>
        </a:defRPr>
      </a:lvl3pPr>
      <a:lvl4pPr marL="1600200" indent="-228600" algn="l" rtl="0" eaLnBrk="0" fontAlgn="base" hangingPunct="0">
        <a:spcBef>
          <a:spcPct val="20000"/>
        </a:spcBef>
        <a:spcAft>
          <a:spcPct val="0"/>
        </a:spcAft>
        <a:buChar char="–"/>
        <a:defRPr sz="2000">
          <a:solidFill>
            <a:srgbClr val="0061AF"/>
          </a:solidFill>
          <a:latin typeface="+mn-lt"/>
          <a:ea typeface="Arial" charset="0"/>
          <a:cs typeface="+mn-cs"/>
        </a:defRPr>
      </a:lvl4pPr>
      <a:lvl5pPr marL="2057400" indent="-228600" algn="l" rtl="0" eaLnBrk="0" fontAlgn="base" hangingPunct="0">
        <a:spcBef>
          <a:spcPct val="20000"/>
        </a:spcBef>
        <a:spcAft>
          <a:spcPct val="0"/>
        </a:spcAft>
        <a:buChar char="»"/>
        <a:defRPr sz="2000">
          <a:solidFill>
            <a:srgbClr val="0061AF"/>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ea typeface="Arial" charset="0"/>
          <a:cs typeface="+mn-cs"/>
        </a:defRPr>
      </a:lvl6pPr>
      <a:lvl7pPr marL="2971800" indent="-228600" algn="l" rtl="0" fontAlgn="base">
        <a:spcBef>
          <a:spcPct val="20000"/>
        </a:spcBef>
        <a:spcAft>
          <a:spcPct val="0"/>
        </a:spcAft>
        <a:buChar char="»"/>
        <a:defRPr sz="2000">
          <a:solidFill>
            <a:schemeClr val="tx1"/>
          </a:solidFill>
          <a:latin typeface="+mn-lt"/>
          <a:ea typeface="Arial" charset="0"/>
          <a:cs typeface="+mn-cs"/>
        </a:defRPr>
      </a:lvl7pPr>
      <a:lvl8pPr marL="3429000" indent="-228600" algn="l" rtl="0" fontAlgn="base">
        <a:spcBef>
          <a:spcPct val="20000"/>
        </a:spcBef>
        <a:spcAft>
          <a:spcPct val="0"/>
        </a:spcAft>
        <a:buChar char="»"/>
        <a:defRPr sz="2000">
          <a:solidFill>
            <a:schemeClr val="tx1"/>
          </a:solidFill>
          <a:latin typeface="+mn-lt"/>
          <a:ea typeface="Arial" charset="0"/>
          <a:cs typeface="+mn-cs"/>
        </a:defRPr>
      </a:lvl8pPr>
      <a:lvl9pPr marL="3886200" indent="-228600" algn="l" rtl="0" fontAlgn="base">
        <a:spcBef>
          <a:spcPct val="20000"/>
        </a:spcBef>
        <a:spcAft>
          <a:spcPct val="0"/>
        </a:spcAft>
        <a:buChar char="»"/>
        <a:defRPr sz="2000">
          <a:solidFill>
            <a:schemeClr val="tx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2.png"/><Relationship Id="rId1" Type="http://schemas.openxmlformats.org/officeDocument/2006/relationships/slideLayout" Target="../slideLayouts/slideLayout1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4" Type="http://schemas.openxmlformats.org/officeDocument/2006/relationships/oleObject" Target="../embeddings/oleObject2.bin"/><Relationship Id="rId5" Type="http://schemas.openxmlformats.org/officeDocument/2006/relationships/oleObject" Target="../embeddings/Microsoft_Excel_97_-_2004_Worksheet1.xls"/><Relationship Id="rId6" Type="http://schemas.openxmlformats.org/officeDocument/2006/relationships/image" Target="../media/image10.png"/><Relationship Id="rId1" Type="http://schemas.openxmlformats.org/officeDocument/2006/relationships/vmlDrawing" Target="../drawings/vmlDrawing2.vml"/><Relationship Id="rId2"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1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4" Type="http://schemas.openxmlformats.org/officeDocument/2006/relationships/oleObject" Target="../embeddings/oleObject3.bin"/><Relationship Id="rId5" Type="http://schemas.openxmlformats.org/officeDocument/2006/relationships/oleObject" Target="../embeddings/Microsoft_Excel_97_-_2004_Worksheet2.xls"/><Relationship Id="rId6" Type="http://schemas.openxmlformats.org/officeDocument/2006/relationships/image" Target="../media/image12.png"/><Relationship Id="rId1" Type="http://schemas.openxmlformats.org/officeDocument/2006/relationships/vmlDrawing" Target="../drawings/vmlDrawing3.vml"/><Relationship Id="rId2"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4" Type="http://schemas.openxmlformats.org/officeDocument/2006/relationships/oleObject" Target="../embeddings/oleObject4.bin"/><Relationship Id="rId5" Type="http://schemas.openxmlformats.org/officeDocument/2006/relationships/oleObject" Target="../embeddings/Microsoft_Excel_97_-_2004_Worksheet3.xls"/><Relationship Id="rId6" Type="http://schemas.openxmlformats.org/officeDocument/2006/relationships/image" Target="../media/image13.png"/><Relationship Id="rId1" Type="http://schemas.openxmlformats.org/officeDocument/2006/relationships/vmlDrawing" Target="../drawings/vmlDrawing4.vml"/><Relationship Id="rId2"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4" Type="http://schemas.openxmlformats.org/officeDocument/2006/relationships/oleObject" Target="../embeddings/oleObject5.bin"/><Relationship Id="rId5" Type="http://schemas.openxmlformats.org/officeDocument/2006/relationships/oleObject" Target="../embeddings/Microsoft_Excel_97_-_2004_Worksheet4.xls"/><Relationship Id="rId6" Type="http://schemas.openxmlformats.org/officeDocument/2006/relationships/image" Target="../media/image14.png"/><Relationship Id="rId1" Type="http://schemas.openxmlformats.org/officeDocument/2006/relationships/vmlDrawing" Target="../drawings/vmlDrawing5.vml"/><Relationship Id="rId2"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4" Type="http://schemas.openxmlformats.org/officeDocument/2006/relationships/oleObject" Target="../embeddings/oleObject6.bin"/><Relationship Id="rId5" Type="http://schemas.openxmlformats.org/officeDocument/2006/relationships/oleObject" Target="../embeddings/Microsoft_Excel_97_-_2004_Worksheet5.xls"/><Relationship Id="rId6" Type="http://schemas.openxmlformats.org/officeDocument/2006/relationships/image" Target="../media/image15.png"/><Relationship Id="rId1" Type="http://schemas.openxmlformats.org/officeDocument/2006/relationships/vmlDrawing" Target="../drawings/vmlDrawing6.vml"/><Relationship Id="rId2"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2.xml"/><Relationship Id="rId3" Type="http://schemas.openxmlformats.org/officeDocument/2006/relationships/chart" Target="../charts/char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4" Type="http://schemas.openxmlformats.org/officeDocument/2006/relationships/oleObject" Target="../embeddings/oleObject7.bin"/><Relationship Id="rId5" Type="http://schemas.openxmlformats.org/officeDocument/2006/relationships/oleObject" Target="../embeddings/Microsoft_Excel_97_-_2004_Worksheet6.xls"/><Relationship Id="rId6" Type="http://schemas.openxmlformats.org/officeDocument/2006/relationships/image" Target="../media/image17.png"/><Relationship Id="rId1" Type="http://schemas.openxmlformats.org/officeDocument/2006/relationships/vmlDrawing" Target="../drawings/vmlDrawing7.vml"/><Relationship Id="rId2"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4" Type="http://schemas.openxmlformats.org/officeDocument/2006/relationships/oleObject" Target="../embeddings/oleObject8.bin"/><Relationship Id="rId5" Type="http://schemas.openxmlformats.org/officeDocument/2006/relationships/oleObject" Target="../embeddings/Microsoft_Excel_97_-_2004_Worksheet7.xls"/><Relationship Id="rId6" Type="http://schemas.openxmlformats.org/officeDocument/2006/relationships/image" Target="../media/image18.png"/><Relationship Id="rId1" Type="http://schemas.openxmlformats.org/officeDocument/2006/relationships/vmlDrawing" Target="../drawings/vmlDrawing8.vml"/><Relationship Id="rId2"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5.emf"/></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oleObject" Target="../embeddings/oleObject1.bin"/><Relationship Id="rId5" Type="http://schemas.openxmlformats.org/officeDocument/2006/relationships/package" Target="../embeddings/Microsoft_Word_Document1.docx"/><Relationship Id="rId6" Type="http://schemas.openxmlformats.org/officeDocument/2006/relationships/image" Target="../media/image6.emf"/><Relationship Id="rId1" Type="http://schemas.openxmlformats.org/officeDocument/2006/relationships/vmlDrawing" Target="../drawings/vmlDrawing1.vml"/><Relationship Id="rId2"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173" name="Rectangle 125"/>
          <p:cNvSpPr>
            <a:spLocks noChangeArrowheads="1"/>
          </p:cNvSpPr>
          <p:nvPr/>
        </p:nvSpPr>
        <p:spPr bwMode="auto">
          <a:xfrm>
            <a:off x="755650" y="4437063"/>
            <a:ext cx="7129463" cy="649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defRPr/>
            </a:pPr>
            <a:endParaRPr lang="en-US" sz="2000" b="1" i="1" dirty="0">
              <a:solidFill>
                <a:srgbClr val="0367B3"/>
              </a:solidFill>
              <a:ea typeface="ＭＳ Ｐゴシック" charset="0"/>
              <a:cs typeface="ＭＳ Ｐゴシック" charset="0"/>
            </a:endParaRPr>
          </a:p>
          <a:p>
            <a:pPr algn="ctr">
              <a:defRPr/>
            </a:pPr>
            <a:endParaRPr lang="en-US" sz="2000" b="1" i="1" dirty="0">
              <a:solidFill>
                <a:srgbClr val="0367B3"/>
              </a:solidFill>
              <a:ea typeface="ＭＳ Ｐゴシック" charset="0"/>
              <a:cs typeface="ＭＳ Ｐゴシック" charset="0"/>
            </a:endParaRPr>
          </a:p>
        </p:txBody>
      </p:sp>
      <p:sp>
        <p:nvSpPr>
          <p:cNvPr id="5" name="Rectangle 110"/>
          <p:cNvSpPr txBox="1">
            <a:spLocks noChangeArrowheads="1"/>
          </p:cNvSpPr>
          <p:nvPr/>
        </p:nvSpPr>
        <p:spPr bwMode="auto">
          <a:xfrm>
            <a:off x="304800" y="3352800"/>
            <a:ext cx="8534400" cy="158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Arial"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Arial"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Arial"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Arial" charset="0"/>
              </a:defRPr>
            </a:lvl5pPr>
            <a:lvl6pPr marL="457200" algn="ctr" rtl="0" fontAlgn="base">
              <a:spcBef>
                <a:spcPct val="0"/>
              </a:spcBef>
              <a:spcAft>
                <a:spcPct val="0"/>
              </a:spcAft>
              <a:defRPr sz="4400">
                <a:solidFill>
                  <a:schemeClr val="tx2"/>
                </a:solidFill>
                <a:latin typeface="Arial" charset="0"/>
                <a:ea typeface="ＭＳ Ｐゴシック" charset="0"/>
                <a:cs typeface="Arial" charset="0"/>
              </a:defRPr>
            </a:lvl6pPr>
            <a:lvl7pPr marL="914400" algn="ctr" rtl="0" fontAlgn="base">
              <a:spcBef>
                <a:spcPct val="0"/>
              </a:spcBef>
              <a:spcAft>
                <a:spcPct val="0"/>
              </a:spcAft>
              <a:defRPr sz="4400">
                <a:solidFill>
                  <a:schemeClr val="tx2"/>
                </a:solidFill>
                <a:latin typeface="Arial" charset="0"/>
                <a:ea typeface="ＭＳ Ｐゴシック" charset="0"/>
                <a:cs typeface="Arial" charset="0"/>
              </a:defRPr>
            </a:lvl7pPr>
            <a:lvl8pPr marL="1371600" algn="ctr" rtl="0" fontAlgn="base">
              <a:spcBef>
                <a:spcPct val="0"/>
              </a:spcBef>
              <a:spcAft>
                <a:spcPct val="0"/>
              </a:spcAft>
              <a:defRPr sz="4400">
                <a:solidFill>
                  <a:schemeClr val="tx2"/>
                </a:solidFill>
                <a:latin typeface="Arial" charset="0"/>
                <a:ea typeface="ＭＳ Ｐゴシック" charset="0"/>
                <a:cs typeface="Arial" charset="0"/>
              </a:defRPr>
            </a:lvl8pPr>
            <a:lvl9pPr marL="1828800" algn="ctr" rtl="0" fontAlgn="base">
              <a:spcBef>
                <a:spcPct val="0"/>
              </a:spcBef>
              <a:spcAft>
                <a:spcPct val="0"/>
              </a:spcAft>
              <a:defRPr sz="4400">
                <a:solidFill>
                  <a:schemeClr val="tx2"/>
                </a:solidFill>
                <a:latin typeface="Arial" charset="0"/>
                <a:ea typeface="ＭＳ Ｐゴシック" charset="0"/>
                <a:cs typeface="Arial" charset="0"/>
              </a:defRPr>
            </a:lvl9pPr>
          </a:lstStyle>
          <a:p>
            <a:pPr eaLnBrk="1" hangingPunct="1">
              <a:defRPr/>
            </a:pPr>
            <a:r>
              <a:rPr lang="en-US" sz="2800" dirty="0"/>
              <a:t>Assessment and Progress </a:t>
            </a:r>
            <a:br>
              <a:rPr lang="en-US" sz="2800" dirty="0"/>
            </a:br>
            <a:r>
              <a:rPr lang="en-US" sz="2800" dirty="0"/>
              <a:t>Monitoring for Students with Severe Disabilities</a:t>
            </a:r>
          </a:p>
          <a:p>
            <a:pPr lvl="0" algn="l" eaLnBrk="1" fontAlgn="auto" hangingPunct="1">
              <a:spcBef>
                <a:spcPts val="0"/>
              </a:spcBef>
              <a:spcAft>
                <a:spcPts val="0"/>
              </a:spcAft>
              <a:defRPr/>
            </a:pPr>
            <a:endParaRPr lang="en-US" sz="1600" dirty="0">
              <a:solidFill>
                <a:srgbClr val="0367B3"/>
              </a:solidFill>
            </a:endParaRPr>
          </a:p>
          <a:p>
            <a:pPr lvl="0" eaLnBrk="1" fontAlgn="auto" hangingPunct="1">
              <a:spcBef>
                <a:spcPts val="0"/>
              </a:spcBef>
              <a:spcAft>
                <a:spcPts val="0"/>
              </a:spcAft>
              <a:defRPr/>
            </a:pPr>
            <a:r>
              <a:rPr lang="en-US" sz="1600" dirty="0">
                <a:solidFill>
                  <a:srgbClr val="0367B3"/>
                </a:solidFill>
              </a:rPr>
              <a:t>Developed by Diane Browder, Leah Wood, and Caryn Allison for CEEDAR</a:t>
            </a:r>
          </a:p>
        </p:txBody>
      </p:sp>
      <p:sp>
        <p:nvSpPr>
          <p:cNvPr id="14340" name="TextBox 1"/>
          <p:cNvSpPr txBox="1">
            <a:spLocks noChangeArrowheads="1"/>
          </p:cNvSpPr>
          <p:nvPr/>
        </p:nvSpPr>
        <p:spPr bwMode="auto">
          <a:xfrm>
            <a:off x="2987675" y="5373688"/>
            <a:ext cx="33845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dirty="0" smtClean="0">
                <a:solidFill>
                  <a:srgbClr val="FFFFFF"/>
                </a:solidFill>
              </a:rPr>
              <a:t>U.S. Department of Education, H325A120003</a:t>
            </a:r>
          </a:p>
        </p:txBody>
      </p:sp>
      <p:pic>
        <p:nvPicPr>
          <p:cNvPr id="14341" name="Picture 1" descr="CEEDAR-LogoFinal-simple-white-17.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16238" y="1844675"/>
            <a:ext cx="3243262"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8055653"/>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When to Use….</a:t>
            </a:r>
            <a:endParaRPr lang="en-US" dirty="0"/>
          </a:p>
        </p:txBody>
      </p:sp>
      <p:sp>
        <p:nvSpPr>
          <p:cNvPr id="5" name="Text Placeholder 4"/>
          <p:cNvSpPr>
            <a:spLocks noGrp="1"/>
          </p:cNvSpPr>
          <p:nvPr>
            <p:ph type="body" idx="1"/>
          </p:nvPr>
        </p:nvSpPr>
        <p:spPr>
          <a:xfrm>
            <a:off x="1676400" y="1524000"/>
            <a:ext cx="3506788" cy="639762"/>
          </a:xfrm>
        </p:spPr>
        <p:txBody>
          <a:bodyPr/>
          <a:lstStyle/>
          <a:p>
            <a:r>
              <a:rPr lang="en-US" dirty="0" smtClean="0"/>
              <a:t>SKILLS ASSESSMENT</a:t>
            </a:r>
            <a:endParaRPr lang="en-US" dirty="0"/>
          </a:p>
        </p:txBody>
      </p:sp>
      <p:sp>
        <p:nvSpPr>
          <p:cNvPr id="6" name="Content Placeholder 5"/>
          <p:cNvSpPr>
            <a:spLocks noGrp="1"/>
          </p:cNvSpPr>
          <p:nvPr>
            <p:ph sz="half" idx="2"/>
          </p:nvPr>
        </p:nvSpPr>
        <p:spPr>
          <a:xfrm>
            <a:off x="1600200" y="2209800"/>
            <a:ext cx="3811588" cy="3951288"/>
          </a:xfrm>
        </p:spPr>
        <p:txBody>
          <a:bodyPr/>
          <a:lstStyle/>
          <a:p>
            <a:r>
              <a:rPr lang="en-US" dirty="0" smtClean="0"/>
              <a:t>At the end of a chapter or unit of academic instruction</a:t>
            </a:r>
          </a:p>
          <a:p>
            <a:r>
              <a:rPr lang="en-US" dirty="0" smtClean="0"/>
              <a:t>For daily homework or seatwork</a:t>
            </a:r>
          </a:p>
          <a:p>
            <a:r>
              <a:rPr lang="en-US" dirty="0" smtClean="0"/>
              <a:t>To help students practice for AA-AAS</a:t>
            </a:r>
          </a:p>
          <a:p>
            <a:r>
              <a:rPr lang="en-US" dirty="0" smtClean="0"/>
              <a:t>In general education when other students take tests</a:t>
            </a:r>
            <a:endParaRPr lang="en-US" dirty="0"/>
          </a:p>
        </p:txBody>
      </p:sp>
      <p:sp>
        <p:nvSpPr>
          <p:cNvPr id="7" name="Text Placeholder 6"/>
          <p:cNvSpPr>
            <a:spLocks noGrp="1"/>
          </p:cNvSpPr>
          <p:nvPr>
            <p:ph type="body" sz="quarter" idx="3"/>
          </p:nvPr>
        </p:nvSpPr>
        <p:spPr>
          <a:xfrm>
            <a:off x="5334000" y="1676400"/>
            <a:ext cx="3429000" cy="639762"/>
          </a:xfrm>
        </p:spPr>
        <p:txBody>
          <a:bodyPr/>
          <a:lstStyle/>
          <a:p>
            <a:r>
              <a:rPr lang="en-US" dirty="0" smtClean="0"/>
              <a:t>ONGOING DATA COLLECTION</a:t>
            </a:r>
            <a:endParaRPr lang="en-US" dirty="0"/>
          </a:p>
        </p:txBody>
      </p:sp>
      <p:sp>
        <p:nvSpPr>
          <p:cNvPr id="8" name="Content Placeholder 7"/>
          <p:cNvSpPr>
            <a:spLocks noGrp="1"/>
          </p:cNvSpPr>
          <p:nvPr>
            <p:ph sz="quarter" idx="4"/>
          </p:nvPr>
        </p:nvSpPr>
        <p:spPr>
          <a:xfrm>
            <a:off x="5029200" y="2286000"/>
            <a:ext cx="3733800" cy="3951288"/>
          </a:xfrm>
        </p:spPr>
        <p:txBody>
          <a:bodyPr/>
          <a:lstStyle/>
          <a:p>
            <a:r>
              <a:rPr lang="en-US" dirty="0" smtClean="0"/>
              <a:t>To monitor progress towards mastery on IEP objectives</a:t>
            </a:r>
          </a:p>
          <a:p>
            <a:r>
              <a:rPr lang="en-US" dirty="0" smtClean="0"/>
              <a:t>For the highest priority academic or daily living skills with data that will be taken frequently (e.g., daily)</a:t>
            </a:r>
          </a:p>
        </p:txBody>
      </p:sp>
    </p:spTree>
    <p:extLst>
      <p:ext uri="{BB962C8B-B14F-4D97-AF65-F5344CB8AC3E}">
        <p14:creationId xmlns:p14="http://schemas.microsoft.com/office/powerpoint/2010/main" val="1538458572"/>
      </p:ext>
    </p:extLst>
  </p:cSld>
  <p:clrMapOvr>
    <a:masterClrMapping/>
  </p:clrMapOvr>
  <p:transition xmlns:p14="http://schemas.microsoft.com/office/powerpoint/2010/mai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Autofit/>
          </a:bodyPr>
          <a:lstStyle/>
          <a:p>
            <a:r>
              <a:rPr lang="en-US" sz="3600" dirty="0" smtClean="0"/>
              <a:t>Examples of Data Sheets for Ongoing Progress Monitoring</a:t>
            </a:r>
            <a:endParaRPr lang="en-US" sz="3600" dirty="0"/>
          </a:p>
        </p:txBody>
      </p:sp>
      <p:sp>
        <p:nvSpPr>
          <p:cNvPr id="8" name="Content Placeholder 7"/>
          <p:cNvSpPr>
            <a:spLocks noGrp="1"/>
          </p:cNvSpPr>
          <p:nvPr>
            <p:ph idx="1"/>
          </p:nvPr>
        </p:nvSpPr>
        <p:spPr/>
        <p:txBody>
          <a:bodyPr/>
          <a:lstStyle/>
          <a:p>
            <a:r>
              <a:rPr lang="en-US" dirty="0" smtClean="0"/>
              <a:t>Examples include</a:t>
            </a:r>
          </a:p>
          <a:p>
            <a:pPr lvl="1"/>
            <a:r>
              <a:rPr lang="en-US" dirty="0" smtClean="0"/>
              <a:t>Task analytic assessment</a:t>
            </a:r>
          </a:p>
          <a:p>
            <a:pPr lvl="1"/>
            <a:r>
              <a:rPr lang="en-US" dirty="0" smtClean="0"/>
              <a:t>Repeated trials assessment (massed trials)</a:t>
            </a:r>
          </a:p>
          <a:p>
            <a:pPr lvl="1"/>
            <a:r>
              <a:rPr lang="en-US" dirty="0" smtClean="0"/>
              <a:t>Repeated opportunity (spaced trials)</a:t>
            </a:r>
          </a:p>
          <a:p>
            <a:pPr lvl="1"/>
            <a:r>
              <a:rPr lang="en-US" dirty="0" smtClean="0"/>
              <a:t>Frequency</a:t>
            </a:r>
          </a:p>
          <a:p>
            <a:pPr lvl="1"/>
            <a:r>
              <a:rPr lang="en-US" dirty="0" smtClean="0"/>
              <a:t>Duration</a:t>
            </a:r>
          </a:p>
        </p:txBody>
      </p:sp>
    </p:spTree>
    <p:extLst>
      <p:ext uri="{BB962C8B-B14F-4D97-AF65-F5344CB8AC3E}">
        <p14:creationId xmlns:p14="http://schemas.microsoft.com/office/powerpoint/2010/main" val="2205835967"/>
      </p:ext>
    </p:extLst>
  </p:cSld>
  <p:clrMapOvr>
    <a:masterClrMapping/>
  </p:clrMapOvr>
  <p:transition xmlns:p14="http://schemas.microsoft.com/office/powerpoint/2010/mai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Task Analysis:</a:t>
            </a:r>
            <a:endParaRPr lang="en-US" dirty="0"/>
          </a:p>
        </p:txBody>
      </p:sp>
      <p:sp>
        <p:nvSpPr>
          <p:cNvPr id="3" name="Content Placeholder 2"/>
          <p:cNvSpPr>
            <a:spLocks noGrp="1"/>
          </p:cNvSpPr>
          <p:nvPr>
            <p:ph idx="1"/>
          </p:nvPr>
        </p:nvSpPr>
        <p:spPr/>
        <p:txBody>
          <a:bodyPr>
            <a:normAutofit fontScale="77500" lnSpcReduction="20000"/>
          </a:bodyPr>
          <a:lstStyle/>
          <a:p>
            <a:r>
              <a:rPr lang="en-US" dirty="0"/>
              <a:t>O</a:t>
            </a:r>
            <a:r>
              <a:rPr lang="en-US" dirty="0" smtClean="0"/>
              <a:t>utlines </a:t>
            </a:r>
            <a:r>
              <a:rPr lang="en-US" dirty="0"/>
              <a:t>the steps necessary to complete a </a:t>
            </a:r>
            <a:r>
              <a:rPr lang="en-US" dirty="0" smtClean="0"/>
              <a:t>task </a:t>
            </a:r>
          </a:p>
          <a:p>
            <a:r>
              <a:rPr lang="en-US" dirty="0" smtClean="0"/>
              <a:t>The </a:t>
            </a:r>
            <a:r>
              <a:rPr lang="en-US" dirty="0"/>
              <a:t>number of steps correct is </a:t>
            </a:r>
            <a:r>
              <a:rPr lang="en-US" dirty="0" smtClean="0"/>
              <a:t>scored </a:t>
            </a:r>
          </a:p>
          <a:p>
            <a:r>
              <a:rPr lang="en-US" dirty="0" smtClean="0"/>
              <a:t>The </a:t>
            </a:r>
            <a:r>
              <a:rPr lang="en-US" dirty="0"/>
              <a:t>teacher decides on the number of steps presented in each trial (total task versus forward or backward chaining</a:t>
            </a:r>
            <a:r>
              <a:rPr lang="en-US" dirty="0" smtClean="0"/>
              <a:t>) </a:t>
            </a:r>
          </a:p>
          <a:p>
            <a:r>
              <a:rPr lang="en-US" dirty="0" smtClean="0"/>
              <a:t>For </a:t>
            </a:r>
            <a:r>
              <a:rPr lang="en-US" dirty="0"/>
              <a:t>example, a task analysis data sheet would likely be used to record the steps for a student to </a:t>
            </a:r>
            <a:r>
              <a:rPr lang="en-US" dirty="0" smtClean="0"/>
              <a:t>complete </a:t>
            </a:r>
            <a:r>
              <a:rPr lang="en-US" dirty="0"/>
              <a:t>the steps in a science </a:t>
            </a:r>
            <a:r>
              <a:rPr lang="en-US" dirty="0" smtClean="0"/>
              <a:t>experiment or put on a coat</a:t>
            </a:r>
            <a:endParaRPr lang="en-US" sz="2600" dirty="0"/>
          </a:p>
        </p:txBody>
      </p:sp>
    </p:spTree>
    <p:extLst>
      <p:ext uri="{BB962C8B-B14F-4D97-AF65-F5344CB8AC3E}">
        <p14:creationId xmlns:p14="http://schemas.microsoft.com/office/powerpoint/2010/main" val="2685605885"/>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Grp="1" noChangeAspect="1" noChangeArrowheads="1"/>
          </p:cNvPicPr>
          <p:nvPr>
            <p:ph idx="1"/>
          </p:nvPr>
        </p:nvPicPr>
        <p:blipFill>
          <a:blip r:embed="rId3" cstate="print"/>
          <a:srcRect t="15000" b="8438"/>
          <a:stretch>
            <a:fillRect/>
          </a:stretch>
        </p:blipFill>
        <p:spPr bwMode="auto">
          <a:xfrm>
            <a:off x="0" y="228600"/>
            <a:ext cx="9144000" cy="6368142"/>
          </a:xfrm>
          <a:prstGeom prst="rect">
            <a:avLst/>
          </a:prstGeom>
          <a:noFill/>
          <a:ln w="9525">
            <a:noFill/>
            <a:miter lim="800000"/>
            <a:headEnd/>
            <a:tailEnd/>
          </a:ln>
        </p:spPr>
      </p:pic>
    </p:spTree>
    <p:extLst>
      <p:ext uri="{BB962C8B-B14F-4D97-AF65-F5344CB8AC3E}">
        <p14:creationId xmlns:p14="http://schemas.microsoft.com/office/powerpoint/2010/main" val="3641304214"/>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Repeated Trial:</a:t>
            </a:r>
            <a:endParaRPr lang="en-US" dirty="0"/>
          </a:p>
        </p:txBody>
      </p:sp>
      <p:sp>
        <p:nvSpPr>
          <p:cNvPr id="3" name="Content Placeholder 2"/>
          <p:cNvSpPr>
            <a:spLocks noGrp="1"/>
          </p:cNvSpPr>
          <p:nvPr>
            <p:ph idx="1"/>
          </p:nvPr>
        </p:nvSpPr>
        <p:spPr>
          <a:xfrm>
            <a:off x="1676400" y="1600200"/>
            <a:ext cx="7086600" cy="4525963"/>
          </a:xfrm>
        </p:spPr>
        <p:txBody>
          <a:bodyPr/>
          <a:lstStyle/>
          <a:p>
            <a:r>
              <a:rPr lang="en-US" sz="2800" dirty="0" smtClean="0"/>
              <a:t>One </a:t>
            </a:r>
            <a:r>
              <a:rPr lang="en-US" sz="2800" dirty="0"/>
              <a:t>of the most common data sheets </a:t>
            </a:r>
            <a:endParaRPr lang="en-US" sz="2800" dirty="0" smtClean="0"/>
          </a:p>
          <a:p>
            <a:r>
              <a:rPr lang="en-US" sz="2800" dirty="0" smtClean="0"/>
              <a:t>The </a:t>
            </a:r>
            <a:r>
              <a:rPr lang="en-US" sz="2800" dirty="0"/>
              <a:t>teacher delivers </a:t>
            </a:r>
            <a:r>
              <a:rPr lang="en-US" sz="2800" dirty="0" smtClean="0"/>
              <a:t>trials </a:t>
            </a:r>
            <a:r>
              <a:rPr lang="en-US" sz="2800" dirty="0"/>
              <a:t>in a </a:t>
            </a:r>
            <a:r>
              <a:rPr lang="en-US" sz="2800" dirty="0" smtClean="0"/>
              <a:t>massed set </a:t>
            </a:r>
            <a:r>
              <a:rPr lang="en-US" sz="2800" dirty="0"/>
              <a:t>(e.g., present a sight word, then another word, then another word and so on</a:t>
            </a:r>
            <a:r>
              <a:rPr lang="en-US" sz="2800" dirty="0" smtClean="0"/>
              <a:t>) </a:t>
            </a:r>
          </a:p>
          <a:p>
            <a:r>
              <a:rPr lang="en-US" sz="2800" dirty="0" smtClean="0"/>
              <a:t>Can be used for academic skills like recognizing math facts, identifying science terms, identifying pictures, reading a schedule</a:t>
            </a:r>
          </a:p>
          <a:p>
            <a:r>
              <a:rPr lang="en-US" sz="2800" dirty="0" smtClean="0"/>
              <a:t>May be useful for some everyday skills</a:t>
            </a:r>
          </a:p>
        </p:txBody>
      </p:sp>
    </p:spTree>
    <p:extLst>
      <p:ext uri="{BB962C8B-B14F-4D97-AF65-F5344CB8AC3E}">
        <p14:creationId xmlns:p14="http://schemas.microsoft.com/office/powerpoint/2010/main" val="1157217058"/>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Grp="1" noChangeAspect="1" noChangeArrowheads="1"/>
          </p:cNvPicPr>
          <p:nvPr>
            <p:ph idx="1"/>
          </p:nvPr>
        </p:nvPicPr>
        <p:blipFill>
          <a:blip r:embed="rId3" cstate="print"/>
          <a:srcRect t="15000" b="17813"/>
          <a:stretch>
            <a:fillRect/>
          </a:stretch>
        </p:blipFill>
        <p:spPr bwMode="auto">
          <a:xfrm>
            <a:off x="0" y="304800"/>
            <a:ext cx="9144000" cy="6015789"/>
          </a:xfrm>
          <a:prstGeom prst="rect">
            <a:avLst/>
          </a:prstGeom>
          <a:noFill/>
          <a:ln w="9525">
            <a:noFill/>
            <a:miter lim="800000"/>
            <a:headEnd/>
            <a:tailEnd/>
          </a:ln>
        </p:spPr>
      </p:pic>
    </p:spTree>
    <p:extLst>
      <p:ext uri="{BB962C8B-B14F-4D97-AF65-F5344CB8AC3E}">
        <p14:creationId xmlns:p14="http://schemas.microsoft.com/office/powerpoint/2010/main" val="1869007193"/>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Repeated Opportunity:</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The </a:t>
            </a:r>
            <a:r>
              <a:rPr lang="en-US" dirty="0"/>
              <a:t>skill </a:t>
            </a:r>
            <a:r>
              <a:rPr lang="en-US" dirty="0" smtClean="0"/>
              <a:t>is </a:t>
            </a:r>
            <a:r>
              <a:rPr lang="en-US" dirty="0"/>
              <a:t>taught throughout day when the skill typically occurs (i.e., the trials are spread </a:t>
            </a:r>
            <a:r>
              <a:rPr lang="en-US" dirty="0" smtClean="0"/>
              <a:t>out or “spaced”) </a:t>
            </a:r>
          </a:p>
          <a:p>
            <a:r>
              <a:rPr lang="en-US" dirty="0" smtClean="0"/>
              <a:t>The </a:t>
            </a:r>
            <a:r>
              <a:rPr lang="en-US" dirty="0"/>
              <a:t>student’s responses are charted as they are made (HINT: these data sheets should be on a clipboard and accessible throughout the day</a:t>
            </a:r>
            <a:r>
              <a:rPr lang="en-US" dirty="0" smtClean="0"/>
              <a:t>) </a:t>
            </a:r>
          </a:p>
          <a:p>
            <a:r>
              <a:rPr lang="en-US" dirty="0" smtClean="0"/>
              <a:t>Examples </a:t>
            </a:r>
            <a:r>
              <a:rPr lang="en-US" dirty="0"/>
              <a:t>of skills that a repeated opportunity data sheet may be appropriate for are using </a:t>
            </a:r>
            <a:r>
              <a:rPr lang="en-US" dirty="0" smtClean="0"/>
              <a:t>following a schedule </a:t>
            </a:r>
            <a:r>
              <a:rPr lang="en-US" dirty="0"/>
              <a:t>or telling clock time at start of each </a:t>
            </a:r>
            <a:r>
              <a:rPr lang="en-US" dirty="0" smtClean="0"/>
              <a:t>lesson</a:t>
            </a:r>
            <a:endParaRPr lang="en-US" dirty="0"/>
          </a:p>
        </p:txBody>
      </p:sp>
    </p:spTree>
    <p:extLst>
      <p:ext uri="{BB962C8B-B14F-4D97-AF65-F5344CB8AC3E}">
        <p14:creationId xmlns:p14="http://schemas.microsoft.com/office/powerpoint/2010/main" val="1356966693"/>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Grp="1" noChangeAspect="1" noChangeArrowheads="1"/>
          </p:cNvPicPr>
          <p:nvPr>
            <p:ph idx="1"/>
          </p:nvPr>
        </p:nvPicPr>
        <p:blipFill>
          <a:blip r:embed="rId3" cstate="print"/>
          <a:srcRect l="16500" t="15000" r="15750" b="3750"/>
          <a:stretch>
            <a:fillRect/>
          </a:stretch>
        </p:blipFill>
        <p:spPr bwMode="auto">
          <a:xfrm>
            <a:off x="1447800" y="0"/>
            <a:ext cx="6781800" cy="6865526"/>
          </a:xfrm>
          <a:prstGeom prst="rect">
            <a:avLst/>
          </a:prstGeom>
          <a:noFill/>
          <a:ln w="9525">
            <a:noFill/>
            <a:miter lim="800000"/>
            <a:headEnd/>
            <a:tailEnd/>
          </a:ln>
        </p:spPr>
      </p:pic>
    </p:spTree>
    <p:extLst>
      <p:ext uri="{BB962C8B-B14F-4D97-AF65-F5344CB8AC3E}">
        <p14:creationId xmlns:p14="http://schemas.microsoft.com/office/powerpoint/2010/main" val="2948176040"/>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Frequency:</a:t>
            </a:r>
            <a:endParaRPr lang="en-US" dirty="0"/>
          </a:p>
        </p:txBody>
      </p:sp>
      <p:sp>
        <p:nvSpPr>
          <p:cNvPr id="3" name="Content Placeholder 2"/>
          <p:cNvSpPr>
            <a:spLocks noGrp="1"/>
          </p:cNvSpPr>
          <p:nvPr>
            <p:ph idx="1"/>
          </p:nvPr>
        </p:nvSpPr>
        <p:spPr/>
        <p:txBody>
          <a:bodyPr>
            <a:normAutofit fontScale="85000" lnSpcReduction="10000"/>
          </a:bodyPr>
          <a:lstStyle/>
          <a:p>
            <a:r>
              <a:rPr lang="en-US" dirty="0"/>
              <a:t>T</a:t>
            </a:r>
            <a:r>
              <a:rPr lang="en-US" dirty="0" smtClean="0"/>
              <a:t>ypically </a:t>
            </a:r>
            <a:r>
              <a:rPr lang="en-US" dirty="0"/>
              <a:t>used when we want to measure the degree to which there is an increase or decrease in the number of times the student uses a new response or refrains from making an unwanted </a:t>
            </a:r>
            <a:r>
              <a:rPr lang="en-US" dirty="0" smtClean="0"/>
              <a:t>response </a:t>
            </a:r>
          </a:p>
          <a:p>
            <a:r>
              <a:rPr lang="en-US" dirty="0"/>
              <a:t>M</a:t>
            </a:r>
            <a:r>
              <a:rPr lang="en-US" dirty="0" smtClean="0"/>
              <a:t>ay </a:t>
            </a:r>
            <a:r>
              <a:rPr lang="en-US" dirty="0"/>
              <a:t>be measured throughout day (e.g., hand raising instead of calling out) or in one lesson (e.g., activating a communication device to respond</a:t>
            </a:r>
            <a:r>
              <a:rPr lang="en-US" dirty="0" smtClean="0"/>
              <a:t>)</a:t>
            </a:r>
            <a:endParaRPr lang="en-US" dirty="0"/>
          </a:p>
        </p:txBody>
      </p:sp>
    </p:spTree>
    <p:extLst>
      <p:ext uri="{BB962C8B-B14F-4D97-AF65-F5344CB8AC3E}">
        <p14:creationId xmlns:p14="http://schemas.microsoft.com/office/powerpoint/2010/main" val="671922651"/>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Duration:</a:t>
            </a:r>
            <a:endParaRPr lang="en-US" dirty="0"/>
          </a:p>
        </p:txBody>
      </p:sp>
      <p:sp>
        <p:nvSpPr>
          <p:cNvPr id="3" name="Content Placeholder 2"/>
          <p:cNvSpPr>
            <a:spLocks noGrp="1"/>
          </p:cNvSpPr>
          <p:nvPr>
            <p:ph idx="1"/>
          </p:nvPr>
        </p:nvSpPr>
        <p:spPr>
          <a:xfrm>
            <a:off x="1676400" y="1600200"/>
            <a:ext cx="7010400" cy="4724400"/>
          </a:xfrm>
        </p:spPr>
        <p:txBody>
          <a:bodyPr>
            <a:normAutofit fontScale="77500" lnSpcReduction="20000"/>
          </a:bodyPr>
          <a:lstStyle/>
          <a:p>
            <a:r>
              <a:rPr lang="en-US" dirty="0" smtClean="0"/>
              <a:t>A skill </a:t>
            </a:r>
            <a:r>
              <a:rPr lang="en-US" dirty="0"/>
              <a:t>that is measured in time, specifically, the total amount of time the student engages in </a:t>
            </a:r>
            <a:r>
              <a:rPr lang="en-US" dirty="0" smtClean="0"/>
              <a:t>task</a:t>
            </a:r>
          </a:p>
          <a:p>
            <a:r>
              <a:rPr lang="en-US" dirty="0" smtClean="0"/>
              <a:t> </a:t>
            </a:r>
            <a:r>
              <a:rPr lang="en-US" dirty="0"/>
              <a:t>The purpose of the instruction may be to increase the amount of time (e.g., attending to task) or decrease the amount of time (e.g., length of </a:t>
            </a:r>
            <a:r>
              <a:rPr lang="en-US" dirty="0" err="1"/>
              <a:t>tantruming</a:t>
            </a:r>
            <a:r>
              <a:rPr lang="en-US" dirty="0"/>
              <a:t> behavior</a:t>
            </a:r>
            <a:r>
              <a:rPr lang="en-US" dirty="0" smtClean="0"/>
              <a:t>). </a:t>
            </a:r>
            <a:r>
              <a:rPr lang="en-US" dirty="0"/>
              <a:t>Time </a:t>
            </a:r>
            <a:r>
              <a:rPr lang="en-US" dirty="0" smtClean="0"/>
              <a:t>can </a:t>
            </a:r>
            <a:r>
              <a:rPr lang="en-US" dirty="0"/>
              <a:t>be recorded in seconds or </a:t>
            </a:r>
            <a:r>
              <a:rPr lang="en-US" dirty="0" smtClean="0"/>
              <a:t>minutes </a:t>
            </a:r>
          </a:p>
          <a:p>
            <a:r>
              <a:rPr lang="en-US" dirty="0" smtClean="0"/>
              <a:t>Examples </a:t>
            </a:r>
            <a:r>
              <a:rPr lang="en-US" dirty="0"/>
              <a:t>for when a duration data sheet may be appropriate are when the student is expected to work for 30 consecutive minutes on a vocational task or to indicate the length of time it takes for a student to transition between </a:t>
            </a:r>
            <a:r>
              <a:rPr lang="en-US" dirty="0" smtClean="0"/>
              <a:t>tasks</a:t>
            </a:r>
            <a:endParaRPr lang="en-US" dirty="0"/>
          </a:p>
        </p:txBody>
      </p:sp>
    </p:spTree>
    <p:extLst>
      <p:ext uri="{BB962C8B-B14F-4D97-AF65-F5344CB8AC3E}">
        <p14:creationId xmlns:p14="http://schemas.microsoft.com/office/powerpoint/2010/main" val="450932623"/>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000" dirty="0" smtClean="0"/>
              <a:t>Objectives of this Session</a:t>
            </a:r>
            <a:endParaRPr lang="en-US" sz="4000" dirty="0"/>
          </a:p>
        </p:txBody>
      </p:sp>
      <p:sp>
        <p:nvSpPr>
          <p:cNvPr id="2" name="Content Placeholder 1"/>
          <p:cNvSpPr>
            <a:spLocks noGrp="1"/>
          </p:cNvSpPr>
          <p:nvPr>
            <p:ph idx="1"/>
          </p:nvPr>
        </p:nvSpPr>
        <p:spPr/>
        <p:txBody>
          <a:bodyPr/>
          <a:lstStyle/>
          <a:p>
            <a:r>
              <a:rPr lang="en-US" dirty="0" smtClean="0"/>
              <a:t>Participants will be able to-</a:t>
            </a:r>
          </a:p>
          <a:p>
            <a:pPr lvl="1"/>
            <a:r>
              <a:rPr lang="en-US" dirty="0" smtClean="0"/>
              <a:t>Plan ways to prepare students for alternate assessments using skills assessments</a:t>
            </a:r>
          </a:p>
          <a:p>
            <a:pPr lvl="1"/>
            <a:r>
              <a:rPr lang="en-US" dirty="0" smtClean="0"/>
              <a:t>Develop data sheets for ongoing progress monitoring</a:t>
            </a:r>
          </a:p>
          <a:p>
            <a:pPr lvl="1"/>
            <a:r>
              <a:rPr lang="en-US" dirty="0" smtClean="0"/>
              <a:t>Make data-based decisions</a:t>
            </a:r>
          </a:p>
          <a:p>
            <a:pPr lvl="1"/>
            <a:endParaRPr lang="en-US" dirty="0"/>
          </a:p>
        </p:txBody>
      </p:sp>
    </p:spTree>
    <p:extLst>
      <p:ext uri="{BB962C8B-B14F-4D97-AF65-F5344CB8AC3E}">
        <p14:creationId xmlns:p14="http://schemas.microsoft.com/office/powerpoint/2010/main" val="1536573009"/>
      </p:ext>
    </p:extLst>
  </p:cSld>
  <p:clrMapOvr>
    <a:masterClrMapping/>
  </p:clrMapOvr>
  <p:transition xmlns:p14="http://schemas.microsoft.com/office/powerpoint/2010/mai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a:bodyPr>
          <a:lstStyle/>
          <a:p>
            <a:pPr eaLnBrk="1" fontAlgn="auto" hangingPunct="1">
              <a:spcAft>
                <a:spcPts val="0"/>
              </a:spcAft>
              <a:tabLst>
                <a:tab pos="684213" algn="l"/>
              </a:tabLst>
              <a:defRPr/>
            </a:pPr>
            <a:r>
              <a:rPr lang="en-US" sz="3600" dirty="0" smtClean="0"/>
              <a:t>Ongoing Progress Monitoring</a:t>
            </a:r>
          </a:p>
        </p:txBody>
      </p:sp>
      <p:sp>
        <p:nvSpPr>
          <p:cNvPr id="10242" name="Rectangle 3"/>
          <p:cNvSpPr>
            <a:spLocks noGrp="1" noChangeArrowheads="1"/>
          </p:cNvSpPr>
          <p:nvPr>
            <p:ph idx="1"/>
          </p:nvPr>
        </p:nvSpPr>
        <p:spPr/>
        <p:txBody>
          <a:bodyPr/>
          <a:lstStyle/>
          <a:p>
            <a:pPr eaLnBrk="1" hangingPunct="1"/>
            <a:r>
              <a:rPr lang="en-US" altLang="en-US" dirty="0" smtClean="0"/>
              <a:t>Graph the data</a:t>
            </a:r>
          </a:p>
          <a:p>
            <a:pPr eaLnBrk="1" hangingPunct="1"/>
            <a:r>
              <a:rPr lang="en-US" altLang="en-US" dirty="0" smtClean="0"/>
              <a:t>Identify the correct decision following decision rules for given examples</a:t>
            </a:r>
          </a:p>
          <a:p>
            <a:pPr eaLnBrk="1" hangingPunct="1"/>
            <a:r>
              <a:rPr lang="en-US" altLang="en-US" dirty="0" smtClean="0"/>
              <a:t>Select an appropriate plan for instructional or behavioral change</a:t>
            </a:r>
            <a:endParaRPr lang="en-US" altLang="en-US" sz="6600" dirty="0" smtClean="0"/>
          </a:p>
        </p:txBody>
      </p:sp>
    </p:spTree>
  </p:cSld>
  <p:clrMapOvr>
    <a:masterClrMapping/>
  </p:clrMapOvr>
  <p:transition xmlns:p14="http://schemas.microsoft.com/office/powerpoint/2010/mai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fontAlgn="auto" hangingPunct="1">
              <a:spcAft>
                <a:spcPts val="0"/>
              </a:spcAft>
              <a:defRPr/>
            </a:pPr>
            <a:r>
              <a:rPr lang="en-US" smtClean="0"/>
              <a:t>Data-Based Decisions</a:t>
            </a:r>
          </a:p>
        </p:txBody>
      </p:sp>
      <p:sp>
        <p:nvSpPr>
          <p:cNvPr id="11266" name="Rectangle 3"/>
          <p:cNvSpPr>
            <a:spLocks noGrp="1" noChangeArrowheads="1"/>
          </p:cNvSpPr>
          <p:nvPr>
            <p:ph idx="1"/>
          </p:nvPr>
        </p:nvSpPr>
        <p:spPr/>
        <p:txBody>
          <a:bodyPr/>
          <a:lstStyle/>
          <a:p>
            <a:pPr eaLnBrk="1" hangingPunct="1"/>
            <a:r>
              <a:rPr lang="en-US" altLang="en-US" dirty="0" smtClean="0"/>
              <a:t>What is a data-based decision?</a:t>
            </a:r>
          </a:p>
          <a:p>
            <a:pPr lvl="1" eaLnBrk="1" hangingPunct="1"/>
            <a:r>
              <a:rPr lang="en-US" altLang="en-US" dirty="0" smtClean="0"/>
              <a:t>Using the data collected to make informed instructional decisions about how to proceed with instruction</a:t>
            </a:r>
          </a:p>
          <a:p>
            <a:pPr lvl="1" eaLnBrk="1" hangingPunct="1">
              <a:buFont typeface="Wingdings" pitchFamily="2" charset="2"/>
              <a:buNone/>
            </a:pPr>
            <a:r>
              <a:rPr lang="en-US" altLang="en-US" dirty="0" smtClean="0"/>
              <a:t>			</a:t>
            </a:r>
          </a:p>
        </p:txBody>
      </p:sp>
    </p:spTree>
  </p:cSld>
  <p:clrMapOvr>
    <a:masterClrMapping/>
  </p:clrMapOvr>
  <p:transition xmlns:p14="http://schemas.microsoft.com/office/powerpoint/2010/mai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a:defRPr/>
            </a:pPr>
            <a:r>
              <a:rPr lang="en-US" sz="3600" dirty="0" smtClean="0"/>
              <a:t>To make data-based decisions, graph data</a:t>
            </a:r>
            <a:endParaRPr lang="en-US" sz="3600" dirty="0"/>
          </a:p>
        </p:txBody>
      </p:sp>
      <p:sp>
        <p:nvSpPr>
          <p:cNvPr id="12291" name="Text Placeholder 3"/>
          <p:cNvSpPr>
            <a:spLocks noGrp="1"/>
          </p:cNvSpPr>
          <p:nvPr>
            <p:ph type="body" idx="1"/>
          </p:nvPr>
        </p:nvSpPr>
        <p:spPr>
          <a:xfrm>
            <a:off x="1524000" y="1600200"/>
            <a:ext cx="3581400" cy="639762"/>
          </a:xfrm>
          <a:ln>
            <a:headEnd/>
            <a:tailEnd/>
          </a:ln>
        </p:spPr>
        <p:txBody>
          <a:bodyPr/>
          <a:lstStyle/>
          <a:p>
            <a:r>
              <a:rPr lang="en-US" altLang="en-US" dirty="0" smtClean="0"/>
              <a:t>Why don’t we graph prompted responses?</a:t>
            </a:r>
          </a:p>
        </p:txBody>
      </p:sp>
      <p:sp>
        <p:nvSpPr>
          <p:cNvPr id="12293" name="Content Placeholder 4"/>
          <p:cNvSpPr>
            <a:spLocks noGrp="1"/>
          </p:cNvSpPr>
          <p:nvPr>
            <p:ph sz="half" idx="2"/>
          </p:nvPr>
        </p:nvSpPr>
        <p:spPr>
          <a:xfrm>
            <a:off x="1447800" y="2209800"/>
            <a:ext cx="3735388" cy="3951288"/>
          </a:xfrm>
          <a:ln>
            <a:prstDash val="solid"/>
          </a:ln>
          <a:extLst>
            <a:ext uri="{91240B29-F687-4f45-9708-019B960494DF}">
              <a14:hiddenLine xmlns:a14="http://schemas.microsoft.com/office/drawing/2010/main" w="9525">
                <a:solidFill>
                  <a:srgbClr val="000000"/>
                </a:solidFill>
                <a:prstDash val="sysDash"/>
                <a:miter lim="800000"/>
                <a:headEnd/>
                <a:tailEnd/>
              </a14:hiddenLine>
            </a:ext>
          </a:extLst>
        </p:spPr>
        <p:txBody>
          <a:bodyPr/>
          <a:lstStyle/>
          <a:p>
            <a:r>
              <a:rPr lang="en-US" altLang="en-US" dirty="0" smtClean="0"/>
              <a:t>Count unprompted correct for each session</a:t>
            </a:r>
          </a:p>
          <a:p>
            <a:r>
              <a:rPr lang="en-US" altLang="en-US" dirty="0" smtClean="0"/>
              <a:t>Put a dot on that number on the graph</a:t>
            </a:r>
          </a:p>
          <a:p>
            <a:r>
              <a:rPr lang="en-US" altLang="en-US" dirty="0" smtClean="0"/>
              <a:t>Connect dots across sessions</a:t>
            </a:r>
          </a:p>
          <a:p>
            <a:r>
              <a:rPr lang="en-US" altLang="en-US" dirty="0" smtClean="0"/>
              <a:t>X axis: session</a:t>
            </a:r>
          </a:p>
          <a:p>
            <a:r>
              <a:rPr lang="en-US" altLang="en-US" dirty="0" smtClean="0"/>
              <a:t>Y axis: number correct</a:t>
            </a:r>
          </a:p>
        </p:txBody>
      </p:sp>
      <p:sp>
        <p:nvSpPr>
          <p:cNvPr id="12292" name="Text Placeholder 5"/>
          <p:cNvSpPr>
            <a:spLocks noGrp="1"/>
          </p:cNvSpPr>
          <p:nvPr>
            <p:ph type="body" sz="quarter" idx="3"/>
          </p:nvPr>
        </p:nvSpPr>
        <p:spPr>
          <a:xfrm>
            <a:off x="5231595" y="1600200"/>
            <a:ext cx="3886200" cy="639762"/>
          </a:xfrm>
          <a:ln>
            <a:headEnd/>
            <a:tailEnd/>
          </a:ln>
        </p:spPr>
        <p:txBody>
          <a:bodyPr/>
          <a:lstStyle/>
          <a:p>
            <a:r>
              <a:rPr lang="en-US" altLang="en-US" dirty="0" smtClean="0"/>
              <a:t>How many correct on day 4?  On day 2?</a:t>
            </a:r>
          </a:p>
        </p:txBody>
      </p:sp>
      <p:graphicFrame>
        <p:nvGraphicFramePr>
          <p:cNvPr id="12294" name="Content Placeholder 8"/>
          <p:cNvGraphicFramePr>
            <a:graphicFrameLocks noGrp="1"/>
          </p:cNvGraphicFramePr>
          <p:nvPr>
            <p:ph sz="quarter" idx="4"/>
            <p:extLst>
              <p:ext uri="{D42A27DB-BD31-4B8C-83A1-F6EECF244321}">
                <p14:modId xmlns:p14="http://schemas.microsoft.com/office/powerpoint/2010/main" val="3938022757"/>
              </p:ext>
            </p:extLst>
          </p:nvPr>
        </p:nvGraphicFramePr>
        <p:xfrm>
          <a:off x="4953000" y="2209800"/>
          <a:ext cx="4041775" cy="3944938"/>
        </p:xfrm>
        <a:graphic>
          <a:graphicData uri="http://schemas.openxmlformats.org/presentationml/2006/ole">
            <mc:AlternateContent xmlns:mc="http://schemas.openxmlformats.org/markup-compatibility/2006">
              <mc:Choice xmlns:v="urn:schemas-microsoft-com:vml" Requires="v">
                <p:oleObj spid="_x0000_s55306" name="Worksheet" r:id="rId5" imgW="4139543" imgH="4041998" progId="Excel.Sheet.8">
                  <p:embed/>
                </p:oleObj>
              </mc:Choice>
              <mc:Fallback>
                <p:oleObj name="Worksheet" r:id="rId5" imgW="4139543" imgH="4041998" progId="Excel.Sheet.8">
                  <p:embed/>
                  <p:pic>
                    <p:nvPicPr>
                      <p:cNvPr id="0" name=""/>
                      <p:cNvPicPr>
                        <a:picLocks noGrp="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53000" y="2209800"/>
                        <a:ext cx="4041775" cy="3944938"/>
                      </a:xfrm>
                      <a:prstGeom prst="rect">
                        <a:avLst/>
                      </a:prstGeom>
                    </p:spPr>
                  </p:pic>
                </p:oleObj>
              </mc:Fallback>
            </mc:AlternateContent>
          </a:graphicData>
        </a:graphic>
      </p:graphicFrame>
    </p:spTree>
    <p:extLst>
      <p:ext uri="{BB962C8B-B14F-4D97-AF65-F5344CB8AC3E}">
        <p14:creationId xmlns:p14="http://schemas.microsoft.com/office/powerpoint/2010/main" val="3678178975"/>
      </p:ext>
    </p:extLst>
  </p:cSld>
  <p:clrMapOvr>
    <a:masterClrMapping/>
  </p:clrMapOvr>
  <p:transition xmlns:p14="http://schemas.microsoft.com/office/powerpoint/2010/mai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Alternative:</a:t>
            </a:r>
            <a:endParaRPr lang="en-US" dirty="0"/>
          </a:p>
        </p:txBody>
      </p:sp>
      <p:sp>
        <p:nvSpPr>
          <p:cNvPr id="13314" name="Content Placeholder 4"/>
          <p:cNvSpPr>
            <a:spLocks noGrp="1"/>
          </p:cNvSpPr>
          <p:nvPr>
            <p:ph sz="half" idx="1"/>
          </p:nvPr>
        </p:nvSpPr>
        <p:spPr/>
        <p:txBody>
          <a:bodyPr/>
          <a:lstStyle/>
          <a:p>
            <a:r>
              <a:rPr lang="en-US" altLang="en-US" smtClean="0"/>
              <a:t>You can superimpose a graph on the data sheet itself.</a:t>
            </a:r>
          </a:p>
          <a:p>
            <a:r>
              <a:rPr lang="en-US" altLang="en-US" smtClean="0"/>
              <a:t>Advantage: can see prompt levels.</a:t>
            </a:r>
          </a:p>
        </p:txBody>
      </p:sp>
      <p:pic>
        <p:nvPicPr>
          <p:cNvPr id="13315"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l="14307" r="14307"/>
          <a:stretch>
            <a:fillRect/>
          </a:stretch>
        </p:blipFill>
        <p:spPr>
          <a:noFill/>
        </p:spPr>
      </p:pic>
    </p:spTree>
  </p:cSld>
  <p:clrMapOvr>
    <a:masterClrMapping/>
  </p:clrMapOvr>
  <p:transition xmlns:p14="http://schemas.microsoft.com/office/powerpoint/2010/mai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fontAlgn="auto" hangingPunct="1">
              <a:spcAft>
                <a:spcPts val="0"/>
              </a:spcAft>
              <a:defRPr/>
            </a:pPr>
            <a:r>
              <a:rPr lang="en-US" dirty="0" smtClean="0"/>
              <a:t>Data-Based Decisions</a:t>
            </a:r>
          </a:p>
        </p:txBody>
      </p:sp>
      <p:sp>
        <p:nvSpPr>
          <p:cNvPr id="14338" name="Rectangle 3"/>
          <p:cNvSpPr>
            <a:spLocks noGrp="1" noChangeArrowheads="1"/>
          </p:cNvSpPr>
          <p:nvPr>
            <p:ph idx="1"/>
          </p:nvPr>
        </p:nvSpPr>
        <p:spPr>
          <a:xfrm>
            <a:off x="1676400" y="1600200"/>
            <a:ext cx="7010400" cy="4678363"/>
          </a:xfrm>
        </p:spPr>
        <p:txBody>
          <a:bodyPr/>
          <a:lstStyle/>
          <a:p>
            <a:pPr eaLnBrk="1" hangingPunct="1"/>
            <a:r>
              <a:rPr lang="en-US" altLang="en-US" dirty="0" smtClean="0"/>
              <a:t>How much progress is adequate?</a:t>
            </a:r>
          </a:p>
          <a:p>
            <a:pPr lvl="1" eaLnBrk="1" hangingPunct="1"/>
            <a:r>
              <a:rPr lang="en-US" altLang="en-US" dirty="0" smtClean="0"/>
              <a:t>Need to know the criteria of your objective</a:t>
            </a:r>
          </a:p>
          <a:p>
            <a:pPr lvl="1" eaLnBrk="1" hangingPunct="1"/>
            <a:r>
              <a:rPr lang="en-US" altLang="en-US" dirty="0" smtClean="0"/>
              <a:t>Draw an aim line that reflects this criteria</a:t>
            </a:r>
          </a:p>
        </p:txBody>
      </p:sp>
    </p:spTree>
    <p:extLst>
      <p:ext uri="{BB962C8B-B14F-4D97-AF65-F5344CB8AC3E}">
        <p14:creationId xmlns:p14="http://schemas.microsoft.com/office/powerpoint/2010/main" val="2225065855"/>
      </p:ext>
    </p:extLst>
  </p:cSld>
  <p:clrMapOvr>
    <a:masterClrMapping/>
  </p:clrMapOvr>
  <p:transition xmlns:p14="http://schemas.microsoft.com/office/powerpoint/2010/mai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fontAlgn="auto" hangingPunct="1">
              <a:spcAft>
                <a:spcPts val="0"/>
              </a:spcAft>
              <a:defRPr/>
            </a:pPr>
            <a:r>
              <a:rPr lang="en-US" smtClean="0"/>
              <a:t>The Aim Line</a:t>
            </a:r>
          </a:p>
        </p:txBody>
      </p:sp>
      <p:sp>
        <p:nvSpPr>
          <p:cNvPr id="13314" name="Content Placeholder 2"/>
          <p:cNvSpPr>
            <a:spLocks noGrp="1"/>
          </p:cNvSpPr>
          <p:nvPr>
            <p:ph idx="1"/>
          </p:nvPr>
        </p:nvSpPr>
        <p:spPr>
          <a:xfrm>
            <a:off x="1676400" y="1676400"/>
            <a:ext cx="7010400" cy="4678363"/>
          </a:xfrm>
        </p:spPr>
        <p:txBody>
          <a:bodyPr/>
          <a:lstStyle/>
          <a:p>
            <a:pPr eaLnBrk="1" hangingPunct="1">
              <a:defRPr/>
            </a:pPr>
            <a:r>
              <a:rPr lang="en-US" sz="2800" b="1" dirty="0" smtClean="0"/>
              <a:t>The aim line,</a:t>
            </a:r>
            <a:r>
              <a:rPr lang="en-US" sz="2800" dirty="0" smtClean="0"/>
              <a:t> or expected progress during the data collection period, is charted. </a:t>
            </a:r>
          </a:p>
          <a:p>
            <a:pPr eaLnBrk="1" hangingPunct="1">
              <a:defRPr/>
            </a:pPr>
            <a:r>
              <a:rPr lang="en-US" sz="2800" dirty="0" smtClean="0"/>
              <a:t>Draw aim line from average of first three data points to the number of independent correct listed as mastery in goal statement by the expected completion date (date on IEP) or by the end of the data collection period (2 weeks? 3 weeks? How long instruction lasts)</a:t>
            </a:r>
          </a:p>
        </p:txBody>
      </p:sp>
    </p:spTree>
    <p:extLst>
      <p:ext uri="{BB962C8B-B14F-4D97-AF65-F5344CB8AC3E}">
        <p14:creationId xmlns:p14="http://schemas.microsoft.com/office/powerpoint/2010/main" val="182292551"/>
      </p:ext>
    </p:extLst>
  </p:cSld>
  <p:clrMapOvr>
    <a:masterClrMapping/>
  </p:clrMapOvr>
  <p:transition xmlns:p14="http://schemas.microsoft.com/office/powerpoint/2010/mai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fontAlgn="auto" hangingPunct="1">
              <a:spcAft>
                <a:spcPts val="0"/>
              </a:spcAft>
              <a:defRPr/>
            </a:pPr>
            <a:r>
              <a:rPr lang="en-US" dirty="0" smtClean="0"/>
              <a:t>Aim Line with Aim Star</a:t>
            </a:r>
          </a:p>
        </p:txBody>
      </p:sp>
      <p:sp>
        <p:nvSpPr>
          <p:cNvPr id="18435" name="Text Placeholder 1"/>
          <p:cNvSpPr>
            <a:spLocks noGrp="1"/>
          </p:cNvSpPr>
          <p:nvPr>
            <p:ph type="body" idx="1"/>
          </p:nvPr>
        </p:nvSpPr>
        <p:spPr>
          <a:xfrm>
            <a:off x="1371600" y="1600200"/>
            <a:ext cx="3430588" cy="639762"/>
          </a:xfrm>
          <a:ln>
            <a:headEnd/>
            <a:tailEnd/>
          </a:ln>
        </p:spPr>
        <p:txBody>
          <a:bodyPr/>
          <a:lstStyle/>
          <a:p>
            <a:r>
              <a:rPr lang="en-US" altLang="en-US" dirty="0" smtClean="0"/>
              <a:t>Steps to draw aim line.</a:t>
            </a:r>
          </a:p>
        </p:txBody>
      </p:sp>
      <p:sp>
        <p:nvSpPr>
          <p:cNvPr id="18437" name="Content Placeholder 2"/>
          <p:cNvSpPr>
            <a:spLocks noGrp="1"/>
          </p:cNvSpPr>
          <p:nvPr>
            <p:ph sz="half" idx="2"/>
          </p:nvPr>
        </p:nvSpPr>
        <p:spPr>
          <a:xfrm>
            <a:off x="1447800" y="2209800"/>
            <a:ext cx="3430588" cy="3951288"/>
          </a:xfrm>
          <a:ln>
            <a:prstDash val="solid"/>
          </a:ln>
          <a:extLst>
            <a:ext uri="{91240B29-F687-4f45-9708-019B960494DF}">
              <a14:hiddenLine xmlns:a14="http://schemas.microsoft.com/office/drawing/2010/main" w="9525">
                <a:solidFill>
                  <a:srgbClr val="000000"/>
                </a:solidFill>
                <a:prstDash val="sysDash"/>
                <a:miter lim="800000"/>
                <a:headEnd/>
                <a:tailEnd/>
              </a14:hiddenLine>
            </a:ext>
          </a:extLst>
        </p:spPr>
        <p:txBody>
          <a:bodyPr/>
          <a:lstStyle/>
          <a:p>
            <a:pPr eaLnBrk="1" hangingPunct="1"/>
            <a:r>
              <a:rPr lang="en-US" altLang="en-US" smtClean="0"/>
              <a:t>1. Set the aimstar</a:t>
            </a:r>
          </a:p>
          <a:p>
            <a:pPr lvl="1" eaLnBrk="1" hangingPunct="1"/>
            <a:r>
              <a:rPr lang="en-US" altLang="en-US" smtClean="0"/>
              <a:t>Aim is 10 correct by end of 10 weeks.</a:t>
            </a:r>
          </a:p>
          <a:p>
            <a:pPr eaLnBrk="1" hangingPunct="1"/>
            <a:r>
              <a:rPr lang="en-US" altLang="en-US" smtClean="0"/>
              <a:t>2. Compute 1</a:t>
            </a:r>
            <a:r>
              <a:rPr lang="en-US" altLang="en-US" baseline="30000" smtClean="0"/>
              <a:t>st</a:t>
            </a:r>
            <a:r>
              <a:rPr lang="en-US" altLang="en-US" smtClean="0"/>
              <a:t> 3 data points (baseline)</a:t>
            </a:r>
          </a:p>
          <a:p>
            <a:pPr lvl="1" eaLnBrk="1" hangingPunct="1"/>
            <a:r>
              <a:rPr lang="en-US" altLang="en-US" smtClean="0"/>
              <a:t>Intersection of first three data points is 4.</a:t>
            </a:r>
          </a:p>
          <a:p>
            <a:pPr eaLnBrk="1" hangingPunct="1"/>
            <a:r>
              <a:rPr lang="en-US" altLang="en-US" smtClean="0"/>
              <a:t>3. Draw aim line</a:t>
            </a:r>
          </a:p>
          <a:p>
            <a:pPr lvl="1" eaLnBrk="1" hangingPunct="1"/>
            <a:r>
              <a:rPr lang="en-US" altLang="en-US" smtClean="0"/>
              <a:t>Aim line shows rate of progress student needs to make.</a:t>
            </a:r>
          </a:p>
          <a:p>
            <a:pPr eaLnBrk="1" hangingPunct="1"/>
            <a:endParaRPr lang="en-US" altLang="en-US" smtClean="0"/>
          </a:p>
        </p:txBody>
      </p:sp>
      <p:sp>
        <p:nvSpPr>
          <p:cNvPr id="18436" name="Text Placeholder 2"/>
          <p:cNvSpPr>
            <a:spLocks noGrp="1"/>
          </p:cNvSpPr>
          <p:nvPr>
            <p:ph type="body" sz="quarter" idx="3"/>
          </p:nvPr>
        </p:nvSpPr>
        <p:spPr>
          <a:xfrm>
            <a:off x="4648200" y="1295400"/>
            <a:ext cx="4041775" cy="639762"/>
          </a:xfrm>
          <a:ln>
            <a:headEnd/>
            <a:tailEnd/>
          </a:ln>
        </p:spPr>
        <p:txBody>
          <a:bodyPr/>
          <a:lstStyle/>
          <a:p>
            <a:r>
              <a:rPr lang="en-US" altLang="en-US" dirty="0" smtClean="0"/>
              <a:t>How is progress?</a:t>
            </a:r>
          </a:p>
        </p:txBody>
      </p:sp>
      <p:graphicFrame>
        <p:nvGraphicFramePr>
          <p:cNvPr id="18438" name="Content Placeholder 13"/>
          <p:cNvGraphicFramePr>
            <a:graphicFrameLocks noGrp="1"/>
          </p:cNvGraphicFramePr>
          <p:nvPr>
            <p:ph sz="quarter" idx="4"/>
          </p:nvPr>
        </p:nvGraphicFramePr>
        <p:xfrm>
          <a:off x="4645025" y="2179638"/>
          <a:ext cx="4041775" cy="3941762"/>
        </p:xfrm>
        <a:graphic>
          <a:graphicData uri="http://schemas.openxmlformats.org/presentationml/2006/ole">
            <mc:AlternateContent xmlns:mc="http://schemas.openxmlformats.org/markup-compatibility/2006">
              <mc:Choice xmlns:v="urn:schemas-microsoft-com:vml" Requires="v">
                <p:oleObj spid="_x0000_s56330" name="Worksheet" r:id="rId5" imgW="4145639" imgH="4041998" progId="Excel.Sheet.8">
                  <p:embed/>
                </p:oleObj>
              </mc:Choice>
              <mc:Fallback>
                <p:oleObj name="Worksheet" r:id="rId5" imgW="4145639" imgH="4041998" progId="Excel.Sheet.8">
                  <p:embed/>
                  <p:pic>
                    <p:nvPicPr>
                      <p:cNvPr id="0" name=""/>
                      <p:cNvPicPr>
                        <a:picLocks noGrp="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5025" y="2179638"/>
                        <a:ext cx="4041775" cy="3941762"/>
                      </a:xfrm>
                      <a:prstGeom prst="rect">
                        <a:avLst/>
                      </a:prstGeom>
                    </p:spPr>
                  </p:pic>
                </p:oleObj>
              </mc:Fallback>
            </mc:AlternateContent>
          </a:graphicData>
        </a:graphic>
      </p:graphicFrame>
      <p:cxnSp>
        <p:nvCxnSpPr>
          <p:cNvPr id="11" name="Straight Arrow Connector 10"/>
          <p:cNvCxnSpPr>
            <a:stCxn id="15" idx="4"/>
          </p:cNvCxnSpPr>
          <p:nvPr/>
        </p:nvCxnSpPr>
        <p:spPr>
          <a:xfrm>
            <a:off x="7658103" y="2060972"/>
            <a:ext cx="419097" cy="68222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Rectangular Callout 14"/>
          <p:cNvSpPr/>
          <p:nvPr/>
        </p:nvSpPr>
        <p:spPr>
          <a:xfrm>
            <a:off x="7391400" y="1371600"/>
            <a:ext cx="914400" cy="612775"/>
          </a:xfrm>
          <a:prstGeom prst="wedgeRectCallou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r>
              <a:rPr lang="en-US" dirty="0"/>
              <a:t>Aim Line</a:t>
            </a:r>
          </a:p>
        </p:txBody>
      </p:sp>
    </p:spTree>
    <p:extLst>
      <p:ext uri="{BB962C8B-B14F-4D97-AF65-F5344CB8AC3E}">
        <p14:creationId xmlns:p14="http://schemas.microsoft.com/office/powerpoint/2010/main" val="1612145259"/>
      </p:ext>
    </p:extLst>
  </p:cSld>
  <p:clrMapOvr>
    <a:masterClrMapping/>
  </p:clrMapOvr>
  <p:transition xmlns:p14="http://schemas.microsoft.com/office/powerpoint/2010/mai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Autofit/>
          </a:bodyPr>
          <a:lstStyle/>
          <a:p>
            <a:pPr eaLnBrk="1" fontAlgn="auto" hangingPunct="1">
              <a:spcAft>
                <a:spcPts val="0"/>
              </a:spcAft>
              <a:defRPr/>
            </a:pPr>
            <a:r>
              <a:rPr lang="en-US" sz="3600" dirty="0" smtClean="0"/>
              <a:t>To determine if progress is adequate</a:t>
            </a:r>
          </a:p>
        </p:txBody>
      </p:sp>
      <p:sp>
        <p:nvSpPr>
          <p:cNvPr id="20483" name="Content Placeholder 1"/>
          <p:cNvSpPr>
            <a:spLocks noGrp="1"/>
          </p:cNvSpPr>
          <p:nvPr>
            <p:ph idx="1"/>
          </p:nvPr>
        </p:nvSpPr>
        <p:spPr/>
        <p:txBody>
          <a:bodyPr/>
          <a:lstStyle/>
          <a:p>
            <a:r>
              <a:rPr lang="en-US" altLang="en-US" smtClean="0"/>
              <a:t>Set aim point</a:t>
            </a:r>
          </a:p>
          <a:p>
            <a:r>
              <a:rPr lang="en-US" altLang="en-US" smtClean="0"/>
              <a:t>Draw aim line</a:t>
            </a:r>
          </a:p>
          <a:p>
            <a:r>
              <a:rPr lang="en-US" altLang="en-US" smtClean="0"/>
              <a:t>Draw trend line</a:t>
            </a:r>
          </a:p>
          <a:p>
            <a:r>
              <a:rPr lang="en-US" altLang="en-US" smtClean="0"/>
              <a:t>Compare aim and trend line</a:t>
            </a:r>
          </a:p>
        </p:txBody>
      </p:sp>
    </p:spTree>
  </p:cSld>
  <p:clrMapOvr>
    <a:masterClrMapping/>
  </p:clrMapOvr>
  <p:transition xmlns:p14="http://schemas.microsoft.com/office/powerpoint/2010/mai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fontAlgn="auto" hangingPunct="1">
              <a:spcAft>
                <a:spcPts val="0"/>
              </a:spcAft>
              <a:defRPr/>
            </a:pPr>
            <a:r>
              <a:rPr lang="en-US" dirty="0" smtClean="0"/>
              <a:t>Trend line</a:t>
            </a:r>
          </a:p>
        </p:txBody>
      </p:sp>
      <p:sp>
        <p:nvSpPr>
          <p:cNvPr id="21507" name="Text Placeholder 1"/>
          <p:cNvSpPr>
            <a:spLocks noGrp="1"/>
          </p:cNvSpPr>
          <p:nvPr>
            <p:ph type="body" idx="1"/>
          </p:nvPr>
        </p:nvSpPr>
        <p:spPr>
          <a:xfrm>
            <a:off x="1524000" y="1535113"/>
            <a:ext cx="3200400" cy="639762"/>
          </a:xfrm>
          <a:ln>
            <a:headEnd/>
            <a:tailEnd/>
          </a:ln>
        </p:spPr>
        <p:txBody>
          <a:bodyPr/>
          <a:lstStyle/>
          <a:p>
            <a:r>
              <a:rPr lang="en-US" altLang="en-US" dirty="0" smtClean="0"/>
              <a:t>Trend will always be up, down, or flat.</a:t>
            </a:r>
          </a:p>
        </p:txBody>
      </p:sp>
      <p:sp>
        <p:nvSpPr>
          <p:cNvPr id="21509" name="Content Placeholder 2"/>
          <p:cNvSpPr>
            <a:spLocks noGrp="1"/>
          </p:cNvSpPr>
          <p:nvPr>
            <p:ph sz="half" idx="2"/>
          </p:nvPr>
        </p:nvSpPr>
        <p:spPr>
          <a:xfrm>
            <a:off x="1371600" y="2209800"/>
            <a:ext cx="3430588" cy="3951288"/>
          </a:xfrm>
          <a:ln>
            <a:prstDash val="solid"/>
          </a:ln>
          <a:extLst>
            <a:ext uri="{91240B29-F687-4f45-9708-019B960494DF}">
              <a14:hiddenLine xmlns:a14="http://schemas.microsoft.com/office/drawing/2010/main" w="9525">
                <a:solidFill>
                  <a:srgbClr val="000000"/>
                </a:solidFill>
                <a:prstDash val="sysDash"/>
                <a:miter lim="800000"/>
                <a:headEnd/>
                <a:tailEnd/>
              </a14:hiddenLine>
            </a:ext>
          </a:extLst>
        </p:spPr>
        <p:txBody>
          <a:bodyPr/>
          <a:lstStyle/>
          <a:p>
            <a:pPr eaLnBrk="1" hangingPunct="1"/>
            <a:r>
              <a:rPr lang="en-US" altLang="en-US" dirty="0" smtClean="0"/>
              <a:t>The first point of the trend line is the intersection of the first three data points</a:t>
            </a:r>
          </a:p>
          <a:p>
            <a:pPr eaLnBrk="1" hangingPunct="1"/>
            <a:r>
              <a:rPr lang="en-US" altLang="en-US" dirty="0" smtClean="0"/>
              <a:t>The second point of the trend line is the intersection of the last three data points </a:t>
            </a:r>
          </a:p>
          <a:p>
            <a:pPr eaLnBrk="1" hangingPunct="1"/>
            <a:r>
              <a:rPr lang="en-US" altLang="en-US" dirty="0" smtClean="0"/>
              <a:t>Connect these points</a:t>
            </a:r>
          </a:p>
        </p:txBody>
      </p:sp>
      <p:sp>
        <p:nvSpPr>
          <p:cNvPr id="21508" name="Text Placeholder 2"/>
          <p:cNvSpPr>
            <a:spLocks noGrp="1"/>
          </p:cNvSpPr>
          <p:nvPr>
            <p:ph type="body" sz="quarter" idx="3"/>
          </p:nvPr>
        </p:nvSpPr>
        <p:spPr>
          <a:xfrm>
            <a:off x="4876800" y="1524000"/>
            <a:ext cx="4041775" cy="639762"/>
          </a:xfrm>
          <a:ln>
            <a:headEnd/>
            <a:tailEnd/>
          </a:ln>
        </p:spPr>
        <p:txBody>
          <a:bodyPr/>
          <a:lstStyle/>
          <a:p>
            <a:r>
              <a:rPr lang="en-US" altLang="en-US" dirty="0" smtClean="0"/>
              <a:t>What is the trend of these data?</a:t>
            </a:r>
          </a:p>
        </p:txBody>
      </p:sp>
      <p:graphicFrame>
        <p:nvGraphicFramePr>
          <p:cNvPr id="21510" name="Content Placeholder 13"/>
          <p:cNvGraphicFramePr>
            <a:graphicFrameLocks noGrp="1"/>
          </p:cNvGraphicFramePr>
          <p:nvPr>
            <p:ph sz="quarter" idx="4"/>
          </p:nvPr>
        </p:nvGraphicFramePr>
        <p:xfrm>
          <a:off x="4645025" y="2179638"/>
          <a:ext cx="4041775" cy="3941762"/>
        </p:xfrm>
        <a:graphic>
          <a:graphicData uri="http://schemas.openxmlformats.org/presentationml/2006/ole">
            <mc:AlternateContent xmlns:mc="http://schemas.openxmlformats.org/markup-compatibility/2006">
              <mc:Choice xmlns:v="urn:schemas-microsoft-com:vml" Requires="v">
                <p:oleObj spid="_x0000_s57354" name="Worksheet" r:id="rId5" imgW="4145639" imgH="4041998" progId="Excel.Sheet.8">
                  <p:embed/>
                </p:oleObj>
              </mc:Choice>
              <mc:Fallback>
                <p:oleObj name="Worksheet" r:id="rId5" imgW="4145639" imgH="4041998" progId="Excel.Sheet.8">
                  <p:embed/>
                  <p:pic>
                    <p:nvPicPr>
                      <p:cNvPr id="0" name=""/>
                      <p:cNvPicPr>
                        <a:picLocks noGrp="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5025" y="2179638"/>
                        <a:ext cx="4041775" cy="3941762"/>
                      </a:xfrm>
                      <a:prstGeom prst="rect">
                        <a:avLst/>
                      </a:prstGeom>
                    </p:spPr>
                  </p:pic>
                </p:oleObj>
              </mc:Fallback>
            </mc:AlternateContent>
          </a:graphicData>
        </a:graphic>
      </p:graphicFrame>
      <p:cxnSp>
        <p:nvCxnSpPr>
          <p:cNvPr id="11" name="Straight Arrow Connector 10"/>
          <p:cNvCxnSpPr>
            <a:stCxn id="15" idx="4"/>
          </p:cNvCxnSpPr>
          <p:nvPr/>
        </p:nvCxnSpPr>
        <p:spPr>
          <a:xfrm>
            <a:off x="7048503" y="2441972"/>
            <a:ext cx="800097" cy="377428"/>
          </a:xfrm>
          <a:prstGeom prst="straightConnector1">
            <a:avLst/>
          </a:prstGeom>
          <a:ln>
            <a:solidFill>
              <a:srgbClr val="0367B3"/>
            </a:solidFill>
            <a:tailEnd type="arrow"/>
          </a:ln>
        </p:spPr>
        <p:style>
          <a:lnRef idx="1">
            <a:schemeClr val="accent1"/>
          </a:lnRef>
          <a:fillRef idx="0">
            <a:schemeClr val="accent1"/>
          </a:fillRef>
          <a:effectRef idx="0">
            <a:schemeClr val="accent1"/>
          </a:effectRef>
          <a:fontRef idx="minor">
            <a:schemeClr val="tx1"/>
          </a:fontRef>
        </p:style>
      </p:cxnSp>
      <p:sp>
        <p:nvSpPr>
          <p:cNvPr id="15" name="Rectangular Callout 14"/>
          <p:cNvSpPr/>
          <p:nvPr/>
        </p:nvSpPr>
        <p:spPr>
          <a:xfrm>
            <a:off x="6781800" y="1752600"/>
            <a:ext cx="914400" cy="612775"/>
          </a:xfrm>
          <a:prstGeom prst="wedgeRectCallou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r>
              <a:rPr lang="en-US" dirty="0"/>
              <a:t>Aim Line</a:t>
            </a:r>
          </a:p>
        </p:txBody>
      </p:sp>
      <p:cxnSp>
        <p:nvCxnSpPr>
          <p:cNvPr id="17" name="Straight Connector 16"/>
          <p:cNvCxnSpPr/>
          <p:nvPr/>
        </p:nvCxnSpPr>
        <p:spPr>
          <a:xfrm flipV="1">
            <a:off x="5715000" y="4114800"/>
            <a:ext cx="2362200" cy="304800"/>
          </a:xfrm>
          <a:prstGeom prst="line">
            <a:avLst/>
          </a:prstGeom>
          <a:ln>
            <a:solidFill>
              <a:srgbClr val="FF0000"/>
            </a:solidFill>
          </a:ln>
        </p:spPr>
        <p:style>
          <a:lnRef idx="1">
            <a:schemeClr val="accent6"/>
          </a:lnRef>
          <a:fillRef idx="0">
            <a:schemeClr val="accent6"/>
          </a:fillRef>
          <a:effectRef idx="0">
            <a:schemeClr val="accent6"/>
          </a:effectRef>
          <a:fontRef idx="minor">
            <a:schemeClr val="tx1"/>
          </a:fontRef>
        </p:style>
      </p:cxnSp>
      <p:cxnSp>
        <p:nvCxnSpPr>
          <p:cNvPr id="20" name="Straight Arrow Connector 19"/>
          <p:cNvCxnSpPr/>
          <p:nvPr/>
        </p:nvCxnSpPr>
        <p:spPr>
          <a:xfrm flipH="1" flipV="1">
            <a:off x="7391400" y="4343400"/>
            <a:ext cx="228600" cy="838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1616524"/>
      </p:ext>
    </p:extLst>
  </p:cSld>
  <p:clrMapOvr>
    <a:masterClrMapping/>
  </p:clrMapOvr>
  <p:transition xmlns:p14="http://schemas.microsoft.com/office/powerpoint/2010/mai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pPr>
              <a:defRPr/>
            </a:pPr>
            <a:r>
              <a:rPr lang="en-US" dirty="0" smtClean="0"/>
              <a:t>Data-based Decisions</a:t>
            </a:r>
            <a:endParaRPr lang="en-US" dirty="0"/>
          </a:p>
        </p:txBody>
      </p:sp>
      <p:sp>
        <p:nvSpPr>
          <p:cNvPr id="22530" name="Content Placeholder 9"/>
          <p:cNvSpPr>
            <a:spLocks noGrp="1"/>
          </p:cNvSpPr>
          <p:nvPr>
            <p:ph sz="half" idx="1"/>
          </p:nvPr>
        </p:nvSpPr>
        <p:spPr>
          <a:xfrm>
            <a:off x="1371600" y="1600200"/>
            <a:ext cx="4038600" cy="4525963"/>
          </a:xfrm>
        </p:spPr>
        <p:txBody>
          <a:bodyPr/>
          <a:lstStyle/>
          <a:p>
            <a:r>
              <a:rPr lang="en-US" altLang="en-US" dirty="0" smtClean="0"/>
              <a:t>Trend is either</a:t>
            </a:r>
          </a:p>
          <a:p>
            <a:pPr lvl="1"/>
            <a:r>
              <a:rPr lang="en-US" altLang="en-US" dirty="0" smtClean="0"/>
              <a:t>Flat</a:t>
            </a:r>
          </a:p>
          <a:p>
            <a:pPr lvl="1"/>
            <a:r>
              <a:rPr lang="en-US" altLang="en-US" dirty="0" smtClean="0"/>
              <a:t>Accelerating (Going up)</a:t>
            </a:r>
          </a:p>
          <a:p>
            <a:pPr lvl="1"/>
            <a:r>
              <a:rPr lang="en-US" altLang="en-US" dirty="0" smtClean="0"/>
              <a:t>Decelerating (going down)</a:t>
            </a:r>
          </a:p>
        </p:txBody>
      </p:sp>
      <p:sp>
        <p:nvSpPr>
          <p:cNvPr id="22531" name="Content Placeholder 10"/>
          <p:cNvSpPr>
            <a:spLocks noGrp="1"/>
          </p:cNvSpPr>
          <p:nvPr>
            <p:ph sz="half" idx="2"/>
          </p:nvPr>
        </p:nvSpPr>
        <p:spPr>
          <a:xfrm>
            <a:off x="5136688" y="1600200"/>
            <a:ext cx="4038600" cy="4525963"/>
          </a:xfrm>
        </p:spPr>
        <p:txBody>
          <a:bodyPr/>
          <a:lstStyle/>
          <a:p>
            <a:r>
              <a:rPr lang="en-US" altLang="en-US" dirty="0" smtClean="0"/>
              <a:t>Trend line is either</a:t>
            </a:r>
          </a:p>
          <a:p>
            <a:pPr lvl="1"/>
            <a:r>
              <a:rPr lang="en-US" altLang="en-US" dirty="0" smtClean="0"/>
              <a:t>On or above aim line</a:t>
            </a:r>
          </a:p>
          <a:p>
            <a:pPr lvl="1"/>
            <a:r>
              <a:rPr lang="en-US" altLang="en-US" dirty="0" smtClean="0"/>
              <a:t>Below aim line</a:t>
            </a:r>
          </a:p>
        </p:txBody>
      </p:sp>
    </p:spTree>
    <p:extLst>
      <p:ext uri="{BB962C8B-B14F-4D97-AF65-F5344CB8AC3E}">
        <p14:creationId xmlns:p14="http://schemas.microsoft.com/office/powerpoint/2010/main" val="91504683"/>
      </p:ext>
    </p:extLst>
  </p:cSld>
  <p:clrMapOvr>
    <a:masterClrMapping/>
  </p:clrMapOvr>
  <p:transition xmlns:p14="http://schemas.microsoft.com/office/powerpoint/2010/mai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Purposes of Assessment</a:t>
            </a:r>
            <a:endParaRPr lang="en-US" dirty="0"/>
          </a:p>
        </p:txBody>
      </p:sp>
      <p:sp>
        <p:nvSpPr>
          <p:cNvPr id="6" name="Content Placeholder 5"/>
          <p:cNvSpPr>
            <a:spLocks noGrp="1"/>
          </p:cNvSpPr>
          <p:nvPr>
            <p:ph idx="1"/>
          </p:nvPr>
        </p:nvSpPr>
        <p:spPr/>
        <p:txBody>
          <a:bodyPr/>
          <a:lstStyle/>
          <a:p>
            <a:r>
              <a:rPr lang="en-US" sz="2800" dirty="0" smtClean="0"/>
              <a:t>To determine who is eligible for services</a:t>
            </a:r>
          </a:p>
          <a:p>
            <a:pPr lvl="1"/>
            <a:r>
              <a:rPr lang="en-US" sz="2400" dirty="0" smtClean="0"/>
              <a:t>E.g., Student qualifies for special education as a student with Autism Spectrum Disorder</a:t>
            </a:r>
          </a:p>
          <a:p>
            <a:r>
              <a:rPr lang="en-US" sz="2800" dirty="0" smtClean="0"/>
              <a:t>To develop an individual education plan</a:t>
            </a:r>
          </a:p>
          <a:p>
            <a:pPr lvl="1"/>
            <a:r>
              <a:rPr lang="en-US" sz="2400" dirty="0" smtClean="0"/>
              <a:t>E.g., Current level of performance in literacy</a:t>
            </a:r>
          </a:p>
          <a:p>
            <a:r>
              <a:rPr lang="en-US" sz="2800" dirty="0" smtClean="0"/>
              <a:t>To determine if students meet expectations for educational outcomes</a:t>
            </a:r>
          </a:p>
          <a:p>
            <a:pPr lvl="1"/>
            <a:r>
              <a:rPr lang="en-US" sz="2400" dirty="0" smtClean="0"/>
              <a:t>E.g., Alternate assessment based on alternate achievement standards </a:t>
            </a:r>
          </a:p>
          <a:p>
            <a:r>
              <a:rPr lang="en-US" sz="2800" dirty="0" smtClean="0"/>
              <a:t>To monitor ongoing progress</a:t>
            </a:r>
          </a:p>
          <a:p>
            <a:pPr lvl="1"/>
            <a:r>
              <a:rPr lang="en-US" sz="2400" dirty="0" smtClean="0"/>
              <a:t>Progress for month in literacy</a:t>
            </a:r>
            <a:endParaRPr lang="en-US" sz="2400" dirty="0"/>
          </a:p>
        </p:txBody>
      </p:sp>
    </p:spTree>
    <p:extLst>
      <p:ext uri="{BB962C8B-B14F-4D97-AF65-F5344CB8AC3E}">
        <p14:creationId xmlns:p14="http://schemas.microsoft.com/office/powerpoint/2010/main" val="858252898"/>
      </p:ext>
    </p:extLst>
  </p:cSld>
  <p:clrMapOvr>
    <a:masterClrMapping/>
  </p:clrMapOvr>
  <p:transition xmlns:p14="http://schemas.microsoft.com/office/powerpoint/2010/mai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defRPr/>
            </a:pPr>
            <a:r>
              <a:rPr lang="en-US" sz="3600" dirty="0" smtClean="0"/>
              <a:t>Decision 1: Adequate Progress</a:t>
            </a:r>
            <a:endParaRPr lang="en-US" sz="3600" dirty="0"/>
          </a:p>
        </p:txBody>
      </p:sp>
      <p:sp>
        <p:nvSpPr>
          <p:cNvPr id="23555" name="Text Placeholder 5"/>
          <p:cNvSpPr>
            <a:spLocks noGrp="1"/>
          </p:cNvSpPr>
          <p:nvPr>
            <p:ph type="body" idx="1"/>
          </p:nvPr>
        </p:nvSpPr>
        <p:spPr>
          <a:xfrm>
            <a:off x="1676400" y="1676400"/>
            <a:ext cx="3581400" cy="1173162"/>
          </a:xfrm>
          <a:ln>
            <a:headEnd/>
            <a:tailEnd/>
          </a:ln>
        </p:spPr>
        <p:txBody>
          <a:bodyPr/>
          <a:lstStyle/>
          <a:p>
            <a:r>
              <a:rPr lang="en-US" altLang="en-US" dirty="0" smtClean="0"/>
              <a:t>Why not change instruction if adequate?</a:t>
            </a:r>
          </a:p>
        </p:txBody>
      </p:sp>
      <p:sp>
        <p:nvSpPr>
          <p:cNvPr id="23557" name="Content Placeholder 6"/>
          <p:cNvSpPr>
            <a:spLocks noGrp="1"/>
          </p:cNvSpPr>
          <p:nvPr>
            <p:ph sz="half" idx="2"/>
          </p:nvPr>
        </p:nvSpPr>
        <p:spPr>
          <a:xfrm>
            <a:off x="1524000" y="2895601"/>
            <a:ext cx="2973388" cy="3230562"/>
          </a:xfrm>
          <a:ln>
            <a:prstDash val="solid"/>
          </a:ln>
          <a:extLst>
            <a:ext uri="{91240B29-F687-4f45-9708-019B960494DF}">
              <a14:hiddenLine xmlns:a14="http://schemas.microsoft.com/office/drawing/2010/main" w="9525">
                <a:solidFill>
                  <a:srgbClr val="000000"/>
                </a:solidFill>
                <a:prstDash val="sysDash"/>
                <a:miter lim="800000"/>
                <a:headEnd/>
                <a:tailEnd/>
              </a14:hiddenLine>
            </a:ext>
          </a:extLst>
        </p:spPr>
        <p:txBody>
          <a:bodyPr/>
          <a:lstStyle/>
          <a:p>
            <a:r>
              <a:rPr lang="en-US" altLang="en-US" dirty="0" smtClean="0"/>
              <a:t>Trend is accelerating and above aim line</a:t>
            </a:r>
          </a:p>
          <a:p>
            <a:r>
              <a:rPr lang="en-US" altLang="en-US" dirty="0" smtClean="0"/>
              <a:t>DECISION: Make no changes to instruction</a:t>
            </a:r>
          </a:p>
          <a:p>
            <a:endParaRPr lang="en-US" altLang="en-US" dirty="0" smtClean="0"/>
          </a:p>
        </p:txBody>
      </p:sp>
      <p:sp>
        <p:nvSpPr>
          <p:cNvPr id="23556" name="Text Placeholder 7"/>
          <p:cNvSpPr>
            <a:spLocks noGrp="1"/>
          </p:cNvSpPr>
          <p:nvPr>
            <p:ph type="body" sz="quarter" idx="3"/>
          </p:nvPr>
        </p:nvSpPr>
        <p:spPr>
          <a:xfrm>
            <a:off x="5102225" y="1524000"/>
            <a:ext cx="4041775" cy="639762"/>
          </a:xfrm>
          <a:ln>
            <a:headEnd/>
            <a:tailEnd/>
          </a:ln>
        </p:spPr>
        <p:txBody>
          <a:bodyPr/>
          <a:lstStyle/>
          <a:p>
            <a:r>
              <a:rPr lang="en-US" altLang="en-US" dirty="0" smtClean="0"/>
              <a:t>Purple: trend; Red: aim</a:t>
            </a:r>
          </a:p>
        </p:txBody>
      </p:sp>
      <p:graphicFrame>
        <p:nvGraphicFramePr>
          <p:cNvPr id="23558" name="Chart 10"/>
          <p:cNvGraphicFramePr>
            <a:graphicFrameLocks/>
          </p:cNvGraphicFramePr>
          <p:nvPr>
            <p:extLst>
              <p:ext uri="{D42A27DB-BD31-4B8C-83A1-F6EECF244321}">
                <p14:modId xmlns:p14="http://schemas.microsoft.com/office/powerpoint/2010/main" val="474858289"/>
              </p:ext>
            </p:extLst>
          </p:nvPr>
        </p:nvGraphicFramePr>
        <p:xfrm>
          <a:off x="4343400" y="2362200"/>
          <a:ext cx="4673600" cy="2844800"/>
        </p:xfrm>
        <a:graphic>
          <a:graphicData uri="http://schemas.openxmlformats.org/presentationml/2006/ole">
            <mc:AlternateContent xmlns:mc="http://schemas.openxmlformats.org/markup-compatibility/2006">
              <mc:Choice xmlns:v="urn:schemas-microsoft-com:vml" Requires="v">
                <p:oleObj spid="_x0000_s58378" name="Worksheet" r:id="rId5" imgW="4669941" imgH="2847079" progId="Excel.Sheet.8">
                  <p:embed/>
                </p:oleObj>
              </mc:Choice>
              <mc:Fallback>
                <p:oleObj name="Worksheet" r:id="rId5" imgW="4669941" imgH="2847079" progId="Excel.Sheet.8">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43400" y="2362200"/>
                        <a:ext cx="4673600" cy="284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4" name="Straight Connector 13"/>
          <p:cNvCxnSpPr/>
          <p:nvPr/>
        </p:nvCxnSpPr>
        <p:spPr>
          <a:xfrm flipV="1">
            <a:off x="5791200" y="3124200"/>
            <a:ext cx="3124200" cy="533400"/>
          </a:xfrm>
          <a:prstGeom prst="line">
            <a:avLst/>
          </a:prstGeom>
          <a:ln>
            <a:solidFill>
              <a:srgbClr val="FF0000"/>
            </a:solidFill>
          </a:ln>
        </p:spPr>
        <p:style>
          <a:lnRef idx="1">
            <a:schemeClr val="accent2"/>
          </a:lnRef>
          <a:fillRef idx="0">
            <a:schemeClr val="accent2"/>
          </a:fillRef>
          <a:effectRef idx="0">
            <a:schemeClr val="accent2"/>
          </a:effectRef>
          <a:fontRef idx="minor">
            <a:schemeClr val="tx1"/>
          </a:fontRef>
        </p:style>
      </p:cxnSp>
      <p:sp>
        <p:nvSpPr>
          <p:cNvPr id="15" name="5-Point Star 14"/>
          <p:cNvSpPr/>
          <p:nvPr/>
        </p:nvSpPr>
        <p:spPr>
          <a:xfrm>
            <a:off x="8763000" y="3048000"/>
            <a:ext cx="184150" cy="182562"/>
          </a:xfrm>
          <a:prstGeom prst="star5">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US"/>
          </a:p>
        </p:txBody>
      </p:sp>
      <p:sp>
        <p:nvSpPr>
          <p:cNvPr id="16" name="Oval 15"/>
          <p:cNvSpPr/>
          <p:nvPr/>
        </p:nvSpPr>
        <p:spPr>
          <a:xfrm>
            <a:off x="5715000" y="3581400"/>
            <a:ext cx="182563" cy="18415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a:p>
        </p:txBody>
      </p:sp>
      <p:cxnSp>
        <p:nvCxnSpPr>
          <p:cNvPr id="19" name="Straight Connector 18"/>
          <p:cNvCxnSpPr/>
          <p:nvPr/>
        </p:nvCxnSpPr>
        <p:spPr>
          <a:xfrm flipV="1">
            <a:off x="5867400" y="2819400"/>
            <a:ext cx="2179637" cy="800100"/>
          </a:xfrm>
          <a:prstGeom prst="line">
            <a:avLst/>
          </a:prstGeom>
        </p:spPr>
        <p:style>
          <a:lnRef idx="1">
            <a:schemeClr val="accent6"/>
          </a:lnRef>
          <a:fillRef idx="0">
            <a:schemeClr val="accent6"/>
          </a:fillRef>
          <a:effectRef idx="0">
            <a:schemeClr val="accent6"/>
          </a:effectRef>
          <a:fontRef idx="minor">
            <a:schemeClr val="tx1"/>
          </a:fontRef>
        </p:style>
      </p:cxnSp>
      <p:sp>
        <p:nvSpPr>
          <p:cNvPr id="20" name="Oval 19"/>
          <p:cNvSpPr/>
          <p:nvPr/>
        </p:nvSpPr>
        <p:spPr>
          <a:xfrm>
            <a:off x="8001000" y="2743200"/>
            <a:ext cx="182563" cy="161925"/>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463687342"/>
      </p:ext>
    </p:extLst>
  </p:cSld>
  <p:clrMapOvr>
    <a:masterClrMapping/>
  </p:clrMapOvr>
  <p:transition xmlns:p14="http://schemas.microsoft.com/office/powerpoint/2010/mai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Decision 2: Mastery</a:t>
            </a:r>
            <a:endParaRPr lang="en-US" dirty="0"/>
          </a:p>
        </p:txBody>
      </p:sp>
      <p:sp>
        <p:nvSpPr>
          <p:cNvPr id="24581" name="Content Placeholder 4"/>
          <p:cNvSpPr>
            <a:spLocks noGrp="1"/>
          </p:cNvSpPr>
          <p:nvPr>
            <p:ph sz="half" idx="2"/>
          </p:nvPr>
        </p:nvSpPr>
        <p:spPr>
          <a:xfrm>
            <a:off x="1447800" y="1447800"/>
            <a:ext cx="3430588" cy="4678363"/>
          </a:xfrm>
          <a:ln>
            <a:prstDash val="solid"/>
          </a:ln>
          <a:extLst>
            <a:ext uri="{91240B29-F687-4f45-9708-019B960494DF}">
              <a14:hiddenLine xmlns:a14="http://schemas.microsoft.com/office/drawing/2010/main" w="9525">
                <a:solidFill>
                  <a:srgbClr val="000000"/>
                </a:solidFill>
                <a:prstDash val="sysDash"/>
                <a:miter lim="800000"/>
                <a:headEnd/>
                <a:tailEnd/>
              </a14:hiddenLine>
            </a:ext>
          </a:extLst>
        </p:spPr>
        <p:txBody>
          <a:bodyPr/>
          <a:lstStyle/>
          <a:p>
            <a:r>
              <a:rPr lang="en-US" altLang="en-US" dirty="0" smtClean="0"/>
              <a:t>Student performance is at criteria</a:t>
            </a:r>
          </a:p>
          <a:p>
            <a:r>
              <a:rPr lang="en-US" altLang="en-US" dirty="0" smtClean="0"/>
              <a:t>DECISION:</a:t>
            </a:r>
          </a:p>
          <a:p>
            <a:pPr lvl="1"/>
            <a:r>
              <a:rPr lang="en-US" altLang="en-US" dirty="0" smtClean="0"/>
              <a:t>Work on generalization across materials, settings, people</a:t>
            </a:r>
          </a:p>
          <a:p>
            <a:pPr lvl="1"/>
            <a:r>
              <a:rPr lang="en-US" altLang="en-US" dirty="0" smtClean="0"/>
              <a:t>AND/OR put on maintenance (each weekly review)</a:t>
            </a:r>
          </a:p>
        </p:txBody>
      </p:sp>
      <p:sp>
        <p:nvSpPr>
          <p:cNvPr id="24580" name="Text Placeholder 3"/>
          <p:cNvSpPr>
            <a:spLocks noGrp="1"/>
          </p:cNvSpPr>
          <p:nvPr>
            <p:ph type="body" sz="quarter" idx="3"/>
          </p:nvPr>
        </p:nvSpPr>
        <p:spPr>
          <a:xfrm>
            <a:off x="5029200" y="1535113"/>
            <a:ext cx="3657600" cy="639762"/>
          </a:xfrm>
          <a:ln>
            <a:headEnd/>
            <a:tailEnd/>
          </a:ln>
        </p:spPr>
        <p:txBody>
          <a:bodyPr/>
          <a:lstStyle/>
          <a:p>
            <a:r>
              <a:rPr lang="en-US" altLang="en-US" dirty="0" smtClean="0"/>
              <a:t>No trend line needed!</a:t>
            </a:r>
          </a:p>
        </p:txBody>
      </p:sp>
      <p:graphicFrame>
        <p:nvGraphicFramePr>
          <p:cNvPr id="24582" name="Content Placeholder 7"/>
          <p:cNvGraphicFramePr>
            <a:graphicFrameLocks noGrp="1"/>
          </p:cNvGraphicFramePr>
          <p:nvPr>
            <p:ph sz="quarter" idx="4"/>
          </p:nvPr>
        </p:nvGraphicFramePr>
        <p:xfrm>
          <a:off x="4645025" y="2178050"/>
          <a:ext cx="4041775" cy="3944938"/>
        </p:xfrm>
        <a:graphic>
          <a:graphicData uri="http://schemas.openxmlformats.org/presentationml/2006/ole">
            <mc:AlternateContent xmlns:mc="http://schemas.openxmlformats.org/markup-compatibility/2006">
              <mc:Choice xmlns:v="urn:schemas-microsoft-com:vml" Requires="v">
                <p:oleObj spid="_x0000_s59402" name="Worksheet" r:id="rId5" imgW="4139543" imgH="4041998" progId="Excel.Sheet.8">
                  <p:embed/>
                </p:oleObj>
              </mc:Choice>
              <mc:Fallback>
                <p:oleObj name="Worksheet" r:id="rId5" imgW="4139543" imgH="4041998" progId="Excel.Sheet.8">
                  <p:embed/>
                  <p:pic>
                    <p:nvPicPr>
                      <p:cNvPr id="0" name=""/>
                      <p:cNvPicPr>
                        <a:picLocks noGrp="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5025" y="2178050"/>
                        <a:ext cx="4041775" cy="3944938"/>
                      </a:xfrm>
                      <a:prstGeom prst="rect">
                        <a:avLst/>
                      </a:prstGeom>
                    </p:spPr>
                  </p:pic>
                </p:oleObj>
              </mc:Fallback>
            </mc:AlternateContent>
          </a:graphicData>
        </a:graphic>
      </p:graphicFrame>
      <p:cxnSp>
        <p:nvCxnSpPr>
          <p:cNvPr id="10" name="Straight Connector 9"/>
          <p:cNvCxnSpPr/>
          <p:nvPr/>
        </p:nvCxnSpPr>
        <p:spPr>
          <a:xfrm flipV="1">
            <a:off x="5867400" y="2895600"/>
            <a:ext cx="2438400" cy="1676400"/>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695658370"/>
      </p:ext>
    </p:extLst>
  </p:cSld>
  <p:clrMapOvr>
    <a:masterClrMapping/>
  </p:clrMapOvr>
  <p:transition xmlns:p14="http://schemas.microsoft.com/office/powerpoint/2010/mai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67749"/>
            <a:ext cx="7162800" cy="1143000"/>
          </a:xfrm>
        </p:spPr>
        <p:txBody>
          <a:bodyPr>
            <a:noAutofit/>
          </a:bodyPr>
          <a:lstStyle/>
          <a:p>
            <a:pPr>
              <a:defRPr/>
            </a:pPr>
            <a:r>
              <a:rPr lang="en-US" sz="2800" dirty="0" smtClean="0"/>
              <a:t>Decision 3: Inadequate Progress</a:t>
            </a:r>
            <a:br>
              <a:rPr lang="en-US" sz="2800" dirty="0" smtClean="0"/>
            </a:br>
            <a:r>
              <a:rPr lang="en-US" sz="2800" dirty="0" smtClean="0"/>
              <a:t>Too slow to reach mastery!!</a:t>
            </a:r>
            <a:endParaRPr lang="en-US" sz="2800" dirty="0"/>
          </a:p>
        </p:txBody>
      </p:sp>
      <p:sp>
        <p:nvSpPr>
          <p:cNvPr id="25605" name="Content Placeholder 4"/>
          <p:cNvSpPr>
            <a:spLocks noGrp="1"/>
          </p:cNvSpPr>
          <p:nvPr>
            <p:ph sz="half" idx="2"/>
          </p:nvPr>
        </p:nvSpPr>
        <p:spPr>
          <a:xfrm>
            <a:off x="1676400" y="1752600"/>
            <a:ext cx="3200400" cy="4373563"/>
          </a:xfrm>
          <a:ln>
            <a:prstDash val="solid"/>
          </a:ln>
          <a:extLst>
            <a:ext uri="{91240B29-F687-4f45-9708-019B960494DF}">
              <a14:hiddenLine xmlns:a14="http://schemas.microsoft.com/office/drawing/2010/main" w="9525">
                <a:solidFill>
                  <a:srgbClr val="000000"/>
                </a:solidFill>
                <a:prstDash val="sysDash"/>
                <a:miter lim="800000"/>
                <a:headEnd/>
                <a:tailEnd/>
              </a14:hiddenLine>
            </a:ext>
          </a:extLst>
        </p:spPr>
        <p:txBody>
          <a:bodyPr/>
          <a:lstStyle/>
          <a:p>
            <a:r>
              <a:rPr lang="en-US" altLang="en-US" dirty="0" smtClean="0"/>
              <a:t>Trend is accelerating or flat</a:t>
            </a:r>
          </a:p>
          <a:p>
            <a:r>
              <a:rPr lang="en-US" altLang="en-US" dirty="0" smtClean="0"/>
              <a:t>BUT trend line is below aim line</a:t>
            </a:r>
          </a:p>
          <a:p>
            <a:r>
              <a:rPr lang="en-US" altLang="en-US" dirty="0" smtClean="0"/>
              <a:t>DECISION 3:  Improve instruction to increase independent responding (e.g., fade prompting)</a:t>
            </a:r>
          </a:p>
        </p:txBody>
      </p:sp>
      <p:graphicFrame>
        <p:nvGraphicFramePr>
          <p:cNvPr id="15" name="Content Placeholder 14"/>
          <p:cNvGraphicFramePr>
            <a:graphicFrameLocks noGrp="1"/>
          </p:cNvGraphicFramePr>
          <p:nvPr>
            <p:ph sz="quarter" idx="4"/>
            <p:extLst>
              <p:ext uri="{D42A27DB-BD31-4B8C-83A1-F6EECF244321}">
                <p14:modId xmlns:p14="http://schemas.microsoft.com/office/powerpoint/2010/main" val="3308727387"/>
              </p:ext>
            </p:extLst>
          </p:nvPr>
        </p:nvGraphicFramePr>
        <p:xfrm>
          <a:off x="4876800" y="1981200"/>
          <a:ext cx="4041775" cy="3941763"/>
        </p:xfrm>
        <a:graphic>
          <a:graphicData uri="http://schemas.openxmlformats.org/drawingml/2006/chart">
            <c:chart xmlns:c="http://schemas.openxmlformats.org/drawingml/2006/chart" xmlns:r="http://schemas.openxmlformats.org/officeDocument/2006/relationships" r:id="rId3"/>
          </a:graphicData>
        </a:graphic>
      </p:graphicFrame>
      <p:sp>
        <p:nvSpPr>
          <p:cNvPr id="11" name="5-Point Star 10"/>
          <p:cNvSpPr/>
          <p:nvPr/>
        </p:nvSpPr>
        <p:spPr>
          <a:xfrm>
            <a:off x="8229600" y="2057400"/>
            <a:ext cx="182563" cy="182563"/>
          </a:xfrm>
          <a:prstGeom prst="star5">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US"/>
          </a:p>
        </p:txBody>
      </p:sp>
      <p:cxnSp>
        <p:nvCxnSpPr>
          <p:cNvPr id="13" name="Straight Connector 12"/>
          <p:cNvCxnSpPr/>
          <p:nvPr/>
        </p:nvCxnSpPr>
        <p:spPr>
          <a:xfrm flipV="1">
            <a:off x="6019800" y="2133600"/>
            <a:ext cx="2320925" cy="1738312"/>
          </a:xfrm>
          <a:prstGeom prst="line">
            <a:avLst/>
          </a:prstGeom>
        </p:spPr>
        <p:style>
          <a:lnRef idx="1">
            <a:schemeClr val="accent2"/>
          </a:lnRef>
          <a:fillRef idx="0">
            <a:schemeClr val="accent2"/>
          </a:fillRef>
          <a:effectRef idx="0">
            <a:schemeClr val="accent2"/>
          </a:effectRef>
          <a:fontRef idx="minor">
            <a:schemeClr val="tx1"/>
          </a:fontRef>
        </p:style>
      </p:cxnSp>
      <p:sp>
        <p:nvSpPr>
          <p:cNvPr id="16" name="Oval 15"/>
          <p:cNvSpPr/>
          <p:nvPr/>
        </p:nvSpPr>
        <p:spPr>
          <a:xfrm>
            <a:off x="5943600" y="3810000"/>
            <a:ext cx="182562" cy="182563"/>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2899706106"/>
      </p:ext>
    </p:extLst>
  </p:cSld>
  <p:clrMapOvr>
    <a:masterClrMapping/>
  </p:clrMapOvr>
  <p:transition xmlns:p14="http://schemas.microsoft.com/office/powerpoint/2010/mai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normAutofit fontScale="90000"/>
          </a:bodyPr>
          <a:lstStyle/>
          <a:p>
            <a:pPr eaLnBrk="1" fontAlgn="auto" hangingPunct="1">
              <a:spcAft>
                <a:spcPts val="0"/>
              </a:spcAft>
              <a:defRPr/>
            </a:pPr>
            <a:r>
              <a:rPr lang="en-US" dirty="0" smtClean="0"/>
              <a:t>How to Change Instruction</a:t>
            </a:r>
            <a:br>
              <a:rPr lang="en-US" dirty="0" smtClean="0"/>
            </a:br>
            <a:r>
              <a:rPr lang="en-US" dirty="0" smtClean="0"/>
              <a:t>Decision 3:  Slow Progress</a:t>
            </a:r>
          </a:p>
        </p:txBody>
      </p:sp>
      <p:sp>
        <p:nvSpPr>
          <p:cNvPr id="31746" name="Rectangle 3"/>
          <p:cNvSpPr>
            <a:spLocks noGrp="1" noChangeArrowheads="1"/>
          </p:cNvSpPr>
          <p:nvPr>
            <p:ph sz="half" idx="2"/>
          </p:nvPr>
        </p:nvSpPr>
        <p:spPr>
          <a:xfrm>
            <a:off x="1524000" y="1828800"/>
            <a:ext cx="3887788" cy="4332288"/>
          </a:xfrm>
        </p:spPr>
        <p:txBody>
          <a:bodyPr/>
          <a:lstStyle/>
          <a:p>
            <a:pPr eaLnBrk="1" hangingPunct="1"/>
            <a:r>
              <a:rPr lang="en-US" altLang="en-US" dirty="0" smtClean="0"/>
              <a:t>Use consistent prompt hierarchy</a:t>
            </a:r>
          </a:p>
          <a:p>
            <a:pPr eaLnBrk="1" hangingPunct="1"/>
            <a:r>
              <a:rPr lang="en-US" altLang="en-US" dirty="0" smtClean="0"/>
              <a:t>Delay introduction of the prompt</a:t>
            </a:r>
          </a:p>
          <a:p>
            <a:pPr eaLnBrk="1" hangingPunct="1"/>
            <a:r>
              <a:rPr lang="en-US" altLang="en-US" dirty="0" smtClean="0"/>
              <a:t>Use a nonspecific prompt</a:t>
            </a:r>
          </a:p>
          <a:p>
            <a:pPr eaLnBrk="1" hangingPunct="1"/>
            <a:r>
              <a:rPr lang="en-US" altLang="en-US" dirty="0" smtClean="0"/>
              <a:t>Provide more training trials</a:t>
            </a:r>
          </a:p>
          <a:p>
            <a:pPr eaLnBrk="1" hangingPunct="1"/>
            <a:r>
              <a:rPr lang="en-US" altLang="en-US" dirty="0" smtClean="0"/>
              <a:t>Only reinforce independent correct</a:t>
            </a:r>
          </a:p>
        </p:txBody>
      </p:sp>
      <p:sp>
        <p:nvSpPr>
          <p:cNvPr id="4" name="Content Placeholder 3"/>
          <p:cNvSpPr>
            <a:spLocks noGrp="1"/>
          </p:cNvSpPr>
          <p:nvPr>
            <p:ph sz="quarter" idx="4"/>
          </p:nvPr>
        </p:nvSpPr>
        <p:spPr>
          <a:xfrm>
            <a:off x="5334000" y="1828800"/>
            <a:ext cx="3352800" cy="4297363"/>
          </a:xfrm>
        </p:spPr>
        <p:txBody>
          <a:bodyPr/>
          <a:lstStyle/>
          <a:p>
            <a:r>
              <a:rPr lang="en-US" dirty="0" smtClean="0"/>
              <a:t>What are other ideas you might try?</a:t>
            </a:r>
            <a:endParaRPr lang="en-US" dirty="0"/>
          </a:p>
        </p:txBody>
      </p:sp>
    </p:spTree>
    <p:extLst>
      <p:ext uri="{BB962C8B-B14F-4D97-AF65-F5344CB8AC3E}">
        <p14:creationId xmlns:p14="http://schemas.microsoft.com/office/powerpoint/2010/main" val="227874299"/>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Decision 4:  NO Progress</a:t>
            </a:r>
            <a:endParaRPr lang="en-US" dirty="0"/>
          </a:p>
        </p:txBody>
      </p:sp>
      <p:sp>
        <p:nvSpPr>
          <p:cNvPr id="26629" name="Content Placeholder 4"/>
          <p:cNvSpPr>
            <a:spLocks noGrp="1"/>
          </p:cNvSpPr>
          <p:nvPr>
            <p:ph sz="half" idx="2"/>
          </p:nvPr>
        </p:nvSpPr>
        <p:spPr>
          <a:xfrm>
            <a:off x="1676400" y="1752600"/>
            <a:ext cx="3124200" cy="4114800"/>
          </a:xfrm>
          <a:ln>
            <a:prstDash val="solid"/>
          </a:ln>
          <a:extLst>
            <a:ext uri="{91240B29-F687-4f45-9708-019B960494DF}">
              <a14:hiddenLine xmlns:a14="http://schemas.microsoft.com/office/drawing/2010/main" w="9525">
                <a:solidFill>
                  <a:srgbClr val="000000"/>
                </a:solidFill>
                <a:prstDash val="sysDash"/>
                <a:miter lim="800000"/>
                <a:headEnd/>
                <a:tailEnd/>
              </a14:hiddenLine>
            </a:ext>
          </a:extLst>
        </p:spPr>
        <p:txBody>
          <a:bodyPr/>
          <a:lstStyle/>
          <a:p>
            <a:r>
              <a:rPr lang="en-US" altLang="en-US" dirty="0" smtClean="0"/>
              <a:t>Trend flat</a:t>
            </a:r>
          </a:p>
          <a:p>
            <a:r>
              <a:rPr lang="en-US" altLang="en-US" dirty="0" smtClean="0"/>
              <a:t>Well below aim line</a:t>
            </a:r>
          </a:p>
          <a:p>
            <a:r>
              <a:rPr lang="en-US" altLang="en-US" dirty="0" smtClean="0"/>
              <a:t>DECISION 4:  Simplify the skill to be learned</a:t>
            </a:r>
          </a:p>
          <a:p>
            <a:pPr lvl="1"/>
            <a:r>
              <a:rPr lang="en-US" altLang="en-US" dirty="0" smtClean="0"/>
              <a:t>E.g., use chaining; assistive technology</a:t>
            </a:r>
          </a:p>
        </p:txBody>
      </p:sp>
      <p:graphicFrame>
        <p:nvGraphicFramePr>
          <p:cNvPr id="26630" name="Content Placeholder 8"/>
          <p:cNvGraphicFramePr>
            <a:graphicFrameLocks noGrp="1"/>
          </p:cNvGraphicFramePr>
          <p:nvPr>
            <p:ph sz="quarter" idx="4"/>
            <p:extLst>
              <p:ext uri="{D42A27DB-BD31-4B8C-83A1-F6EECF244321}">
                <p14:modId xmlns:p14="http://schemas.microsoft.com/office/powerpoint/2010/main" val="2626359145"/>
              </p:ext>
            </p:extLst>
          </p:nvPr>
        </p:nvGraphicFramePr>
        <p:xfrm>
          <a:off x="4800600" y="1828800"/>
          <a:ext cx="4041775" cy="3944938"/>
        </p:xfrm>
        <a:graphic>
          <a:graphicData uri="http://schemas.openxmlformats.org/presentationml/2006/ole">
            <mc:AlternateContent xmlns:mc="http://schemas.openxmlformats.org/markup-compatibility/2006">
              <mc:Choice xmlns:v="urn:schemas-microsoft-com:vml" Requires="v">
                <p:oleObj spid="_x0000_s60426" name="Worksheet" r:id="rId5" imgW="4139543" imgH="4041998" progId="Excel.Sheet.8">
                  <p:embed/>
                </p:oleObj>
              </mc:Choice>
              <mc:Fallback>
                <p:oleObj name="Worksheet" r:id="rId5" imgW="4139543" imgH="4041998" progId="Excel.Sheet.8">
                  <p:embed/>
                  <p:pic>
                    <p:nvPicPr>
                      <p:cNvPr id="0" name=""/>
                      <p:cNvPicPr>
                        <a:picLocks noGrp="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0600" y="1828800"/>
                        <a:ext cx="4041775" cy="3944938"/>
                      </a:xfrm>
                      <a:prstGeom prst="rect">
                        <a:avLst/>
                      </a:prstGeom>
                    </p:spPr>
                  </p:pic>
                </p:oleObj>
              </mc:Fallback>
            </mc:AlternateContent>
          </a:graphicData>
        </a:graphic>
      </p:graphicFrame>
      <p:cxnSp>
        <p:nvCxnSpPr>
          <p:cNvPr id="11" name="Straight Connector 10"/>
          <p:cNvCxnSpPr/>
          <p:nvPr/>
        </p:nvCxnSpPr>
        <p:spPr>
          <a:xfrm flipV="1">
            <a:off x="6019800" y="1524000"/>
            <a:ext cx="1752600" cy="1981200"/>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4202867632"/>
      </p:ext>
    </p:extLst>
  </p:cSld>
  <p:clrMapOvr>
    <a:masterClrMapping/>
  </p:clrMapOvr>
  <p:transition xmlns:p14="http://schemas.microsoft.com/office/powerpoint/2010/mai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defRPr/>
            </a:pPr>
            <a:r>
              <a:rPr lang="en-US" dirty="0" smtClean="0"/>
              <a:t>Decision 4:  No Progress</a:t>
            </a:r>
            <a:br>
              <a:rPr lang="en-US" dirty="0" smtClean="0"/>
            </a:br>
            <a:r>
              <a:rPr lang="en-US" dirty="0" smtClean="0"/>
              <a:t>How to Change Instruction</a:t>
            </a:r>
            <a:endParaRPr lang="en-US" dirty="0"/>
          </a:p>
        </p:txBody>
      </p:sp>
      <p:sp>
        <p:nvSpPr>
          <p:cNvPr id="32770" name="Content Placeholder 1"/>
          <p:cNvSpPr>
            <a:spLocks noGrp="1"/>
          </p:cNvSpPr>
          <p:nvPr>
            <p:ph sz="half" idx="2"/>
          </p:nvPr>
        </p:nvSpPr>
        <p:spPr>
          <a:xfrm>
            <a:off x="1676400" y="1600200"/>
            <a:ext cx="3582988" cy="4560888"/>
          </a:xfrm>
        </p:spPr>
        <p:txBody>
          <a:bodyPr/>
          <a:lstStyle/>
          <a:p>
            <a:r>
              <a:rPr lang="en-US" altLang="en-US" dirty="0" smtClean="0"/>
              <a:t>Use chaining-teach a smaller “chunk” of the responses, then add more</a:t>
            </a:r>
          </a:p>
          <a:p>
            <a:r>
              <a:rPr lang="en-US" altLang="en-US" dirty="0" smtClean="0"/>
              <a:t>Use assistive technology to make student response simpler</a:t>
            </a:r>
          </a:p>
          <a:p>
            <a:r>
              <a:rPr lang="en-US" altLang="en-US" dirty="0" smtClean="0"/>
              <a:t>Teach a simpler form of the response (e.g., point to options vs. say answer)</a:t>
            </a:r>
          </a:p>
        </p:txBody>
      </p:sp>
      <p:sp>
        <p:nvSpPr>
          <p:cNvPr id="5" name="Content Placeholder 4"/>
          <p:cNvSpPr>
            <a:spLocks noGrp="1"/>
          </p:cNvSpPr>
          <p:nvPr>
            <p:ph sz="quarter" idx="4"/>
          </p:nvPr>
        </p:nvSpPr>
        <p:spPr>
          <a:xfrm>
            <a:off x="5257800" y="1600200"/>
            <a:ext cx="3429000" cy="4525963"/>
          </a:xfrm>
        </p:spPr>
        <p:txBody>
          <a:bodyPr/>
          <a:lstStyle/>
          <a:p>
            <a:r>
              <a:rPr lang="en-US" dirty="0" smtClean="0"/>
              <a:t>What are other ideas you might try?</a:t>
            </a:r>
            <a:endParaRPr lang="en-US" dirty="0"/>
          </a:p>
        </p:txBody>
      </p:sp>
    </p:spTree>
    <p:extLst>
      <p:ext uri="{BB962C8B-B14F-4D97-AF65-F5344CB8AC3E}">
        <p14:creationId xmlns:p14="http://schemas.microsoft.com/office/powerpoint/2010/main" val="4022203844"/>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000" dirty="0" smtClean="0"/>
              <a:t>Decision 5: Motivation Problem</a:t>
            </a:r>
            <a:endParaRPr lang="en-US" sz="4000" dirty="0"/>
          </a:p>
        </p:txBody>
      </p:sp>
      <p:sp>
        <p:nvSpPr>
          <p:cNvPr id="27653" name="Content Placeholder 4"/>
          <p:cNvSpPr>
            <a:spLocks noGrp="1"/>
          </p:cNvSpPr>
          <p:nvPr>
            <p:ph sz="half" idx="2"/>
          </p:nvPr>
        </p:nvSpPr>
        <p:spPr>
          <a:xfrm>
            <a:off x="1371600" y="1828800"/>
            <a:ext cx="3430588" cy="4297363"/>
          </a:xfrm>
          <a:ln>
            <a:prstDash val="solid"/>
          </a:ln>
          <a:extLst>
            <a:ext uri="{91240B29-F687-4f45-9708-019B960494DF}">
              <a14:hiddenLine xmlns:a14="http://schemas.microsoft.com/office/drawing/2010/main" w="9525">
                <a:solidFill>
                  <a:srgbClr val="000000"/>
                </a:solidFill>
                <a:prstDash val="sysDash"/>
                <a:miter lim="800000"/>
                <a:headEnd/>
                <a:tailEnd/>
              </a14:hiddenLine>
            </a:ext>
          </a:extLst>
        </p:spPr>
        <p:txBody>
          <a:bodyPr/>
          <a:lstStyle/>
          <a:p>
            <a:r>
              <a:rPr lang="en-US" altLang="en-US" dirty="0" smtClean="0"/>
              <a:t>Trend is decelerating (going down)</a:t>
            </a:r>
          </a:p>
          <a:p>
            <a:r>
              <a:rPr lang="en-US" altLang="en-US" dirty="0" smtClean="0"/>
              <a:t>Data are highly variable</a:t>
            </a:r>
          </a:p>
          <a:p>
            <a:r>
              <a:rPr lang="en-US" altLang="en-US" dirty="0" smtClean="0"/>
              <a:t>DECISION 5: Improve motivation (e.g., vary </a:t>
            </a:r>
            <a:r>
              <a:rPr lang="en-US" altLang="en-US" dirty="0" err="1" smtClean="0"/>
              <a:t>reinforcers</a:t>
            </a:r>
            <a:r>
              <a:rPr lang="en-US" altLang="en-US" dirty="0" smtClean="0"/>
              <a:t>; use new materials)</a:t>
            </a:r>
          </a:p>
        </p:txBody>
      </p:sp>
      <p:sp>
        <p:nvSpPr>
          <p:cNvPr id="27652" name="Text Placeholder 3"/>
          <p:cNvSpPr>
            <a:spLocks noGrp="1"/>
          </p:cNvSpPr>
          <p:nvPr>
            <p:ph type="body" sz="quarter" idx="3"/>
          </p:nvPr>
        </p:nvSpPr>
        <p:spPr>
          <a:xfrm>
            <a:off x="4953000" y="1676400"/>
            <a:ext cx="3736975" cy="639762"/>
          </a:xfrm>
          <a:ln>
            <a:headEnd/>
            <a:tailEnd/>
          </a:ln>
        </p:spPr>
        <p:txBody>
          <a:bodyPr/>
          <a:lstStyle/>
          <a:p>
            <a:r>
              <a:rPr lang="en-US" altLang="en-US" dirty="0" smtClean="0"/>
              <a:t>Look closely at this last intersection.</a:t>
            </a:r>
          </a:p>
        </p:txBody>
      </p:sp>
      <p:graphicFrame>
        <p:nvGraphicFramePr>
          <p:cNvPr id="27654" name="Content Placeholder 8"/>
          <p:cNvGraphicFramePr>
            <a:graphicFrameLocks noGrp="1"/>
          </p:cNvGraphicFramePr>
          <p:nvPr>
            <p:ph sz="quarter" idx="4"/>
            <p:extLst>
              <p:ext uri="{D42A27DB-BD31-4B8C-83A1-F6EECF244321}">
                <p14:modId xmlns:p14="http://schemas.microsoft.com/office/powerpoint/2010/main" val="3241357003"/>
              </p:ext>
            </p:extLst>
          </p:nvPr>
        </p:nvGraphicFramePr>
        <p:xfrm>
          <a:off x="4648200" y="2438400"/>
          <a:ext cx="4041775" cy="3944938"/>
        </p:xfrm>
        <a:graphic>
          <a:graphicData uri="http://schemas.openxmlformats.org/presentationml/2006/ole">
            <mc:AlternateContent xmlns:mc="http://schemas.openxmlformats.org/markup-compatibility/2006">
              <mc:Choice xmlns:v="urn:schemas-microsoft-com:vml" Requires="v">
                <p:oleObj spid="_x0000_s61449" name="Worksheet" r:id="rId5" imgW="4139543" imgH="4041998" progId="Excel.Sheet.8">
                  <p:embed/>
                </p:oleObj>
              </mc:Choice>
              <mc:Fallback>
                <p:oleObj name="Worksheet" r:id="rId5" imgW="4139543" imgH="4041998" progId="Excel.Sheet.8">
                  <p:embed/>
                  <p:pic>
                    <p:nvPicPr>
                      <p:cNvPr id="0" name=""/>
                      <p:cNvPicPr>
                        <a:picLocks noGrp="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8200" y="2438400"/>
                        <a:ext cx="4041775" cy="3944938"/>
                      </a:xfrm>
                      <a:prstGeom prst="rect">
                        <a:avLst/>
                      </a:prstGeom>
                    </p:spPr>
                  </p:pic>
                </p:oleObj>
              </mc:Fallback>
            </mc:AlternateContent>
          </a:graphicData>
        </a:graphic>
      </p:graphicFrame>
      <p:sp>
        <p:nvSpPr>
          <p:cNvPr id="10" name="5-Point Star 9"/>
          <p:cNvSpPr/>
          <p:nvPr/>
        </p:nvSpPr>
        <p:spPr>
          <a:xfrm>
            <a:off x="8305800" y="2286000"/>
            <a:ext cx="182563" cy="182563"/>
          </a:xfrm>
          <a:prstGeom prst="star5">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US"/>
          </a:p>
        </p:txBody>
      </p:sp>
      <p:cxnSp>
        <p:nvCxnSpPr>
          <p:cNvPr id="12" name="Straight Connector 11"/>
          <p:cNvCxnSpPr/>
          <p:nvPr/>
        </p:nvCxnSpPr>
        <p:spPr>
          <a:xfrm flipV="1">
            <a:off x="5638800" y="2438400"/>
            <a:ext cx="2743200" cy="898525"/>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844622048"/>
      </p:ext>
    </p:extLst>
  </p:cSld>
  <p:clrMapOvr>
    <a:masterClrMapping/>
  </p:clrMapOvr>
  <p:transition xmlns:p14="http://schemas.microsoft.com/office/powerpoint/2010/mai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normAutofit fontScale="90000"/>
          </a:bodyPr>
          <a:lstStyle/>
          <a:p>
            <a:pPr eaLnBrk="1" fontAlgn="auto" hangingPunct="1">
              <a:spcAft>
                <a:spcPts val="0"/>
              </a:spcAft>
              <a:defRPr/>
            </a:pPr>
            <a:r>
              <a:rPr lang="en-US" sz="4000" dirty="0" smtClean="0"/>
              <a:t>How to Change Instruction</a:t>
            </a:r>
            <a:br>
              <a:rPr lang="en-US" sz="4000" dirty="0" smtClean="0"/>
            </a:br>
            <a:r>
              <a:rPr lang="en-US" sz="4000" dirty="0" smtClean="0"/>
              <a:t>Decision 5: Motivation Problem</a:t>
            </a:r>
          </a:p>
        </p:txBody>
      </p:sp>
      <p:sp>
        <p:nvSpPr>
          <p:cNvPr id="33794" name="Rectangle 3"/>
          <p:cNvSpPr>
            <a:spLocks noGrp="1" noChangeArrowheads="1"/>
          </p:cNvSpPr>
          <p:nvPr>
            <p:ph sz="half" idx="2"/>
          </p:nvPr>
        </p:nvSpPr>
        <p:spPr>
          <a:xfrm>
            <a:off x="1371600" y="1752600"/>
            <a:ext cx="4040188" cy="4408488"/>
          </a:xfrm>
        </p:spPr>
        <p:txBody>
          <a:bodyPr/>
          <a:lstStyle/>
          <a:p>
            <a:pPr eaLnBrk="1" hangingPunct="1"/>
            <a:r>
              <a:rPr lang="en-US" altLang="en-US" dirty="0" smtClean="0"/>
              <a:t>Improve motivation </a:t>
            </a:r>
          </a:p>
          <a:p>
            <a:pPr lvl="1" eaLnBrk="1" hangingPunct="1"/>
            <a:r>
              <a:rPr lang="en-US" altLang="en-US" dirty="0" smtClean="0"/>
              <a:t>Only reinforce their best performance</a:t>
            </a:r>
          </a:p>
          <a:p>
            <a:pPr lvl="1" eaLnBrk="1" hangingPunct="1"/>
            <a:r>
              <a:rPr lang="en-US" altLang="en-US" dirty="0" smtClean="0"/>
              <a:t>Special activity if do skill better than yesterday</a:t>
            </a:r>
          </a:p>
          <a:p>
            <a:pPr lvl="1" eaLnBrk="1" hangingPunct="1"/>
            <a:r>
              <a:rPr lang="en-US" altLang="en-US" dirty="0" smtClean="0"/>
              <a:t>Reinforce independent corrects</a:t>
            </a:r>
          </a:p>
          <a:p>
            <a:pPr lvl="1" eaLnBrk="1" hangingPunct="1"/>
            <a:r>
              <a:rPr lang="en-US" altLang="en-US" dirty="0" smtClean="0"/>
              <a:t>Have student self-monitor performance (e.g., color in bar graph</a:t>
            </a:r>
          </a:p>
          <a:p>
            <a:pPr lvl="1" eaLnBrk="1" hangingPunct="1"/>
            <a:r>
              <a:rPr lang="en-US" altLang="en-US" dirty="0" smtClean="0"/>
              <a:t>Vary reinforcement</a:t>
            </a:r>
          </a:p>
          <a:p>
            <a:pPr lvl="1" eaLnBrk="1" hangingPunct="1"/>
            <a:r>
              <a:rPr lang="en-US" altLang="en-US" dirty="0" smtClean="0"/>
              <a:t>WAIT for best performance</a:t>
            </a:r>
          </a:p>
        </p:txBody>
      </p:sp>
      <p:sp>
        <p:nvSpPr>
          <p:cNvPr id="4" name="Content Placeholder 3"/>
          <p:cNvSpPr>
            <a:spLocks noGrp="1"/>
          </p:cNvSpPr>
          <p:nvPr>
            <p:ph sz="quarter" idx="4"/>
          </p:nvPr>
        </p:nvSpPr>
        <p:spPr>
          <a:xfrm>
            <a:off x="5181600" y="1752600"/>
            <a:ext cx="3505200" cy="4373563"/>
          </a:xfrm>
        </p:spPr>
        <p:txBody>
          <a:bodyPr/>
          <a:lstStyle/>
          <a:p>
            <a:r>
              <a:rPr lang="en-US" dirty="0" smtClean="0"/>
              <a:t>What are other ideas you might try?</a:t>
            </a:r>
            <a:endParaRPr lang="en-US" dirty="0"/>
          </a:p>
        </p:txBody>
      </p:sp>
    </p:spTree>
    <p:extLst>
      <p:ext uri="{BB962C8B-B14F-4D97-AF65-F5344CB8AC3E}">
        <p14:creationId xmlns:p14="http://schemas.microsoft.com/office/powerpoint/2010/main" val="3175195223"/>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752600" y="304800"/>
            <a:ext cx="7086600" cy="941387"/>
          </a:xfrm>
        </p:spPr>
        <p:txBody>
          <a:bodyPr>
            <a:normAutofit fontScale="90000"/>
          </a:bodyPr>
          <a:lstStyle/>
          <a:p>
            <a:pPr eaLnBrk="1" fontAlgn="auto" hangingPunct="1">
              <a:spcAft>
                <a:spcPts val="0"/>
              </a:spcAft>
              <a:defRPr/>
            </a:pPr>
            <a:r>
              <a:rPr lang="en-US" sz="3600" smtClean="0"/>
              <a:t>Do Not Apply Data Based Decisions if . . .</a:t>
            </a:r>
          </a:p>
        </p:txBody>
      </p:sp>
      <p:sp>
        <p:nvSpPr>
          <p:cNvPr id="28674" name="Rectangle 3"/>
          <p:cNvSpPr>
            <a:spLocks noGrp="1" noChangeArrowheads="1"/>
          </p:cNvSpPr>
          <p:nvPr>
            <p:ph idx="1"/>
          </p:nvPr>
        </p:nvSpPr>
        <p:spPr>
          <a:xfrm>
            <a:off x="1752600" y="1497311"/>
            <a:ext cx="7086600" cy="5334000"/>
          </a:xfrm>
        </p:spPr>
        <p:txBody>
          <a:bodyPr/>
          <a:lstStyle/>
          <a:p>
            <a:pPr eaLnBrk="1" hangingPunct="1"/>
            <a:r>
              <a:rPr lang="en-US" altLang="en-US" sz="2800" dirty="0" smtClean="0"/>
              <a:t>Lack of progress is not related to instruction when:</a:t>
            </a:r>
          </a:p>
          <a:p>
            <a:pPr lvl="1" eaLnBrk="1" hangingPunct="1"/>
            <a:r>
              <a:rPr lang="en-US" altLang="en-US" sz="2400" dirty="0" smtClean="0"/>
              <a:t>Regression across skills </a:t>
            </a:r>
          </a:p>
          <a:p>
            <a:pPr lvl="2" eaLnBrk="1" hangingPunct="1"/>
            <a:r>
              <a:rPr lang="en-US" altLang="en-US" sz="2000" dirty="0" smtClean="0"/>
              <a:t>Discuss medical or behavioral interventions</a:t>
            </a:r>
          </a:p>
          <a:p>
            <a:pPr lvl="1" eaLnBrk="1" hangingPunct="1"/>
            <a:r>
              <a:rPr lang="en-US" altLang="en-US" sz="2400" dirty="0" smtClean="0"/>
              <a:t>Data collection is inconsistent </a:t>
            </a:r>
          </a:p>
          <a:p>
            <a:pPr lvl="2" eaLnBrk="1" hangingPunct="1"/>
            <a:r>
              <a:rPr lang="en-US" altLang="en-US" sz="2000" dirty="0" smtClean="0"/>
              <a:t>Improve data collection</a:t>
            </a:r>
          </a:p>
          <a:p>
            <a:pPr lvl="3" eaLnBrk="1" hangingPunct="1"/>
            <a:r>
              <a:rPr lang="en-US" altLang="en-US" sz="1800" dirty="0" smtClean="0"/>
              <a:t>Criteria not clear enough to instructors</a:t>
            </a:r>
          </a:p>
          <a:p>
            <a:pPr lvl="3" eaLnBrk="1" hangingPunct="1"/>
            <a:r>
              <a:rPr lang="en-US" altLang="en-US" sz="1800" dirty="0" smtClean="0"/>
              <a:t>Increase data collection sessions </a:t>
            </a:r>
          </a:p>
          <a:p>
            <a:pPr lvl="2" eaLnBrk="1" hangingPunct="1"/>
            <a:r>
              <a:rPr lang="en-US" altLang="en-US" sz="2000" dirty="0" smtClean="0"/>
              <a:t>Improve instruction</a:t>
            </a:r>
          </a:p>
          <a:p>
            <a:pPr lvl="3" eaLnBrk="1" hangingPunct="1"/>
            <a:r>
              <a:rPr lang="en-US" altLang="en-US" sz="1800" dirty="0" smtClean="0"/>
              <a:t>Resolve related instructional issues </a:t>
            </a:r>
            <a:r>
              <a:rPr lang="en-US" altLang="en-US" sz="1800" dirty="0" err="1" smtClean="0"/>
              <a:t>ie</a:t>
            </a:r>
            <a:r>
              <a:rPr lang="en-US" altLang="en-US" sz="1800" dirty="0" smtClean="0"/>
              <a:t> attendance</a:t>
            </a:r>
          </a:p>
          <a:p>
            <a:pPr lvl="3" eaLnBrk="1" hangingPunct="1"/>
            <a:r>
              <a:rPr lang="en-US" altLang="en-US" sz="1800" dirty="0" smtClean="0"/>
              <a:t>Increase instructional sessions</a:t>
            </a:r>
          </a:p>
          <a:p>
            <a:pPr lvl="3" eaLnBrk="1" hangingPunct="1"/>
            <a:r>
              <a:rPr lang="en-US" altLang="en-US" sz="1800" dirty="0" smtClean="0"/>
              <a:t>Ensure instruction consistent across instructors</a:t>
            </a:r>
          </a:p>
        </p:txBody>
      </p:sp>
    </p:spTree>
    <p:extLst>
      <p:ext uri="{BB962C8B-B14F-4D97-AF65-F5344CB8AC3E}">
        <p14:creationId xmlns:p14="http://schemas.microsoft.com/office/powerpoint/2010/main" val="3278168334"/>
      </p:ext>
    </p:extLst>
  </p:cSld>
  <p:clrMapOvr>
    <a:masterClrMapping/>
  </p:clrMapOvr>
  <p:transition xmlns:p14="http://schemas.microsoft.com/office/powerpoint/2010/mai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fontAlgn="auto" hangingPunct="1">
              <a:spcAft>
                <a:spcPts val="0"/>
              </a:spcAft>
              <a:defRPr/>
            </a:pPr>
            <a:r>
              <a:rPr lang="en-US" smtClean="0"/>
              <a:t>A few to try</a:t>
            </a:r>
          </a:p>
        </p:txBody>
      </p:sp>
      <p:sp>
        <p:nvSpPr>
          <p:cNvPr id="29698" name="Content Placeholder 2"/>
          <p:cNvSpPr>
            <a:spLocks noGrp="1"/>
          </p:cNvSpPr>
          <p:nvPr>
            <p:ph idx="1"/>
          </p:nvPr>
        </p:nvSpPr>
        <p:spPr>
          <a:xfrm>
            <a:off x="1676400" y="1752600"/>
            <a:ext cx="7010400" cy="4800600"/>
          </a:xfrm>
        </p:spPr>
        <p:txBody>
          <a:bodyPr/>
          <a:lstStyle/>
          <a:p>
            <a:pPr eaLnBrk="1" hangingPunct="1"/>
            <a:r>
              <a:rPr lang="en-US" altLang="en-US" sz="2000" dirty="0" smtClean="0"/>
              <a:t>Draw a data sheet, enter the data, graph the aim line and trend line, and come up with  a decision about the data. </a:t>
            </a:r>
          </a:p>
          <a:p>
            <a:pPr eaLnBrk="1" hangingPunct="1"/>
            <a:endParaRPr lang="en-US" altLang="en-US" sz="2000" dirty="0" smtClean="0"/>
          </a:p>
          <a:p>
            <a:pPr eaLnBrk="1" hangingPunct="1"/>
            <a:r>
              <a:rPr lang="en-US" altLang="en-US" sz="2000" dirty="0" smtClean="0"/>
              <a:t>Juan has been working on identifying vocabulary words during a story-based lesson. His teacher decides if he can identify 3 vocabulary words a lesson for 3 days in a row, Juan will master his goal. His teacher has collected data for 10 days. Juan identified 1 vocabulary word on days 1, 3, 4, and 6. He identified 2 vocabulary words on days 2, 5, and 9. He identified 3 vocabulary words on days 7, 8, and 10. </a:t>
            </a:r>
          </a:p>
        </p:txBody>
      </p:sp>
    </p:spTree>
  </p:cSld>
  <p:clrMapOvr>
    <a:masterClrMapping/>
  </p:clrMapOvr>
  <p:transition xmlns:p14="http://schemas.microsoft.com/office/powerpoint/2010/mai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IDEA requires…</a:t>
            </a:r>
            <a:endParaRPr lang="en-US" dirty="0"/>
          </a:p>
        </p:txBody>
      </p:sp>
      <p:sp>
        <p:nvSpPr>
          <p:cNvPr id="2" name="Content Placeholder 1"/>
          <p:cNvSpPr>
            <a:spLocks noGrp="1"/>
          </p:cNvSpPr>
          <p:nvPr>
            <p:ph idx="1"/>
          </p:nvPr>
        </p:nvSpPr>
        <p:spPr/>
        <p:txBody>
          <a:bodyPr/>
          <a:lstStyle/>
          <a:p>
            <a:r>
              <a:rPr lang="en-US" sz="2800" dirty="0" smtClean="0"/>
              <a:t>No single measure can be used to determine eligibility; a variety of instruments must be used</a:t>
            </a:r>
          </a:p>
          <a:p>
            <a:r>
              <a:rPr lang="en-US" sz="2800" dirty="0" smtClean="0"/>
              <a:t>Assessments must be technically sound, valid, and reliable</a:t>
            </a:r>
          </a:p>
          <a:p>
            <a:r>
              <a:rPr lang="en-US" sz="2800" dirty="0" smtClean="0"/>
              <a:t>Assessments must be nondiscriminatory with regard to culture, race, language, or method of communication</a:t>
            </a:r>
          </a:p>
          <a:p>
            <a:r>
              <a:rPr lang="en-US" sz="2800" dirty="0" smtClean="0"/>
              <a:t>Assessments must be conducted by trained assessors</a:t>
            </a:r>
          </a:p>
          <a:p>
            <a:pPr lvl="1"/>
            <a:endParaRPr lang="en-US" sz="2400" dirty="0" smtClean="0"/>
          </a:p>
          <a:p>
            <a:pPr marL="109537" indent="0">
              <a:buNone/>
            </a:pPr>
            <a:endParaRPr lang="en-US" sz="2800" dirty="0"/>
          </a:p>
        </p:txBody>
      </p:sp>
    </p:spTree>
    <p:extLst>
      <p:ext uri="{BB962C8B-B14F-4D97-AF65-F5344CB8AC3E}">
        <p14:creationId xmlns:p14="http://schemas.microsoft.com/office/powerpoint/2010/main" val="88585615"/>
      </p:ext>
    </p:extLst>
  </p:cSld>
  <p:clrMapOvr>
    <a:masterClrMapping/>
  </p:clrMapOvr>
  <p:transition xmlns:p14="http://schemas.microsoft.com/office/powerpoint/2010/mai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normAutofit/>
          </a:bodyPr>
          <a:lstStyle/>
          <a:p>
            <a:pPr eaLnBrk="1" fontAlgn="auto" hangingPunct="1">
              <a:spcAft>
                <a:spcPts val="0"/>
              </a:spcAft>
              <a:defRPr/>
            </a:pPr>
            <a:r>
              <a:rPr lang="en-US" sz="3600" dirty="0" smtClean="0"/>
              <a:t>Another example - </a:t>
            </a:r>
            <a:r>
              <a:rPr lang="en-US" sz="2400" dirty="0" smtClean="0"/>
              <a:t>data sheet, graph, draw aim and trend line, make decision</a:t>
            </a:r>
          </a:p>
        </p:txBody>
      </p:sp>
      <p:sp>
        <p:nvSpPr>
          <p:cNvPr id="28675" name="Content Placeholder 2"/>
          <p:cNvSpPr>
            <a:spLocks noGrp="1"/>
          </p:cNvSpPr>
          <p:nvPr>
            <p:ph idx="1"/>
          </p:nvPr>
        </p:nvSpPr>
        <p:spPr/>
        <p:txBody>
          <a:bodyPr>
            <a:normAutofit fontScale="85000" lnSpcReduction="20000"/>
          </a:bodyPr>
          <a:lstStyle/>
          <a:p>
            <a:pPr marL="365760" indent="-256032" eaLnBrk="1" fontAlgn="auto" hangingPunct="1">
              <a:spcAft>
                <a:spcPts val="0"/>
              </a:spcAft>
              <a:buFont typeface="Wingdings 3"/>
              <a:buChar char=""/>
              <a:defRPr/>
            </a:pPr>
            <a:r>
              <a:rPr lang="en-US" sz="2800" smtClean="0"/>
              <a:t>Betsy is working on her accuracy for her multiplication facts. Her teacher presented her with 10 unknown facts each day (the facts can change each day- the teacher shuffles a series of flashcards that Betsy got incorrect on her pretest and the first 10 were the ones used for data collection). Her teacher expected Betsy to get all 10 facts correct by the time she checks her data in two weeks time. Betsy got 0 facts correct on day 3; 1 fact correct on days 1, 2, 4, and 5; 2 facts correct on days 6, 7, 8 and 9; and 3 facts correct on day 10.</a:t>
            </a:r>
          </a:p>
          <a:p>
            <a:pPr marL="365760" indent="-256032" eaLnBrk="1" fontAlgn="auto" hangingPunct="1">
              <a:spcAft>
                <a:spcPts val="0"/>
              </a:spcAft>
              <a:buFont typeface="Wingdings 3"/>
              <a:buChar char=""/>
              <a:defRPr/>
            </a:pPr>
            <a:endParaRPr lang="en-US" smtClean="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eaLnBrk="1" fontAlgn="auto" hangingPunct="1">
              <a:spcAft>
                <a:spcPts val="0"/>
              </a:spcAft>
              <a:defRPr/>
            </a:pPr>
            <a:r>
              <a:rPr lang="en-US" dirty="0" smtClean="0"/>
              <a:t>Summary</a:t>
            </a:r>
            <a:endParaRPr lang="en-US" dirty="0"/>
          </a:p>
        </p:txBody>
      </p:sp>
      <p:sp>
        <p:nvSpPr>
          <p:cNvPr id="2" name="Content Placeholder 1"/>
          <p:cNvSpPr>
            <a:spLocks noGrp="1"/>
          </p:cNvSpPr>
          <p:nvPr>
            <p:ph idx="1"/>
          </p:nvPr>
        </p:nvSpPr>
        <p:spPr/>
        <p:txBody>
          <a:bodyPr>
            <a:normAutofit lnSpcReduction="10000"/>
          </a:bodyPr>
          <a:lstStyle/>
          <a:p>
            <a:pPr marL="365760" indent="-256032" eaLnBrk="1" fontAlgn="auto" hangingPunct="1">
              <a:spcAft>
                <a:spcPts val="0"/>
              </a:spcAft>
              <a:buFont typeface="Wingdings 3"/>
              <a:buChar char=""/>
              <a:defRPr/>
            </a:pPr>
            <a:r>
              <a:rPr lang="en-US" dirty="0" smtClean="0"/>
              <a:t>When will you use skills assessment vs. daily data sheets?</a:t>
            </a:r>
          </a:p>
          <a:p>
            <a:pPr marL="365760" indent="-256032" eaLnBrk="1" fontAlgn="auto" hangingPunct="1">
              <a:spcAft>
                <a:spcPts val="0"/>
              </a:spcAft>
              <a:buFont typeface="Wingdings 3"/>
              <a:buChar char=""/>
              <a:defRPr/>
            </a:pPr>
            <a:r>
              <a:rPr lang="en-US" dirty="0" smtClean="0"/>
              <a:t>What are some options for graphing data?</a:t>
            </a:r>
          </a:p>
          <a:p>
            <a:pPr marL="365760" indent="-256032" eaLnBrk="1" fontAlgn="auto" hangingPunct="1">
              <a:spcAft>
                <a:spcPts val="0"/>
              </a:spcAft>
              <a:buFont typeface="Wingdings 3"/>
              <a:buChar char=""/>
              <a:defRPr/>
            </a:pPr>
            <a:r>
              <a:rPr lang="en-US" dirty="0" smtClean="0"/>
              <a:t>What is an example of a data pattern that requires an instructional change?</a:t>
            </a:r>
          </a:p>
          <a:p>
            <a:pPr marL="393192" lvl="1" indent="0" eaLnBrk="1" fontAlgn="auto" hangingPunct="1">
              <a:spcBef>
                <a:spcPts val="324"/>
              </a:spcBef>
              <a:spcAft>
                <a:spcPts val="0"/>
              </a:spcAft>
              <a:buNone/>
              <a:defRPr/>
            </a:pPr>
            <a:endParaRPr lang="en-US" dirty="0"/>
          </a:p>
        </p:txBody>
      </p:sp>
    </p:spTree>
  </p:cSld>
  <p:clrMapOvr>
    <a:masterClrMapping/>
  </p:clrMapOvr>
  <p:transition xmlns:p14="http://schemas.microsoft.com/office/powerpoint/2010/mai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Methods of Assessment</a:t>
            </a:r>
            <a:endParaRPr lang="en-US" dirty="0"/>
          </a:p>
        </p:txBody>
      </p:sp>
      <p:sp>
        <p:nvSpPr>
          <p:cNvPr id="2" name="Content Placeholder 1"/>
          <p:cNvSpPr>
            <a:spLocks noGrp="1"/>
          </p:cNvSpPr>
          <p:nvPr>
            <p:ph idx="1"/>
          </p:nvPr>
        </p:nvSpPr>
        <p:spPr/>
        <p:txBody>
          <a:bodyPr/>
          <a:lstStyle/>
          <a:p>
            <a:r>
              <a:rPr lang="en-US" sz="2400" dirty="0" smtClean="0"/>
              <a:t>To what extent must the assessor follow a standard administration?</a:t>
            </a:r>
          </a:p>
          <a:p>
            <a:pPr lvl="1"/>
            <a:r>
              <a:rPr lang="en-US" sz="2000" dirty="0" smtClean="0"/>
              <a:t>Standardized vs. informal</a:t>
            </a:r>
          </a:p>
          <a:p>
            <a:r>
              <a:rPr lang="en-US" sz="2400" dirty="0" smtClean="0"/>
              <a:t>How will the assessment be administered?</a:t>
            </a:r>
          </a:p>
          <a:p>
            <a:pPr lvl="1"/>
            <a:r>
              <a:rPr lang="en-US" sz="2000" dirty="0" smtClean="0"/>
              <a:t>Direct testing of the student vs. interview caregiver vs. teacher completes checklist vs. portfolio</a:t>
            </a:r>
          </a:p>
          <a:p>
            <a:r>
              <a:rPr lang="en-US" sz="2400" dirty="0" smtClean="0"/>
              <a:t>To whom will the score be compared?</a:t>
            </a:r>
          </a:p>
          <a:p>
            <a:pPr lvl="1"/>
            <a:r>
              <a:rPr lang="en-US" sz="2000" dirty="0" smtClean="0"/>
              <a:t>Norm referenced, criterion-referenced</a:t>
            </a:r>
          </a:p>
          <a:p>
            <a:r>
              <a:rPr lang="en-US" sz="2400" dirty="0" smtClean="0"/>
              <a:t>Who sets the standard?</a:t>
            </a:r>
          </a:p>
          <a:p>
            <a:pPr lvl="1"/>
            <a:r>
              <a:rPr lang="en-US" sz="2000" dirty="0" smtClean="0"/>
              <a:t>Expert panel vs. teacher sets criterion</a:t>
            </a:r>
          </a:p>
          <a:p>
            <a:pPr lvl="2"/>
            <a:r>
              <a:rPr lang="en-US" sz="1800" dirty="0" smtClean="0"/>
              <a:t>QUESTION:  Which of the above does our state’s alternate assessment use?</a:t>
            </a:r>
          </a:p>
          <a:p>
            <a:endParaRPr lang="en-US" sz="2400" dirty="0"/>
          </a:p>
        </p:txBody>
      </p:sp>
    </p:spTree>
    <p:extLst>
      <p:ext uri="{BB962C8B-B14F-4D97-AF65-F5344CB8AC3E}">
        <p14:creationId xmlns:p14="http://schemas.microsoft.com/office/powerpoint/2010/main" val="3100990037"/>
      </p:ext>
    </p:extLst>
  </p:cSld>
  <p:clrMapOvr>
    <a:masterClrMapping/>
  </p:clrMapOvr>
  <p:transition xmlns:p14="http://schemas.microsoft.com/office/powerpoint/2010/mai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3200" dirty="0" smtClean="0"/>
              <a:t>Alternate Assessment of Alternate Achievement Standards</a:t>
            </a:r>
            <a:endParaRPr lang="en-US" sz="3200" dirty="0"/>
          </a:p>
        </p:txBody>
      </p:sp>
      <p:sp>
        <p:nvSpPr>
          <p:cNvPr id="2" name="Content Placeholder 1"/>
          <p:cNvSpPr>
            <a:spLocks noGrp="1"/>
          </p:cNvSpPr>
          <p:nvPr>
            <p:ph idx="1"/>
          </p:nvPr>
        </p:nvSpPr>
        <p:spPr/>
        <p:txBody>
          <a:bodyPr/>
          <a:lstStyle/>
          <a:p>
            <a:r>
              <a:rPr lang="en-US" sz="2800" dirty="0" smtClean="0">
                <a:solidFill>
                  <a:srgbClr val="FF0000"/>
                </a:solidFill>
              </a:rPr>
              <a:t>Purpose</a:t>
            </a:r>
            <a:r>
              <a:rPr lang="en-US" sz="2800" dirty="0" smtClean="0"/>
              <a:t>: school accountability for student achievement of state standards</a:t>
            </a:r>
          </a:p>
          <a:p>
            <a:r>
              <a:rPr lang="en-US" sz="2800" dirty="0" smtClean="0">
                <a:solidFill>
                  <a:srgbClr val="FF0000"/>
                </a:solidFill>
              </a:rPr>
              <a:t>Who: </a:t>
            </a:r>
            <a:r>
              <a:rPr lang="en-US" sz="2800" dirty="0" smtClean="0"/>
              <a:t>students with “significant cognitive disabilities” who cannot take general assessment even with accommodations (eligibility for AA-AAS determined by the IEP committee)</a:t>
            </a:r>
          </a:p>
          <a:p>
            <a:r>
              <a:rPr lang="en-US" sz="2800" dirty="0" smtClean="0">
                <a:solidFill>
                  <a:srgbClr val="FF0000"/>
                </a:solidFill>
              </a:rPr>
              <a:t>Developed by: </a:t>
            </a:r>
            <a:r>
              <a:rPr lang="en-US" sz="2800" dirty="0" smtClean="0"/>
              <a:t>State education agency</a:t>
            </a:r>
            <a:endParaRPr lang="en-US" sz="2800" dirty="0" smtClean="0">
              <a:solidFill>
                <a:srgbClr val="FF0000"/>
              </a:solidFill>
            </a:endParaRPr>
          </a:p>
          <a:p>
            <a:pPr marL="392113" lvl="1" indent="0">
              <a:buNone/>
            </a:pPr>
            <a:endParaRPr lang="en-US" sz="2400" dirty="0"/>
          </a:p>
        </p:txBody>
      </p:sp>
    </p:spTree>
    <p:extLst>
      <p:ext uri="{BB962C8B-B14F-4D97-AF65-F5344CB8AC3E}">
        <p14:creationId xmlns:p14="http://schemas.microsoft.com/office/powerpoint/2010/main" val="845922690"/>
      </p:ext>
    </p:extLst>
  </p:cSld>
  <p:clrMapOvr>
    <a:masterClrMapping/>
  </p:clrMapOvr>
  <p:transition xmlns:p14="http://schemas.microsoft.com/office/powerpoint/2010/mai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How to Prepare Students for AA-AAS</a:t>
            </a:r>
            <a:endParaRPr lang="en-US" dirty="0"/>
          </a:p>
        </p:txBody>
      </p:sp>
      <p:sp>
        <p:nvSpPr>
          <p:cNvPr id="2" name="Content Placeholder 1"/>
          <p:cNvSpPr>
            <a:spLocks noGrp="1"/>
          </p:cNvSpPr>
          <p:nvPr>
            <p:ph idx="1"/>
          </p:nvPr>
        </p:nvSpPr>
        <p:spPr/>
        <p:txBody>
          <a:bodyPr/>
          <a:lstStyle/>
          <a:p>
            <a:r>
              <a:rPr lang="en-US" sz="2400" dirty="0" smtClean="0"/>
              <a:t>Teach Common Core State Standards on which they will be assessed</a:t>
            </a:r>
          </a:p>
          <a:p>
            <a:r>
              <a:rPr lang="en-US" sz="2400" dirty="0" smtClean="0"/>
              <a:t>Teach students to participate in testing</a:t>
            </a:r>
          </a:p>
          <a:p>
            <a:pPr lvl="1"/>
            <a:r>
              <a:rPr lang="en-US" sz="2000" dirty="0" smtClean="0"/>
              <a:t>E.g., use skills assessments in ongoing instruction</a:t>
            </a:r>
          </a:p>
          <a:p>
            <a:r>
              <a:rPr lang="en-US" sz="2400" dirty="0" smtClean="0"/>
              <a:t>Be sure every student has a communication system to be able to show what they know</a:t>
            </a:r>
          </a:p>
          <a:p>
            <a:pPr lvl="1"/>
            <a:r>
              <a:rPr lang="en-US" sz="2000" dirty="0" smtClean="0"/>
              <a:t>Need to be able to use symbolic communication to participate in AA-AAS (e.g., select a picture)</a:t>
            </a:r>
          </a:p>
          <a:p>
            <a:pPr lvl="1"/>
            <a:r>
              <a:rPr lang="en-US" sz="2000" dirty="0" smtClean="0"/>
              <a:t>Work with speech therapist to plan for students who need intensive work in communication</a:t>
            </a:r>
            <a:endParaRPr lang="en-US" sz="2000" dirty="0"/>
          </a:p>
        </p:txBody>
      </p:sp>
    </p:spTree>
    <p:extLst>
      <p:ext uri="{BB962C8B-B14F-4D97-AF65-F5344CB8AC3E}">
        <p14:creationId xmlns:p14="http://schemas.microsoft.com/office/powerpoint/2010/main" val="243269509"/>
      </p:ext>
    </p:extLst>
  </p:cSld>
  <p:clrMapOvr>
    <a:masterClrMapping/>
  </p:clrMapOvr>
  <p:transition xmlns:p14="http://schemas.microsoft.com/office/powerpoint/2010/mai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Example of a Skills Assessment Item in Math</a:t>
            </a:r>
            <a:endParaRPr lang="en-US"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8800" y="1905000"/>
            <a:ext cx="6865915"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 uri="{FAA26D3D-D897-4be2-8F04-BA451C77F1D7}">
              <ma14:placeholderFlag xmlns:ma14="http://schemas.microsoft.com/office/mac/drawingml/2011/main" val="1"/>
            </a:ext>
          </a:extLst>
        </p:spPr>
      </p:pic>
    </p:spTree>
    <p:extLst>
      <p:ext uri="{BB962C8B-B14F-4D97-AF65-F5344CB8AC3E}">
        <p14:creationId xmlns:p14="http://schemas.microsoft.com/office/powerpoint/2010/main" val="4091717329"/>
      </p:ext>
    </p:extLst>
  </p:cSld>
  <p:clrMapOvr>
    <a:masterClrMapping/>
  </p:clrMapOvr>
  <p:transition xmlns:p14="http://schemas.microsoft.com/office/powerpoint/2010/mai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3600" dirty="0" smtClean="0"/>
              <a:t>Example of a Skill Assessment Item in English Language Arts</a:t>
            </a:r>
            <a:endParaRPr lang="en-US" sz="3600" dirty="0"/>
          </a:p>
        </p:txBody>
      </p:sp>
      <p:sp>
        <p:nvSpPr>
          <p:cNvPr id="5" name="Text Placeholder 4"/>
          <p:cNvSpPr>
            <a:spLocks noGrp="1"/>
          </p:cNvSpPr>
          <p:nvPr>
            <p:ph type="body" idx="1"/>
          </p:nvPr>
        </p:nvSpPr>
        <p:spPr>
          <a:xfrm>
            <a:off x="1600200" y="1524000"/>
            <a:ext cx="3659188" cy="639762"/>
          </a:xfrm>
        </p:spPr>
        <p:txBody>
          <a:bodyPr/>
          <a:lstStyle/>
          <a:p>
            <a:r>
              <a:rPr lang="en-US" dirty="0" smtClean="0"/>
              <a:t>Comprehension questions</a:t>
            </a:r>
            <a:endParaRPr lang="en-US" dirty="0"/>
          </a:p>
        </p:txBody>
      </p:sp>
      <p:graphicFrame>
        <p:nvGraphicFramePr>
          <p:cNvPr id="4" name="Content Placeholder 3"/>
          <p:cNvGraphicFramePr>
            <a:graphicFrameLocks noGrp="1"/>
          </p:cNvGraphicFramePr>
          <p:nvPr>
            <p:ph sz="half" idx="2"/>
            <p:extLst>
              <p:ext uri="{D42A27DB-BD31-4B8C-83A1-F6EECF244321}">
                <p14:modId xmlns:p14="http://schemas.microsoft.com/office/powerpoint/2010/main" val="3045989962"/>
              </p:ext>
            </p:extLst>
          </p:nvPr>
        </p:nvGraphicFramePr>
        <p:xfrm>
          <a:off x="1676400" y="2209800"/>
          <a:ext cx="4040188" cy="2011680"/>
        </p:xfrm>
        <a:graphic>
          <a:graphicData uri="http://schemas.openxmlformats.org/drawingml/2006/table">
            <a:tbl>
              <a:tblPr firstRow="1" firstCol="1" bandRow="1">
                <a:tableStyleId>{073A0DAA-6AF3-43AB-8588-CEC1D06C72B9}</a:tableStyleId>
              </a:tblPr>
              <a:tblGrid>
                <a:gridCol w="2020094"/>
                <a:gridCol w="2020094"/>
              </a:tblGrid>
              <a:tr h="0">
                <a:tc>
                  <a:txBody>
                    <a:bodyPr/>
                    <a:lstStyle/>
                    <a:p>
                      <a:pPr marL="0" marR="0">
                        <a:spcBef>
                          <a:spcPts val="0"/>
                        </a:spcBef>
                        <a:spcAft>
                          <a:spcPts val="0"/>
                        </a:spcAft>
                      </a:pPr>
                      <a:r>
                        <a:rPr lang="en-US" sz="1200" dirty="0">
                          <a:effectLst/>
                        </a:rPr>
                        <a:t>Poem</a:t>
                      </a:r>
                      <a:endParaRPr lang="en-US" sz="1200" dirty="0">
                        <a:effectLst/>
                        <a:latin typeface="Times New Roman"/>
                        <a:ea typeface="Calibri"/>
                      </a:endParaRPr>
                    </a:p>
                  </a:txBody>
                  <a:tcPr marL="82797" marR="82797" marT="0" marB="0"/>
                </a:tc>
                <a:tc>
                  <a:txBody>
                    <a:bodyPr/>
                    <a:lstStyle/>
                    <a:p>
                      <a:pPr marL="0" marR="0">
                        <a:spcBef>
                          <a:spcPts val="0"/>
                        </a:spcBef>
                        <a:spcAft>
                          <a:spcPts val="0"/>
                        </a:spcAft>
                      </a:pPr>
                      <a:r>
                        <a:rPr lang="en-US" sz="1200">
                          <a:effectLst/>
                        </a:rPr>
                        <a:t>“Wh” questions</a:t>
                      </a:r>
                      <a:endParaRPr lang="en-US" sz="1200">
                        <a:effectLst/>
                        <a:latin typeface="Times New Roman"/>
                        <a:ea typeface="Calibri"/>
                      </a:endParaRPr>
                    </a:p>
                  </a:txBody>
                  <a:tcPr marL="82797" marR="82797" marT="0" marB="0"/>
                </a:tc>
              </a:tr>
              <a:tr h="0">
                <a:tc>
                  <a:txBody>
                    <a:bodyPr/>
                    <a:lstStyle/>
                    <a:p>
                      <a:pPr marL="0" marR="0">
                        <a:spcBef>
                          <a:spcPts val="0"/>
                        </a:spcBef>
                        <a:spcAft>
                          <a:spcPts val="0"/>
                        </a:spcAft>
                      </a:pPr>
                      <a:r>
                        <a:rPr lang="en-US" sz="1200" dirty="0">
                          <a:effectLst/>
                        </a:rPr>
                        <a:t>Read aloud this poem:</a:t>
                      </a:r>
                    </a:p>
                    <a:p>
                      <a:pPr marL="0" marR="0">
                        <a:spcBef>
                          <a:spcPts val="0"/>
                        </a:spcBef>
                        <a:spcAft>
                          <a:spcPts val="0"/>
                        </a:spcAft>
                      </a:pPr>
                      <a:r>
                        <a:rPr lang="en-US" sz="1200" dirty="0">
                          <a:effectLst/>
                        </a:rPr>
                        <a:t> </a:t>
                      </a:r>
                    </a:p>
                    <a:p>
                      <a:pPr marL="0" marR="0">
                        <a:spcBef>
                          <a:spcPts val="0"/>
                        </a:spcBef>
                        <a:spcAft>
                          <a:spcPts val="0"/>
                        </a:spcAft>
                      </a:pPr>
                      <a:r>
                        <a:rPr lang="en-US" sz="1200" dirty="0">
                          <a:effectLst/>
                        </a:rPr>
                        <a:t> “A Bird Came Down the Walk.”</a:t>
                      </a:r>
                    </a:p>
                    <a:p>
                      <a:pPr marL="0" marR="0">
                        <a:spcBef>
                          <a:spcPts val="0"/>
                        </a:spcBef>
                        <a:spcAft>
                          <a:spcPts val="0"/>
                        </a:spcAft>
                      </a:pPr>
                      <a:r>
                        <a:rPr lang="en-US" sz="1200" dirty="0">
                          <a:effectLst/>
                        </a:rPr>
                        <a:t> The Compete Poems of Emily Dickinson. Boston: Little, Brown,</a:t>
                      </a:r>
                    </a:p>
                    <a:p>
                      <a:pPr marL="0" marR="0">
                        <a:spcBef>
                          <a:spcPts val="0"/>
                        </a:spcBef>
                        <a:spcAft>
                          <a:spcPts val="0"/>
                        </a:spcAft>
                      </a:pPr>
                      <a:r>
                        <a:rPr lang="en-US" sz="1200" dirty="0">
                          <a:effectLst/>
                        </a:rPr>
                        <a:t>1960. (1893)*</a:t>
                      </a:r>
                    </a:p>
                    <a:p>
                      <a:pPr marL="0" marR="0">
                        <a:spcBef>
                          <a:spcPts val="0"/>
                        </a:spcBef>
                        <a:spcAft>
                          <a:spcPts val="0"/>
                        </a:spcAft>
                      </a:pPr>
                      <a:r>
                        <a:rPr lang="en-US" sz="1200" dirty="0">
                          <a:effectLst/>
                        </a:rPr>
                        <a:t> </a:t>
                      </a:r>
                    </a:p>
                    <a:p>
                      <a:pPr marL="0" marR="0">
                        <a:spcBef>
                          <a:spcPts val="0"/>
                        </a:spcBef>
                        <a:spcAft>
                          <a:spcPts val="0"/>
                        </a:spcAft>
                      </a:pPr>
                      <a:r>
                        <a:rPr lang="en-US" sz="1200" dirty="0">
                          <a:effectLst/>
                        </a:rPr>
                        <a:t> </a:t>
                      </a:r>
                      <a:endParaRPr lang="en-US" sz="1200" dirty="0">
                        <a:effectLst/>
                        <a:latin typeface="Times New Roman"/>
                        <a:ea typeface="Calibri"/>
                      </a:endParaRPr>
                    </a:p>
                  </a:txBody>
                  <a:tcPr marL="82797" marR="82797" marT="0" marB="0"/>
                </a:tc>
                <a:tc>
                  <a:txBody>
                    <a:bodyPr/>
                    <a:lstStyle/>
                    <a:p>
                      <a:pPr marL="0" marR="0">
                        <a:spcBef>
                          <a:spcPts val="0"/>
                        </a:spcBef>
                        <a:spcAft>
                          <a:spcPts val="0"/>
                        </a:spcAft>
                      </a:pPr>
                      <a:r>
                        <a:rPr lang="en-US" sz="1200" dirty="0">
                          <a:effectLst/>
                        </a:rPr>
                        <a:t>Who came down the walk? (bird)</a:t>
                      </a:r>
                    </a:p>
                    <a:p>
                      <a:pPr marL="0" marR="0">
                        <a:spcBef>
                          <a:spcPts val="0"/>
                        </a:spcBef>
                        <a:spcAft>
                          <a:spcPts val="0"/>
                        </a:spcAft>
                      </a:pPr>
                      <a:r>
                        <a:rPr lang="en-US" sz="1200" dirty="0">
                          <a:effectLst/>
                        </a:rPr>
                        <a:t>What did he bite? (worm)</a:t>
                      </a:r>
                    </a:p>
                    <a:p>
                      <a:pPr marL="0" marR="0">
                        <a:spcBef>
                          <a:spcPts val="0"/>
                        </a:spcBef>
                        <a:spcAft>
                          <a:spcPts val="0"/>
                        </a:spcAft>
                      </a:pPr>
                      <a:r>
                        <a:rPr lang="en-US" sz="1200" dirty="0">
                          <a:effectLst/>
                        </a:rPr>
                        <a:t>Where did he hop? (wall)</a:t>
                      </a:r>
                    </a:p>
                    <a:p>
                      <a:pPr marL="0" marR="0">
                        <a:spcBef>
                          <a:spcPts val="0"/>
                        </a:spcBef>
                        <a:spcAft>
                          <a:spcPts val="0"/>
                        </a:spcAft>
                      </a:pPr>
                      <a:r>
                        <a:rPr lang="en-US" sz="1200" dirty="0">
                          <a:effectLst/>
                        </a:rPr>
                        <a:t>Who did he let pass? (beetle)</a:t>
                      </a:r>
                    </a:p>
                    <a:p>
                      <a:pPr marL="0" marR="0">
                        <a:spcBef>
                          <a:spcPts val="0"/>
                        </a:spcBef>
                        <a:spcAft>
                          <a:spcPts val="0"/>
                        </a:spcAft>
                      </a:pPr>
                      <a:r>
                        <a:rPr lang="en-US" sz="1200" dirty="0">
                          <a:effectLst/>
                        </a:rPr>
                        <a:t> </a:t>
                      </a:r>
                      <a:endParaRPr lang="en-US" sz="1200" dirty="0">
                        <a:effectLst/>
                        <a:latin typeface="Times New Roman"/>
                        <a:ea typeface="Calibri"/>
                      </a:endParaRPr>
                    </a:p>
                  </a:txBody>
                  <a:tcPr marL="82797" marR="82797" marT="0" marB="0"/>
                </a:tc>
              </a:tr>
            </a:tbl>
          </a:graphicData>
        </a:graphic>
      </p:graphicFrame>
      <p:sp>
        <p:nvSpPr>
          <p:cNvPr id="6" name="Text Placeholder 5"/>
          <p:cNvSpPr>
            <a:spLocks noGrp="1"/>
          </p:cNvSpPr>
          <p:nvPr>
            <p:ph type="body" sz="quarter" idx="3"/>
          </p:nvPr>
        </p:nvSpPr>
        <p:spPr>
          <a:xfrm>
            <a:off x="5410200" y="1524000"/>
            <a:ext cx="3581400" cy="639762"/>
          </a:xfrm>
        </p:spPr>
        <p:txBody>
          <a:bodyPr/>
          <a:lstStyle/>
          <a:p>
            <a:r>
              <a:rPr lang="en-US" dirty="0" smtClean="0"/>
              <a:t>Response options for Question #1</a:t>
            </a:r>
            <a:endParaRPr lang="en-US" dirty="0"/>
          </a:p>
        </p:txBody>
      </p:sp>
      <p:graphicFrame>
        <p:nvGraphicFramePr>
          <p:cNvPr id="9" name="Object 8"/>
          <p:cNvGraphicFramePr>
            <a:graphicFrameLocks noChangeAspect="1"/>
          </p:cNvGraphicFramePr>
          <p:nvPr>
            <p:extLst>
              <p:ext uri="{D42A27DB-BD31-4B8C-83A1-F6EECF244321}">
                <p14:modId xmlns:p14="http://schemas.microsoft.com/office/powerpoint/2010/main" val="458283237"/>
              </p:ext>
            </p:extLst>
          </p:nvPr>
        </p:nvGraphicFramePr>
        <p:xfrm>
          <a:off x="3648512" y="4267200"/>
          <a:ext cx="5495488" cy="1804987"/>
        </p:xfrm>
        <a:graphic>
          <a:graphicData uri="http://schemas.openxmlformats.org/presentationml/2006/ole">
            <mc:AlternateContent xmlns:mc="http://schemas.openxmlformats.org/markup-compatibility/2006">
              <mc:Choice xmlns:v="urn:schemas-microsoft-com:vml" Requires="v">
                <p:oleObj spid="_x0000_s1034" name="Document" r:id="rId5" imgW="6093237" imgH="1805085" progId="Word.Document.12">
                  <p:embed/>
                </p:oleObj>
              </mc:Choice>
              <mc:Fallback>
                <p:oleObj name="Document" r:id="rId5" imgW="6093237" imgH="1805085" progId="Word.Document.12">
                  <p:embed/>
                  <p:pic>
                    <p:nvPicPr>
                      <p:cNvPr id="0" name=""/>
                      <p:cNvPicPr/>
                      <p:nvPr/>
                    </p:nvPicPr>
                    <p:blipFill>
                      <a:blip r:embed="rId6"/>
                      <a:stretch>
                        <a:fillRect/>
                      </a:stretch>
                    </p:blipFill>
                    <p:spPr>
                      <a:xfrm>
                        <a:off x="3648512" y="4267200"/>
                        <a:ext cx="5495488" cy="1804987"/>
                      </a:xfrm>
                      <a:prstGeom prst="rect">
                        <a:avLst/>
                      </a:prstGeom>
                    </p:spPr>
                  </p:pic>
                </p:oleObj>
              </mc:Fallback>
            </mc:AlternateContent>
          </a:graphicData>
        </a:graphic>
      </p:graphicFrame>
    </p:spTree>
    <p:extLst>
      <p:ext uri="{BB962C8B-B14F-4D97-AF65-F5344CB8AC3E}">
        <p14:creationId xmlns:p14="http://schemas.microsoft.com/office/powerpoint/2010/main" val="4197286395"/>
      </p:ext>
    </p:extLst>
  </p:cSld>
  <p:clrMapOvr>
    <a:masterClrMapping/>
  </p:clrMapOvr>
  <p:transition xmlns:p14="http://schemas.microsoft.com/office/powerpoint/2010/main" spd="slow"/>
</p:sld>
</file>

<file path=ppt/theme/_rels/themeOverride1.xml.rels><?xml version="1.0" encoding="UTF-8" standalone="yes"?>
<Relationships xmlns="http://schemas.openxmlformats.org/package/2006/relationships"><Relationship Id="rId1" Type="http://schemas.openxmlformats.org/officeDocument/2006/relationships/image" Target="../media/image16.jpeg"/></Relationships>
</file>

<file path=ppt/theme/theme1.xml><?xml version="1.0" encoding="utf-8"?>
<a:theme xmlns:a="http://schemas.openxmlformats.org/drawingml/2006/main" name="CEEDARR">
  <a:themeElements>
    <a:clrScheme name="Custom 2">
      <a:dk1>
        <a:srgbClr val="0367B3"/>
      </a:dk1>
      <a:lt1>
        <a:srgbClr val="FFFFFF"/>
      </a:lt1>
      <a:dk2>
        <a:srgbClr val="0362B1"/>
      </a:dk2>
      <a:lt2>
        <a:srgbClr val="808080"/>
      </a:lt2>
      <a:accent1>
        <a:srgbClr val="BBE0E3"/>
      </a:accent1>
      <a:accent2>
        <a:srgbClr val="0066B2"/>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iseño predeterminado">
  <a:themeElements>
    <a:clrScheme name="Custom 2">
      <a:dk1>
        <a:srgbClr val="0367B3"/>
      </a:dk1>
      <a:lt1>
        <a:srgbClr val="FFFFFF"/>
      </a:lt1>
      <a:dk2>
        <a:srgbClr val="0362B1"/>
      </a:dk2>
      <a:lt2>
        <a:srgbClr val="808080"/>
      </a:lt2>
      <a:accent1>
        <a:srgbClr val="BBE0E3"/>
      </a:accent1>
      <a:accent2>
        <a:srgbClr val="0066B2"/>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Override>
</file>

<file path=docProps/app.xml><?xml version="1.0" encoding="utf-8"?>
<Properties xmlns="http://schemas.openxmlformats.org/officeDocument/2006/extended-properties" xmlns:vt="http://schemas.openxmlformats.org/officeDocument/2006/docPropsVTypes">
  <Template>CEEDARR.thmx</Template>
  <TotalTime>2454</TotalTime>
  <Words>5304</Words>
  <Application>Microsoft Macintosh PowerPoint</Application>
  <PresentationFormat>On-screen Show (4:3)</PresentationFormat>
  <Paragraphs>313</Paragraphs>
  <Slides>41</Slides>
  <Notes>41</Notes>
  <HiddenSlides>0</HiddenSlides>
  <MMClips>0</MMClips>
  <ScaleCrop>false</ScaleCrop>
  <HeadingPairs>
    <vt:vector size="6" baseType="variant">
      <vt:variant>
        <vt:lpstr>Theme</vt:lpstr>
      </vt:variant>
      <vt:variant>
        <vt:i4>2</vt:i4>
      </vt:variant>
      <vt:variant>
        <vt:lpstr>Embedded OLE Servers</vt:lpstr>
      </vt:variant>
      <vt:variant>
        <vt:i4>2</vt:i4>
      </vt:variant>
      <vt:variant>
        <vt:lpstr>Slide Titles</vt:lpstr>
      </vt:variant>
      <vt:variant>
        <vt:i4>41</vt:i4>
      </vt:variant>
    </vt:vector>
  </HeadingPairs>
  <TitlesOfParts>
    <vt:vector size="45" baseType="lpstr">
      <vt:lpstr>CEEDARR</vt:lpstr>
      <vt:lpstr>Diseño predeterminado</vt:lpstr>
      <vt:lpstr>Document</vt:lpstr>
      <vt:lpstr>Worksheet</vt:lpstr>
      <vt:lpstr>PowerPoint Presentation</vt:lpstr>
      <vt:lpstr>Objectives of this Session</vt:lpstr>
      <vt:lpstr>Purposes of Assessment</vt:lpstr>
      <vt:lpstr>IDEA requires…</vt:lpstr>
      <vt:lpstr>Methods of Assessment</vt:lpstr>
      <vt:lpstr>Alternate Assessment of Alternate Achievement Standards</vt:lpstr>
      <vt:lpstr>How to Prepare Students for AA-AAS</vt:lpstr>
      <vt:lpstr>Example of a Skills Assessment Item in Math</vt:lpstr>
      <vt:lpstr>Example of a Skill Assessment Item in English Language Arts</vt:lpstr>
      <vt:lpstr>When to Use….</vt:lpstr>
      <vt:lpstr>Examples of Data Sheets for Ongoing Progress Monitoring</vt:lpstr>
      <vt:lpstr>Task Analysis:</vt:lpstr>
      <vt:lpstr>PowerPoint Presentation</vt:lpstr>
      <vt:lpstr>Repeated Trial:</vt:lpstr>
      <vt:lpstr>PowerPoint Presentation</vt:lpstr>
      <vt:lpstr>Repeated Opportunity:</vt:lpstr>
      <vt:lpstr>PowerPoint Presentation</vt:lpstr>
      <vt:lpstr>Frequency:</vt:lpstr>
      <vt:lpstr>Duration:</vt:lpstr>
      <vt:lpstr>Ongoing Progress Monitoring</vt:lpstr>
      <vt:lpstr>Data-Based Decisions</vt:lpstr>
      <vt:lpstr>To make data-based decisions, graph data</vt:lpstr>
      <vt:lpstr>Alternative:</vt:lpstr>
      <vt:lpstr>Data-Based Decisions</vt:lpstr>
      <vt:lpstr>The Aim Line</vt:lpstr>
      <vt:lpstr>Aim Line with Aim Star</vt:lpstr>
      <vt:lpstr>To determine if progress is adequate</vt:lpstr>
      <vt:lpstr>Trend line</vt:lpstr>
      <vt:lpstr>Data-based Decisions</vt:lpstr>
      <vt:lpstr>Decision 1: Adequate Progress</vt:lpstr>
      <vt:lpstr>Decision 2: Mastery</vt:lpstr>
      <vt:lpstr>Decision 3: Inadequate Progress Too slow to reach mastery!!</vt:lpstr>
      <vt:lpstr>How to Change Instruction Decision 3:  Slow Progress</vt:lpstr>
      <vt:lpstr>Decision 4:  NO Progress</vt:lpstr>
      <vt:lpstr>Decision 4:  No Progress How to Change Instruction</vt:lpstr>
      <vt:lpstr>Decision 5: Motivation Problem</vt:lpstr>
      <vt:lpstr>How to Change Instruction Decision 5: Motivation Problem</vt:lpstr>
      <vt:lpstr>Do Not Apply Data Based Decisions if . . .</vt:lpstr>
      <vt:lpstr>A few to try</vt:lpstr>
      <vt:lpstr>Another example - data sheet, graph, draw aim and trend line, make decision</vt:lpstr>
      <vt:lpstr>Summary</vt:lpstr>
    </vt:vector>
  </TitlesOfParts>
  <Company>Charlotte Mecklenburg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Assessment</dc:title>
  <dc:creator>cmsuser</dc:creator>
  <cp:lastModifiedBy>Lindsay</cp:lastModifiedBy>
  <cp:revision>96</cp:revision>
  <cp:lastPrinted>2014-02-20T18:00:14Z</cp:lastPrinted>
  <dcterms:created xsi:type="dcterms:W3CDTF">2007-04-10T18:38:31Z</dcterms:created>
  <dcterms:modified xsi:type="dcterms:W3CDTF">2014-10-20T17:18:03Z</dcterms:modified>
</cp:coreProperties>
</file>